
<file path=[Content_Types].xml><?xml version="1.0" encoding="utf-8"?>
<Types xmlns="http://schemas.openxmlformats.org/package/2006/content-types">
  <Default Extension="emf" ContentType="image/x-emf"/>
  <Default Extension="jpeg" ContentType="image/jpeg"/>
  <Default Extension="jpg" ContentType="image/jpeg"/>
  <Default Extension="jpg&amp;ehk=buoIv1pV1H53FFQ2dLQ2dg&amp;pid=OfficeInsert"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3.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8"/>
  </p:notesMasterIdLst>
  <p:sldIdLst>
    <p:sldId id="256" r:id="rId2"/>
    <p:sldId id="272" r:id="rId3"/>
    <p:sldId id="257" r:id="rId4"/>
    <p:sldId id="318" r:id="rId5"/>
    <p:sldId id="420" r:id="rId6"/>
    <p:sldId id="279" r:id="rId7"/>
    <p:sldId id="428" r:id="rId8"/>
    <p:sldId id="275" r:id="rId9"/>
    <p:sldId id="429" r:id="rId10"/>
    <p:sldId id="430" r:id="rId11"/>
    <p:sldId id="274" r:id="rId12"/>
    <p:sldId id="431" r:id="rId13"/>
    <p:sldId id="432" r:id="rId14"/>
    <p:sldId id="400" r:id="rId15"/>
    <p:sldId id="287" r:id="rId16"/>
    <p:sldId id="288" r:id="rId17"/>
    <p:sldId id="317" r:id="rId18"/>
    <p:sldId id="305" r:id="rId19"/>
    <p:sldId id="306" r:id="rId20"/>
    <p:sldId id="394" r:id="rId21"/>
    <p:sldId id="311" r:id="rId22"/>
    <p:sldId id="312" r:id="rId23"/>
    <p:sldId id="307" r:id="rId24"/>
    <p:sldId id="313" r:id="rId25"/>
    <p:sldId id="314" r:id="rId26"/>
    <p:sldId id="308" r:id="rId27"/>
    <p:sldId id="319" r:id="rId28"/>
    <p:sldId id="315" r:id="rId29"/>
    <p:sldId id="316" r:id="rId30"/>
    <p:sldId id="392" r:id="rId31"/>
    <p:sldId id="397" r:id="rId32"/>
    <p:sldId id="398" r:id="rId33"/>
    <p:sldId id="399" r:id="rId34"/>
    <p:sldId id="266" r:id="rId35"/>
    <p:sldId id="436" r:id="rId36"/>
    <p:sldId id="437" r:id="rId37"/>
    <p:sldId id="438" r:id="rId38"/>
    <p:sldId id="393" r:id="rId39"/>
    <p:sldId id="405" r:id="rId40"/>
    <p:sldId id="310" r:id="rId41"/>
    <p:sldId id="286" r:id="rId42"/>
    <p:sldId id="309" r:id="rId43"/>
    <p:sldId id="435" r:id="rId44"/>
    <p:sldId id="395" r:id="rId45"/>
    <p:sldId id="421" r:id="rId46"/>
    <p:sldId id="396" r:id="rId47"/>
    <p:sldId id="285" r:id="rId48"/>
    <p:sldId id="409" r:id="rId49"/>
    <p:sldId id="276" r:id="rId50"/>
    <p:sldId id="415" r:id="rId51"/>
    <p:sldId id="416" r:id="rId52"/>
    <p:sldId id="417" r:id="rId53"/>
    <p:sldId id="440" r:id="rId54"/>
    <p:sldId id="407" r:id="rId55"/>
    <p:sldId id="295" r:id="rId56"/>
    <p:sldId id="406" r:id="rId57"/>
    <p:sldId id="281" r:id="rId58"/>
    <p:sldId id="410" r:id="rId59"/>
    <p:sldId id="414" r:id="rId60"/>
    <p:sldId id="408" r:id="rId61"/>
    <p:sldId id="411" r:id="rId62"/>
    <p:sldId id="412" r:id="rId63"/>
    <p:sldId id="278" r:id="rId64"/>
    <p:sldId id="413" r:id="rId65"/>
    <p:sldId id="441" r:id="rId66"/>
    <p:sldId id="270" r:id="rId67"/>
    <p:sldId id="391" r:id="rId68"/>
    <p:sldId id="258" r:id="rId69"/>
    <p:sldId id="259" r:id="rId70"/>
    <p:sldId id="294" r:id="rId71"/>
    <p:sldId id="402" r:id="rId72"/>
    <p:sldId id="265" r:id="rId73"/>
    <p:sldId id="439" r:id="rId74"/>
    <p:sldId id="269" r:id="rId75"/>
    <p:sldId id="404" r:id="rId76"/>
    <p:sldId id="442" r:id="rId7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933"/>
    <a:srgbClr val="655C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52" autoAdjust="0"/>
    <p:restoredTop sz="94663"/>
  </p:normalViewPr>
  <p:slideViewPr>
    <p:cSldViewPr snapToGrid="0" snapToObjects="1">
      <p:cViewPr>
        <p:scale>
          <a:sx n="86" d="100"/>
          <a:sy n="86" d="100"/>
        </p:scale>
        <p:origin x="1824" y="88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862" b="0" i="0" u="none" strike="noStrike" kern="1200" spc="0" baseline="0">
                <a:solidFill>
                  <a:schemeClr val="tx1">
                    <a:lumMod val="65000"/>
                    <a:lumOff val="35000"/>
                  </a:schemeClr>
                </a:solidFill>
                <a:latin typeface="+mn-lt"/>
                <a:ea typeface="+mn-ea"/>
                <a:cs typeface="+mn-cs"/>
              </a:defRPr>
            </a:pPr>
            <a:r>
              <a:rPr kumimoji="0" lang="en-US" sz="4000" b="0" i="0" u="none" strike="noStrike" kern="1200" cap="none" spc="0" normalizeH="0" baseline="0" noProof="0" dirty="0">
                <a:ln>
                  <a:noFill/>
                </a:ln>
                <a:solidFill>
                  <a:srgbClr val="ED9933"/>
                </a:solidFill>
                <a:effectLst/>
                <a:uLnTx/>
                <a:uFillTx/>
                <a:latin typeface="Calibri" panose="020F0502020204030204"/>
              </a:rPr>
              <a:t>Age at Onset of Illness</a:t>
            </a:r>
          </a:p>
          <a:p>
            <a:pPr>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rPr>
              <a:t>86% Report Illness by Age</a:t>
            </a:r>
          </a:p>
        </c:rich>
      </c:tx>
      <c:overlay val="0"/>
      <c:spPr>
        <a:noFill/>
        <a:ln>
          <a:noFill/>
        </a:ln>
        <a:effectLst/>
      </c:spPr>
      <c:txPr>
        <a:bodyPr rot="0" spcFirstLastPara="1" vertOverflow="ellipsis" vert="horz" wrap="square" anchor="t"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Age at Onset of Illness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FB-0643-99FF-D7ED4A8B42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FB-0643-99FF-D7ED4A8B42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FB-0643-99FF-D7ED4A8B42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FB-0643-99FF-D7ED4A8B42A1}"/>
              </c:ext>
            </c:extLst>
          </c:dPt>
          <c:cat>
            <c:strRef>
              <c:f>Sheet1!$A$2:$A$5</c:f>
              <c:strCache>
                <c:ptCount val="4"/>
                <c:pt idx="0">
                  <c:v>Age 10 or younger</c:v>
                </c:pt>
                <c:pt idx="1">
                  <c:v>After age 20</c:v>
                </c:pt>
                <c:pt idx="2">
                  <c:v>Ages 11 to 15</c:v>
                </c:pt>
                <c:pt idx="3">
                  <c:v>Ages 16 to 20</c:v>
                </c:pt>
              </c:strCache>
            </c:strRef>
          </c:cat>
          <c:val>
            <c:numRef>
              <c:f>Sheet1!$B$2:$B$5</c:f>
              <c:numCache>
                <c:formatCode>General</c:formatCode>
                <c:ptCount val="4"/>
                <c:pt idx="0">
                  <c:v>10</c:v>
                </c:pt>
                <c:pt idx="1">
                  <c:v>14</c:v>
                </c:pt>
                <c:pt idx="2">
                  <c:v>33</c:v>
                </c:pt>
                <c:pt idx="3">
                  <c:v>43</c:v>
                </c:pt>
              </c:numCache>
            </c:numRef>
          </c:val>
          <c:extLst>
            <c:ext xmlns:c16="http://schemas.microsoft.com/office/drawing/2014/chart" uri="{C3380CC4-5D6E-409C-BE32-E72D297353CC}">
              <c16:uniqueId val="{00000000-67CA-0749-ACBA-679FC67F366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DF3E2-85F8-654D-A0AD-BEE4A45CB03A}" type="doc">
      <dgm:prSet loTypeId="urn:microsoft.com/office/officeart/2005/8/layout/venn1" loCatId="" qsTypeId="urn:microsoft.com/office/officeart/2005/8/quickstyle/simple1" qsCatId="simple" csTypeId="urn:microsoft.com/office/officeart/2005/8/colors/accent1_2" csCatId="accent1" phldr="1"/>
      <dgm:spPr/>
    </dgm:pt>
    <dgm:pt modelId="{9521CD3B-7E6B-4445-A5E2-52F1459A9C79}" type="pres">
      <dgm:prSet presAssocID="{C4BDF3E2-85F8-654D-A0AD-BEE4A45CB03A}" presName="compositeShape" presStyleCnt="0">
        <dgm:presLayoutVars>
          <dgm:chMax val="7"/>
          <dgm:dir/>
          <dgm:resizeHandles val="exact"/>
        </dgm:presLayoutVars>
      </dgm:prSet>
      <dgm:spPr/>
    </dgm:pt>
  </dgm:ptLst>
  <dgm:cxnLst>
    <dgm:cxn modelId="{61445A7C-5D68-3841-8D79-CB24E5FE4B54}" type="presOf" srcId="{C4BDF3E2-85F8-654D-A0AD-BEE4A45CB03A}" destId="{9521CD3B-7E6B-4445-A5E2-52F1459A9C79}"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C7CF8-0B8E-EE43-A3A4-7E3D83688D3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91622856-0D38-4B45-A059-CE46F40EE225}">
      <dgm:prSet phldrT="[Text]" custT="1"/>
      <dgm:spPr/>
      <dgm:t>
        <a:bodyPr/>
        <a:lstStyle/>
        <a:p>
          <a:r>
            <a:rPr lang="en-US" sz="1200" dirty="0"/>
            <a:t>1 – 5 years 30%</a:t>
          </a:r>
        </a:p>
      </dgm:t>
    </dgm:pt>
    <dgm:pt modelId="{56A4883B-789D-9444-BAEE-9AABDAD500FF}" type="parTrans" cxnId="{CDF106BD-6F9A-4646-8A68-4974B67C0586}">
      <dgm:prSet/>
      <dgm:spPr/>
      <dgm:t>
        <a:bodyPr/>
        <a:lstStyle/>
        <a:p>
          <a:endParaRPr lang="en-US"/>
        </a:p>
      </dgm:t>
    </dgm:pt>
    <dgm:pt modelId="{06F33D6F-D610-C24A-A970-5139716B6E15}" type="sibTrans" cxnId="{CDF106BD-6F9A-4646-8A68-4974B67C0586}">
      <dgm:prSet/>
      <dgm:spPr/>
      <dgm:t>
        <a:bodyPr/>
        <a:lstStyle/>
        <a:p>
          <a:endParaRPr lang="en-US"/>
        </a:p>
      </dgm:t>
    </dgm:pt>
    <dgm:pt modelId="{97F8221D-99D5-5740-B587-3756C73F462A}">
      <dgm:prSet phldrT="[Text]" custT="1"/>
      <dgm:spPr/>
      <dgm:t>
        <a:bodyPr/>
        <a:lstStyle/>
        <a:p>
          <a:r>
            <a:rPr lang="en-US" sz="1200" dirty="0"/>
            <a:t>6 to 10 years 31%</a:t>
          </a:r>
        </a:p>
      </dgm:t>
    </dgm:pt>
    <dgm:pt modelId="{24A6A780-23E5-CE42-AEFC-1C889399DAA8}" type="parTrans" cxnId="{CEBF5FFA-DAB2-BA45-BA22-10C3D9F5EBE4}">
      <dgm:prSet/>
      <dgm:spPr/>
      <dgm:t>
        <a:bodyPr/>
        <a:lstStyle/>
        <a:p>
          <a:endParaRPr lang="en-US"/>
        </a:p>
      </dgm:t>
    </dgm:pt>
    <dgm:pt modelId="{751FE627-42E4-8C49-B69D-DD5CFAA2F971}" type="sibTrans" cxnId="{CEBF5FFA-DAB2-BA45-BA22-10C3D9F5EBE4}">
      <dgm:prSet/>
      <dgm:spPr/>
      <dgm:t>
        <a:bodyPr/>
        <a:lstStyle/>
        <a:p>
          <a:endParaRPr lang="en-US"/>
        </a:p>
      </dgm:t>
    </dgm:pt>
    <dgm:pt modelId="{68C2855C-91E1-EB47-A19E-FA8DDB135EB7}">
      <dgm:prSet phldrT="[Text]" custT="1"/>
      <dgm:spPr/>
      <dgm:t>
        <a:bodyPr/>
        <a:lstStyle/>
        <a:p>
          <a:r>
            <a:rPr lang="en-US" sz="1200" dirty="0"/>
            <a:t>11 to 15 years 16%</a:t>
          </a:r>
        </a:p>
      </dgm:t>
    </dgm:pt>
    <dgm:pt modelId="{70566398-B234-BA49-9129-B4A34D5FE88A}" type="parTrans" cxnId="{C68D96FA-22CD-0C41-9A34-CEA0C548BD4D}">
      <dgm:prSet/>
      <dgm:spPr/>
      <dgm:t>
        <a:bodyPr/>
        <a:lstStyle/>
        <a:p>
          <a:endParaRPr lang="en-US"/>
        </a:p>
      </dgm:t>
    </dgm:pt>
    <dgm:pt modelId="{E998C026-089D-B04A-95A5-27B5C5CE624A}" type="sibTrans" cxnId="{C68D96FA-22CD-0C41-9A34-CEA0C548BD4D}">
      <dgm:prSet/>
      <dgm:spPr/>
      <dgm:t>
        <a:bodyPr/>
        <a:lstStyle/>
        <a:p>
          <a:endParaRPr lang="en-US"/>
        </a:p>
      </dgm:t>
    </dgm:pt>
    <dgm:pt modelId="{716EF994-28BD-8B48-8446-008F0295CA4D}" type="pres">
      <dgm:prSet presAssocID="{EEBC7CF8-0B8E-EE43-A3A4-7E3D83688D3B}" presName="linear" presStyleCnt="0">
        <dgm:presLayoutVars>
          <dgm:dir/>
          <dgm:animLvl val="lvl"/>
          <dgm:resizeHandles val="exact"/>
        </dgm:presLayoutVars>
      </dgm:prSet>
      <dgm:spPr/>
    </dgm:pt>
    <dgm:pt modelId="{026F29A0-73ED-8248-BDDE-AE7170119E57}" type="pres">
      <dgm:prSet presAssocID="{91622856-0D38-4B45-A059-CE46F40EE225}" presName="parentLin" presStyleCnt="0"/>
      <dgm:spPr/>
    </dgm:pt>
    <dgm:pt modelId="{E503EA4D-947E-114D-91CE-8FD1354D15EB}" type="pres">
      <dgm:prSet presAssocID="{91622856-0D38-4B45-A059-CE46F40EE225}" presName="parentLeftMargin" presStyleLbl="node1" presStyleIdx="0" presStyleCnt="3"/>
      <dgm:spPr/>
    </dgm:pt>
    <dgm:pt modelId="{586AE5E3-B0DB-4045-9CAA-5721E5ED19FF}" type="pres">
      <dgm:prSet presAssocID="{91622856-0D38-4B45-A059-CE46F40EE225}" presName="parentText" presStyleLbl="node1" presStyleIdx="0" presStyleCnt="3">
        <dgm:presLayoutVars>
          <dgm:chMax val="0"/>
          <dgm:bulletEnabled val="1"/>
        </dgm:presLayoutVars>
      </dgm:prSet>
      <dgm:spPr/>
    </dgm:pt>
    <dgm:pt modelId="{4F2E307F-0740-0A45-A450-A612FB57FCCF}" type="pres">
      <dgm:prSet presAssocID="{91622856-0D38-4B45-A059-CE46F40EE225}" presName="negativeSpace" presStyleCnt="0"/>
      <dgm:spPr/>
    </dgm:pt>
    <dgm:pt modelId="{B83B52C2-E249-1449-8B01-01FF0F71A6EE}" type="pres">
      <dgm:prSet presAssocID="{91622856-0D38-4B45-A059-CE46F40EE225}" presName="childText" presStyleLbl="conFgAcc1" presStyleIdx="0" presStyleCnt="3" custLinFactNeighborX="-325" custLinFactNeighborY="-17639">
        <dgm:presLayoutVars>
          <dgm:bulletEnabled val="1"/>
        </dgm:presLayoutVars>
      </dgm:prSet>
      <dgm:spPr/>
    </dgm:pt>
    <dgm:pt modelId="{11443955-8CFA-0D49-A261-6C97EC9A85EF}" type="pres">
      <dgm:prSet presAssocID="{06F33D6F-D610-C24A-A970-5139716B6E15}" presName="spaceBetweenRectangles" presStyleCnt="0"/>
      <dgm:spPr/>
    </dgm:pt>
    <dgm:pt modelId="{FA9F8DEF-02E1-AD4B-A560-1EE0E82D9A81}" type="pres">
      <dgm:prSet presAssocID="{97F8221D-99D5-5740-B587-3756C73F462A}" presName="parentLin" presStyleCnt="0"/>
      <dgm:spPr/>
    </dgm:pt>
    <dgm:pt modelId="{75CB7832-B811-6647-9B9D-F4E4CF0FEBD8}" type="pres">
      <dgm:prSet presAssocID="{97F8221D-99D5-5740-B587-3756C73F462A}" presName="parentLeftMargin" presStyleLbl="node1" presStyleIdx="0" presStyleCnt="3"/>
      <dgm:spPr/>
    </dgm:pt>
    <dgm:pt modelId="{EF3CF9FE-DAEF-B943-9D34-1FD5CD8F7BF1}" type="pres">
      <dgm:prSet presAssocID="{97F8221D-99D5-5740-B587-3756C73F462A}" presName="parentText" presStyleLbl="node1" presStyleIdx="1" presStyleCnt="3" custScaleX="106959" custScaleY="113655" custLinFactNeighborX="-686" custLinFactNeighborY="-2498">
        <dgm:presLayoutVars>
          <dgm:chMax val="0"/>
          <dgm:bulletEnabled val="1"/>
        </dgm:presLayoutVars>
      </dgm:prSet>
      <dgm:spPr/>
    </dgm:pt>
    <dgm:pt modelId="{50D9DF80-05C3-644F-B0C9-1095543EEA3D}" type="pres">
      <dgm:prSet presAssocID="{97F8221D-99D5-5740-B587-3756C73F462A}" presName="negativeSpace" presStyleCnt="0"/>
      <dgm:spPr/>
    </dgm:pt>
    <dgm:pt modelId="{C0159F7F-A73A-534E-9748-42A623F712BF}" type="pres">
      <dgm:prSet presAssocID="{97F8221D-99D5-5740-B587-3756C73F462A}" presName="childText" presStyleLbl="conFgAcc1" presStyleIdx="1" presStyleCnt="3">
        <dgm:presLayoutVars>
          <dgm:bulletEnabled val="1"/>
        </dgm:presLayoutVars>
      </dgm:prSet>
      <dgm:spPr/>
    </dgm:pt>
    <dgm:pt modelId="{00299F22-B01D-5A4C-A18E-BBC88D7573F9}" type="pres">
      <dgm:prSet presAssocID="{751FE627-42E4-8C49-B69D-DD5CFAA2F971}" presName="spaceBetweenRectangles" presStyleCnt="0"/>
      <dgm:spPr/>
    </dgm:pt>
    <dgm:pt modelId="{D4B4DF76-6F51-9D41-8F36-B17E9BD35AC4}" type="pres">
      <dgm:prSet presAssocID="{68C2855C-91E1-EB47-A19E-FA8DDB135EB7}" presName="parentLin" presStyleCnt="0"/>
      <dgm:spPr/>
    </dgm:pt>
    <dgm:pt modelId="{67BBB82E-91A9-2E47-8CF0-3B5AC53FE8D4}" type="pres">
      <dgm:prSet presAssocID="{68C2855C-91E1-EB47-A19E-FA8DDB135EB7}" presName="parentLeftMargin" presStyleLbl="node1" presStyleIdx="1" presStyleCnt="3"/>
      <dgm:spPr/>
    </dgm:pt>
    <dgm:pt modelId="{C4689BF8-0DCF-CD4C-823B-A9AF5A0AD943}" type="pres">
      <dgm:prSet presAssocID="{68C2855C-91E1-EB47-A19E-FA8DDB135EB7}" presName="parentText" presStyleLbl="node1" presStyleIdx="2" presStyleCnt="3" custScaleX="64549" custLinFactNeighborX="-2708" custLinFactNeighborY="-3872">
        <dgm:presLayoutVars>
          <dgm:chMax val="0"/>
          <dgm:bulletEnabled val="1"/>
        </dgm:presLayoutVars>
      </dgm:prSet>
      <dgm:spPr/>
    </dgm:pt>
    <dgm:pt modelId="{FF5D0B8F-3627-1F42-AF14-8B8F39AA2173}" type="pres">
      <dgm:prSet presAssocID="{68C2855C-91E1-EB47-A19E-FA8DDB135EB7}" presName="negativeSpace" presStyleCnt="0"/>
      <dgm:spPr/>
    </dgm:pt>
    <dgm:pt modelId="{328BDA0D-86F3-8848-994B-432BA81702B6}" type="pres">
      <dgm:prSet presAssocID="{68C2855C-91E1-EB47-A19E-FA8DDB135EB7}" presName="childText" presStyleLbl="conFgAcc1" presStyleIdx="2" presStyleCnt="3">
        <dgm:presLayoutVars>
          <dgm:bulletEnabled val="1"/>
        </dgm:presLayoutVars>
      </dgm:prSet>
      <dgm:spPr/>
    </dgm:pt>
  </dgm:ptLst>
  <dgm:cxnLst>
    <dgm:cxn modelId="{0F4F8B48-E02F-C648-B17F-30A7518CE849}" type="presOf" srcId="{97F8221D-99D5-5740-B587-3756C73F462A}" destId="{EF3CF9FE-DAEF-B943-9D34-1FD5CD8F7BF1}" srcOrd="1" destOrd="0" presId="urn:microsoft.com/office/officeart/2005/8/layout/list1"/>
    <dgm:cxn modelId="{AC3C135C-3B64-9846-9BC1-4F70A2C00B43}" type="presOf" srcId="{68C2855C-91E1-EB47-A19E-FA8DDB135EB7}" destId="{67BBB82E-91A9-2E47-8CF0-3B5AC53FE8D4}" srcOrd="0" destOrd="0" presId="urn:microsoft.com/office/officeart/2005/8/layout/list1"/>
    <dgm:cxn modelId="{6F922178-B7C2-7449-8EA6-6B0395EE83B5}" type="presOf" srcId="{91622856-0D38-4B45-A059-CE46F40EE225}" destId="{E503EA4D-947E-114D-91CE-8FD1354D15EB}" srcOrd="0" destOrd="0" presId="urn:microsoft.com/office/officeart/2005/8/layout/list1"/>
    <dgm:cxn modelId="{8B0DCA79-B47F-B049-A3A6-4151C0B44AEE}" type="presOf" srcId="{91622856-0D38-4B45-A059-CE46F40EE225}" destId="{586AE5E3-B0DB-4045-9CAA-5721E5ED19FF}" srcOrd="1" destOrd="0" presId="urn:microsoft.com/office/officeart/2005/8/layout/list1"/>
    <dgm:cxn modelId="{5DFD02AE-78D1-8B4C-ADAB-D5C79C4FD0B6}" type="presOf" srcId="{97F8221D-99D5-5740-B587-3756C73F462A}" destId="{75CB7832-B811-6647-9B9D-F4E4CF0FEBD8}" srcOrd="0" destOrd="0" presId="urn:microsoft.com/office/officeart/2005/8/layout/list1"/>
    <dgm:cxn modelId="{CDF106BD-6F9A-4646-8A68-4974B67C0586}" srcId="{EEBC7CF8-0B8E-EE43-A3A4-7E3D83688D3B}" destId="{91622856-0D38-4B45-A059-CE46F40EE225}" srcOrd="0" destOrd="0" parTransId="{56A4883B-789D-9444-BAEE-9AABDAD500FF}" sibTransId="{06F33D6F-D610-C24A-A970-5139716B6E15}"/>
    <dgm:cxn modelId="{74BEC0C2-B098-3F43-82C8-86E158856A02}" type="presOf" srcId="{EEBC7CF8-0B8E-EE43-A3A4-7E3D83688D3B}" destId="{716EF994-28BD-8B48-8446-008F0295CA4D}" srcOrd="0" destOrd="0" presId="urn:microsoft.com/office/officeart/2005/8/layout/list1"/>
    <dgm:cxn modelId="{5AA847C5-9715-B949-8A4B-F02A1294665F}" type="presOf" srcId="{68C2855C-91E1-EB47-A19E-FA8DDB135EB7}" destId="{C4689BF8-0DCF-CD4C-823B-A9AF5A0AD943}" srcOrd="1" destOrd="0" presId="urn:microsoft.com/office/officeart/2005/8/layout/list1"/>
    <dgm:cxn modelId="{CEBF5FFA-DAB2-BA45-BA22-10C3D9F5EBE4}" srcId="{EEBC7CF8-0B8E-EE43-A3A4-7E3D83688D3B}" destId="{97F8221D-99D5-5740-B587-3756C73F462A}" srcOrd="1" destOrd="0" parTransId="{24A6A780-23E5-CE42-AEFC-1C889399DAA8}" sibTransId="{751FE627-42E4-8C49-B69D-DD5CFAA2F971}"/>
    <dgm:cxn modelId="{C68D96FA-22CD-0C41-9A34-CEA0C548BD4D}" srcId="{EEBC7CF8-0B8E-EE43-A3A4-7E3D83688D3B}" destId="{68C2855C-91E1-EB47-A19E-FA8DDB135EB7}" srcOrd="2" destOrd="0" parTransId="{70566398-B234-BA49-9129-B4A34D5FE88A}" sibTransId="{E998C026-089D-B04A-95A5-27B5C5CE624A}"/>
    <dgm:cxn modelId="{A54C4371-C02C-0E47-8376-DB4C8FE78007}" type="presParOf" srcId="{716EF994-28BD-8B48-8446-008F0295CA4D}" destId="{026F29A0-73ED-8248-BDDE-AE7170119E57}" srcOrd="0" destOrd="0" presId="urn:microsoft.com/office/officeart/2005/8/layout/list1"/>
    <dgm:cxn modelId="{9595563B-5159-124B-A243-0E509E86E413}" type="presParOf" srcId="{026F29A0-73ED-8248-BDDE-AE7170119E57}" destId="{E503EA4D-947E-114D-91CE-8FD1354D15EB}" srcOrd="0" destOrd="0" presId="urn:microsoft.com/office/officeart/2005/8/layout/list1"/>
    <dgm:cxn modelId="{7726EF5B-E63A-E247-842D-FCC637F3DEBA}" type="presParOf" srcId="{026F29A0-73ED-8248-BDDE-AE7170119E57}" destId="{586AE5E3-B0DB-4045-9CAA-5721E5ED19FF}" srcOrd="1" destOrd="0" presId="urn:microsoft.com/office/officeart/2005/8/layout/list1"/>
    <dgm:cxn modelId="{618DD657-9CFF-6C45-B880-417B7CC3EA7F}" type="presParOf" srcId="{716EF994-28BD-8B48-8446-008F0295CA4D}" destId="{4F2E307F-0740-0A45-A450-A612FB57FCCF}" srcOrd="1" destOrd="0" presId="urn:microsoft.com/office/officeart/2005/8/layout/list1"/>
    <dgm:cxn modelId="{79295DD9-FB9E-FF40-98B1-D18C35901C64}" type="presParOf" srcId="{716EF994-28BD-8B48-8446-008F0295CA4D}" destId="{B83B52C2-E249-1449-8B01-01FF0F71A6EE}" srcOrd="2" destOrd="0" presId="urn:microsoft.com/office/officeart/2005/8/layout/list1"/>
    <dgm:cxn modelId="{56414DD6-3FC6-C54E-BBEB-09D9AC530B7E}" type="presParOf" srcId="{716EF994-28BD-8B48-8446-008F0295CA4D}" destId="{11443955-8CFA-0D49-A261-6C97EC9A85EF}" srcOrd="3" destOrd="0" presId="urn:microsoft.com/office/officeart/2005/8/layout/list1"/>
    <dgm:cxn modelId="{0B3E074F-9238-5D47-A9BE-5A89099780C5}" type="presParOf" srcId="{716EF994-28BD-8B48-8446-008F0295CA4D}" destId="{FA9F8DEF-02E1-AD4B-A560-1EE0E82D9A81}" srcOrd="4" destOrd="0" presId="urn:microsoft.com/office/officeart/2005/8/layout/list1"/>
    <dgm:cxn modelId="{4E048B81-7158-5E47-963A-EEFFAFF9D177}" type="presParOf" srcId="{FA9F8DEF-02E1-AD4B-A560-1EE0E82D9A81}" destId="{75CB7832-B811-6647-9B9D-F4E4CF0FEBD8}" srcOrd="0" destOrd="0" presId="urn:microsoft.com/office/officeart/2005/8/layout/list1"/>
    <dgm:cxn modelId="{FD09326C-7621-AA4D-9EDE-FF07F03CEAC9}" type="presParOf" srcId="{FA9F8DEF-02E1-AD4B-A560-1EE0E82D9A81}" destId="{EF3CF9FE-DAEF-B943-9D34-1FD5CD8F7BF1}" srcOrd="1" destOrd="0" presId="urn:microsoft.com/office/officeart/2005/8/layout/list1"/>
    <dgm:cxn modelId="{BF3BCEE1-2CAD-9F48-85A2-339A5706F6F4}" type="presParOf" srcId="{716EF994-28BD-8B48-8446-008F0295CA4D}" destId="{50D9DF80-05C3-644F-B0C9-1095543EEA3D}" srcOrd="5" destOrd="0" presId="urn:microsoft.com/office/officeart/2005/8/layout/list1"/>
    <dgm:cxn modelId="{60A598F0-89FF-2547-AF90-239238CC5098}" type="presParOf" srcId="{716EF994-28BD-8B48-8446-008F0295CA4D}" destId="{C0159F7F-A73A-534E-9748-42A623F712BF}" srcOrd="6" destOrd="0" presId="urn:microsoft.com/office/officeart/2005/8/layout/list1"/>
    <dgm:cxn modelId="{1A7A7C94-24BA-7149-92C3-23F1664F10E4}" type="presParOf" srcId="{716EF994-28BD-8B48-8446-008F0295CA4D}" destId="{00299F22-B01D-5A4C-A18E-BBC88D7573F9}" srcOrd="7" destOrd="0" presId="urn:microsoft.com/office/officeart/2005/8/layout/list1"/>
    <dgm:cxn modelId="{646F3B4E-C490-8F45-B556-63EA69AAE25E}" type="presParOf" srcId="{716EF994-28BD-8B48-8446-008F0295CA4D}" destId="{D4B4DF76-6F51-9D41-8F36-B17E9BD35AC4}" srcOrd="8" destOrd="0" presId="urn:microsoft.com/office/officeart/2005/8/layout/list1"/>
    <dgm:cxn modelId="{14F929E9-8282-884E-BAAF-519AC5906C12}" type="presParOf" srcId="{D4B4DF76-6F51-9D41-8F36-B17E9BD35AC4}" destId="{67BBB82E-91A9-2E47-8CF0-3B5AC53FE8D4}" srcOrd="0" destOrd="0" presId="urn:microsoft.com/office/officeart/2005/8/layout/list1"/>
    <dgm:cxn modelId="{3D688833-6542-134D-9F9C-18D49A2530CA}" type="presParOf" srcId="{D4B4DF76-6F51-9D41-8F36-B17E9BD35AC4}" destId="{C4689BF8-0DCF-CD4C-823B-A9AF5A0AD943}" srcOrd="1" destOrd="0" presId="urn:microsoft.com/office/officeart/2005/8/layout/list1"/>
    <dgm:cxn modelId="{6CFE8E96-7DD2-A843-9CAA-EBEEAFAF4527}" type="presParOf" srcId="{716EF994-28BD-8B48-8446-008F0295CA4D}" destId="{FF5D0B8F-3627-1F42-AF14-8B8F39AA2173}" srcOrd="9" destOrd="0" presId="urn:microsoft.com/office/officeart/2005/8/layout/list1"/>
    <dgm:cxn modelId="{26CFBB8E-A995-C449-8847-4EDDA05E7D41}" type="presParOf" srcId="{716EF994-28BD-8B48-8446-008F0295CA4D}" destId="{328BDA0D-86F3-8848-994B-432BA81702B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B52C2-E249-1449-8B01-01FF0F71A6EE}">
      <dsp:nvSpPr>
        <dsp:cNvPr id="0" name=""/>
        <dsp:cNvSpPr/>
      </dsp:nvSpPr>
      <dsp:spPr>
        <a:xfrm>
          <a:off x="0" y="158709"/>
          <a:ext cx="4451985"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6AE5E3-B0DB-4045-9CAA-5721E5ED19FF}">
      <dsp:nvSpPr>
        <dsp:cNvPr id="0" name=""/>
        <dsp:cNvSpPr/>
      </dsp:nvSpPr>
      <dsp:spPr>
        <a:xfrm>
          <a:off x="222599" y="20634"/>
          <a:ext cx="3116389" cy="2951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792" tIns="0" rIns="117792" bIns="0" numCol="1" spcCol="1270" anchor="ctr" anchorCtr="0">
          <a:noAutofit/>
        </a:bodyPr>
        <a:lstStyle/>
        <a:p>
          <a:pPr marL="0" lvl="0" indent="0" algn="l" defTabSz="533400">
            <a:lnSpc>
              <a:spcPct val="90000"/>
            </a:lnSpc>
            <a:spcBef>
              <a:spcPct val="0"/>
            </a:spcBef>
            <a:spcAft>
              <a:spcPct val="35000"/>
            </a:spcAft>
            <a:buNone/>
          </a:pPr>
          <a:r>
            <a:rPr lang="en-US" sz="1200" kern="1200" dirty="0"/>
            <a:t>1 – 5 years 30%</a:t>
          </a:r>
        </a:p>
      </dsp:txBody>
      <dsp:txXfrm>
        <a:off x="237009" y="35044"/>
        <a:ext cx="3087569" cy="266379"/>
      </dsp:txXfrm>
    </dsp:sp>
    <dsp:sp modelId="{C0159F7F-A73A-534E-9748-42A623F712BF}">
      <dsp:nvSpPr>
        <dsp:cNvPr id="0" name=""/>
        <dsp:cNvSpPr/>
      </dsp:nvSpPr>
      <dsp:spPr>
        <a:xfrm>
          <a:off x="0" y="662143"/>
          <a:ext cx="4451985"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3CF9FE-DAEF-B943-9D34-1FD5CD8F7BF1}">
      <dsp:nvSpPr>
        <dsp:cNvPr id="0" name=""/>
        <dsp:cNvSpPr/>
      </dsp:nvSpPr>
      <dsp:spPr>
        <a:xfrm>
          <a:off x="220856" y="466860"/>
          <a:ext cx="3330003" cy="335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792" tIns="0" rIns="117792" bIns="0" numCol="1" spcCol="1270" anchor="ctr" anchorCtr="0">
          <a:noAutofit/>
        </a:bodyPr>
        <a:lstStyle/>
        <a:p>
          <a:pPr marL="0" lvl="0" indent="0" algn="l" defTabSz="533400">
            <a:lnSpc>
              <a:spcPct val="90000"/>
            </a:lnSpc>
            <a:spcBef>
              <a:spcPct val="0"/>
            </a:spcBef>
            <a:spcAft>
              <a:spcPct val="35000"/>
            </a:spcAft>
            <a:buNone/>
          </a:pPr>
          <a:r>
            <a:rPr lang="en-US" sz="1200" kern="1200" dirty="0"/>
            <a:t>6 to 10 years 31%</a:t>
          </a:r>
        </a:p>
      </dsp:txBody>
      <dsp:txXfrm>
        <a:off x="237234" y="483238"/>
        <a:ext cx="3297247" cy="302753"/>
      </dsp:txXfrm>
    </dsp:sp>
    <dsp:sp modelId="{328BDA0D-86F3-8848-994B-432BA81702B6}">
      <dsp:nvSpPr>
        <dsp:cNvPr id="0" name=""/>
        <dsp:cNvSpPr/>
      </dsp:nvSpPr>
      <dsp:spPr>
        <a:xfrm>
          <a:off x="0" y="1115743"/>
          <a:ext cx="4451985"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689BF8-0DCF-CD4C-823B-A9AF5A0AD943}">
      <dsp:nvSpPr>
        <dsp:cNvPr id="0" name=""/>
        <dsp:cNvSpPr/>
      </dsp:nvSpPr>
      <dsp:spPr>
        <a:xfrm>
          <a:off x="216359" y="956713"/>
          <a:ext cx="2009633" cy="2951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792" tIns="0" rIns="117792" bIns="0" numCol="1" spcCol="1270" anchor="ctr" anchorCtr="0">
          <a:noAutofit/>
        </a:bodyPr>
        <a:lstStyle/>
        <a:p>
          <a:pPr marL="0" lvl="0" indent="0" algn="l" defTabSz="533400">
            <a:lnSpc>
              <a:spcPct val="90000"/>
            </a:lnSpc>
            <a:spcBef>
              <a:spcPct val="0"/>
            </a:spcBef>
            <a:spcAft>
              <a:spcPct val="35000"/>
            </a:spcAft>
            <a:buNone/>
          </a:pPr>
          <a:r>
            <a:rPr lang="en-US" sz="1200" kern="1200" dirty="0"/>
            <a:t>11 to 15 years 16%</a:t>
          </a:r>
        </a:p>
      </dsp:txBody>
      <dsp:txXfrm>
        <a:off x="230769" y="971123"/>
        <a:ext cx="1980813" cy="26637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29:24.4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14,'83'-1,"-1"0,-6 1,4-1,-3 0,-3 0,-7 0,-10 0,-6-1,-3 1,-1 0,0-1,-2 2,2 1,-2 0,0 1,-3 0,-3 0,-2-1,2-1,4-2,3 1,-1 1,-8-1,-6 1,-7-1,-4 1,-2 0,0 1,3-1,7 1,0-1,0 0,-10 0,2 0,6 0,10 0,3 0,-12-1,-5 1,-8-1,-1 1,-2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58:57.96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33,'83'4,"-7"0,-24-2,-8 0,-7-2,-2 0,0 0,-1 0,-4-1,-3 0,-2 0,2 0,6 1,-1 0,-3 0,-8 0,-4 0,0 0,3 0,2 0,1 0,3 0,-12 0,9-1,-8 0,6 0,4 0,-1 1,0 0,0 0,-2 0,-1 0,2 0,1 0,1 0,-2 0,-4 0,-2 0,2 0,3 0,3 1,0-1,-3 1,-1-1,3 0,4 0,1 0,-4 0,-6 1,-4-1,2 1,6 0,5-1,3 1,-2 0,-4-1,1 1,3-1,1 0,5 0,3 1,-1-1,2 1,-3-1,-3 0,-1 0,-1 0,-2 0,-4 0,-4 0,-2 0,0 0,2 0,0 0,3 1,2-1,2 1,-1 0,-2 0,-2-1,3 1,3-1,3 1,1-1,-2 1,-3-1,1 1,1 0,1 0,-1 0,-3-1,-3 0,0 0,2 0,2 0,1 0,-2 0,-3 0,-5 0,-2 0,-1 0,3 0,6 0,0 0,1 0,-3-1,-3 0,-2 0,2 1,4-1,3 1,0 0,-4-1,-3 0,0 0,2-1,2 0,-2 0,-6 1,-2 0,2 0,1-1,3 1,-7 1,5-3,-5 2,6-2,-5 1,1-1,1 1,-1 0,4-1,-5 0,4-1,-5 1,2-1,-1-1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59:02.31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49,'75'-4,"-4"1,-24 0,-1 1,-3 0,-2 0,2 0,4-1,-1 2,-1 0,-5 1,-4 0,-3 0,2 0,2 0,2 0,0 0,-4 0,-2 0,-3-1,-2 0,1-1,1 0,1-1,-1 1,-1 0,-5 1,-1 0,2 1,4-1,4 0,2 1,-2-1,-1 1,-5-1,-2 1,2 0,5-1,8 0,5 0,-3 0,-5 0,-5 1,0-1,1 1,5 0,5 0,0 0,-3 1,-3-1,-6 1,1-1,-1 1,-1 0,-6-1,-5 0,-6 0,1 0,6 0,2 1,1 0,-3-1,-2 0,0 0,2 0,3 0,0 0,1 1,-2 0,0 0,1 1,0-1,-2 1,-5-1,-4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59:06.70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0 201,'36'-17,"-6"3,-21 12,1-1,14 0,-1 0,12-1,-7 2,0 0,-1-1,0 1,4-1,3 0,0 0,0 1,-2-1,-3 0,-4 1,-1 0,-4 1,0 0,1-1,3 1,3 0,5 0,1 1,-1 0,-1 0,-2 0,-3 1,-1-1,-2 1,0-1,4 1,4-1,6 1,1 1,-1-1,-1 1,-1 0,-1 0,-1 0,-1-1,-2 0,-5 0,-4 0,-2-1,2 0,5 0,4 1,0-1,-1 1,-4-1,-2 0,0 0,3-1,3 1,2-1,2 0,-1 1,-2-1,-2 1,0-1,0 0,0 1,-1 0,2 0,3 0,2 0,1 0,-1 0,-1-1,0 0,0 0,-1 0,-1-1,-1 0,2 0,2 1,0-1,0-1,-3 0,-1 1,0 0,1 0,0 0,-2 0,-2 0,-5-1,0 1,0 0,1 0,-1-2,0 0,0-1,0-2,2 0,-2 0,0 0,-1 0,-1 0,-3 1,-5 2,4 0,-4 1,5 0,-1 0,-3 0,4-1,2 1,-5 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59:10.85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86,'80'5,"4"1,-12-1,-3 0,-10-2,-12-2,-4 0,3-1,6 0,4 0,1 0,-6 0,-4 0,-3-1,-2 0,2 1,-4-1,-5 1,-6-1,-4 0,3 0,6 0,5 1,1 0,-3 0,-6-1,-4 1,1 0,3 0,4 1,1-1,-3-1,-7 0,-4-1,-2 1,1 1,5-1,1 1,1 0,-2-1,0-1,3 1,7 0,6 0,1 1,0 0,1-2,-18 1,10-1,-13 1,7-1,-1 1,-4-1,-5 1,-4 0,1 0,-4 0,6 0,-4 1,3-1,-2 0,-2 1,1 0,7-1,-1 1,5-1,-7 1,0 0,-2 0,-1 0,0-2,-2 1,5-2,-5 1,7-1,0 1,2 0,0-1,-1 2,-3-1,2 0,-1 0,-1 0,-2 0,-2 1,-1 0,2-1,3 0,-1-1,1 0,-2 0,-1 0,-1 1,1-1,-1 0,0-1,13 1,-4 2,14-2,-6 2,-6-1,-9 1,-5 0,-4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59:13.72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28,'85'-7,"11"2,-44 3,2 1,11 1,1-1,2 1,-1 0,-4-1,-2 0,-6-1,-2 0,43-2,0 2,3 2,-10 1,-15 1,-15-2,-4 0,4-1,10 1,-2-1,-9 1,-14 0,-7 0,8 1,20 2,15 1,1 0,-15-1,-21-2,-11-2,5 1,13-1,7 1,-8 0,-18 0,-20 0,1 0,0 0,4 0,2 0,-5 0,3 0,2 0,0 0,-3 0,-3 0,11 0,2 0,19 0,-1 0,0 0,-4 0,-9 0,-10 0,-7 0,3-1,-5 0,5-1,-3 1,-2 0,1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59:16.73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0 113,'57'1,"0"0,-1-1,-2-1,28-3,-5 0,-10 0,-2 3,7 0,2 0,-3-1,-9 1,-14 0,-6 0,3 0,6-1,7 1,1 1,0-1,-3-1,-3-1,-4 0,-2 1,2 0,13 1,-24 0,17 0,-24 0,14-1,7 0,-1 1,1 0,-5 0,-2-1,-3 0,1 0,-3 2,-5 0,-3 0,-1 0,5-1,8 1,7 0,-1-1,-5 0,-6 0,-4-1,1 1,1 0,-1 0,-3-1,-3-1,-6 1,-4 0,-3 1,-2 0,2 0,1 0,-1-1,8 0,-12 0,12-2,-5 0,7-1,3 1,-5 1,-3 0,-11 2,12-2,-15 3,14-3,-9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59:20.4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81,'53'-4,"-1"0,6-2,1 1,4-2,0 0,4 0,-1 0,-7 2,-2 1,43-3,-20 3,-8 0,1 1,2 1,-3 2,-2 1,-7-1,-5 0,2-1,3 0,0 0,-2 0,-10 0,-12 0,-3 2,2 0,6 0,7 0,-3 0,-8 0,-7 0,-7 0,-1 0,4 0,7 0,-14 0,10 1,-9-2,10 1,8 1,2 0,-4 0,-9-1,-11 0,-5-1,2 1,4-1,3 0,-2 1,-6-1,2 2,-5-1,8 1,-4-1,6 0,4 0,8 0,-1 1,-4-1,-9 0,-3-1,4 0,6 0,4 0,-1-1,-4 0,-2-1,0 1,3 0,0-1,-5 1,-6 0,-2 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59:32.42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30,'45'-8,"-3"1,-16 4,-1 1,0-1,-1 1,2-1,6 2,5 0,3 2,-2-1,-4 1,-4-1,0 1,-3 0,-4-1,-4 1,-5-1,0 0,8 0,-5 1,8 0,-6 0,1 0,1 0,0-1,-2 1,-2 0,1 0,1 1,2-1,2 1,-1 0,0 0,-1 1,0-2,-3 0,-2 0,0 0,2 0,3 1,3 0,0-1,-3 0,-2 1,2-1,3 1,2-1,1 1,-1-1,-3 0,2 0,2 0,-1 1,-1 0,-5-1,0-1,2 1,1 0,-1 0,-5 0,-3-1,12 0,-3 0,13 0,-5 1,-2-1,0 1,-1 0,1-1,-3 1,-2-1,-1 1,1 0,1 0,-1 0,-1-1,0 0,2 0,3 0,3 1,-1-1,-3 1,-2-1,-1 0,3 1,5 0,-2 0,-1 0,-7-1,-5 1,2 0,1-1,1 0,-1 1,-2-1,2 1,6 0,7 0,2 1,-2 1,-5-2,-5 1,-5-1,1 0,-2-1,0 0,5 0,7 2,11 0,5 2,-7-2,-13-1,-8-1,-2 0,2 0,0 0,-2 0,9 0,2 1,7 1,-8-2,-5 1,-3-1,2 0,0 0,-2 0,-3 0,-3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59:35.20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28,'59'-1,"2"0,-6 1,3 0,0-1,4 1,5-1,3 1,-8 0,-18 0,-16 0,-10 0,1 0,6 0,5 0,-1 0,-3 0,-3-1,-2 1,2-1,5 0,0 0,0 1,-5-1,-5 0,-2 0,2 0,3 0,7 0,5 0,0 0,-5-1,-7 2,-5-1,0 1,3-1,3 1,0 0,-3-1,-6 1,5-2,-1 2,10-1,-3 1,-3 0,-5-1,-2 1,0-1,2 1,5-1,-2 1,-2 0,-2 0,3 1,2 0,3 0,-8 0,3 0,0 1,8 0,-1 0,-8-1,-9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42:11.2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40,'95'-12,"0"1,1 4,-45 4,0 1,2 0,3 1,26 0,7 1,7 0,3 1,-31 0,1 0,-1 0,34 2,-5 1,-21 1,-4 0,-6 1,0-1,-6 0,-2 1,-4-2,-2 0,45 3,-5-1,-2-1,2 1,2 4,5 1,-2 2,-14-3,-19-5,-25-2,-21-3,-11 0,-4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42:13.14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91,'59'-3,"0"1,8-1,4-1,12-1,5-2,-23 2,2 0,1-1,2 0,2 0,-1 1,-1-1,-1 1,-1 0,26 0,-4 1,-11 1,-3 1,-12 0,-4 2,-5-1,-2 1,-1 0,-1-1,0 1,-1 0,47 0,-13 0,-20 0,-14 1,-13-1,-8 1,-2 0,4 2,9 0,0 1,-4-1,-18-3,-11 0,-8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42:15.5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0,'64'15,"0"0,19 0,6-2,-20-5,4-2,4 1,-4-1,6 0,-1-1,-6 1,27 0,-1 1,-11-2,4 1,-10-2,-15-1,-5-2,8 2,-1-2,-13 0,-6 0,16-2,0 1,-1-1,-6 1,-13 0,-6 0,4 0,14 1,11 1,-3 0,-14 0,-21-1,-15-1,-6 0,21-1,0 1,19-1,-6 0,1 0,0-1,-7-1,-11 1,-14 0,-7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42:21.4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15,'61'1,"0"-1,8 1,2-1,5 0,2 0,7-1,-1 0,-7-1,-3 0,-14 0,-5 0,27-2,-17 1,2 3,7 2,-5 0,-13 0,-13-2,-12 1,-4-1,-5 1,-7 0,-2 0,2-1,7 0,2 0,-8 0,-7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42:30.6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16,'53'0,"-1"0,10 1,3-1,5 0,3 0,11-1,3 0,5 0,0-1,-2 0,-2 0,-10 1,-4 0,-10 0,-3 0,-10 1,-1-1,43 1,-44 0,2 0,3 0,1 0,-1 0,0 0,38 0,-23 0,-26 0,-18 0,-8-1,2 0,8 0,4 2,-4 0,-7 0,-9-1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42:50.2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21,'97'-8,"-42"4,0 1,42 0,-40 1,3 1,6 1,1 0,-2 1,0 0,2 1,1 1,-6 0,-1 0,-5 0,0 0,-1-1,0 0,45 0,-12-3,-14 1,-12-1,-15 1,-12-1,-8 0,0 0,14 0,-15 1,12 0,-21 0,0 0,4 1,-9-1,5 1,0 1,0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43:29.65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82,'72'-2,"0"0,5 0,2 0,3 0,2 1,7-1,2-1,0 1,1-1,2 1,1 0,1 0,0 1,-2 0,-1-1,1 0,-1-1,-4-1,-1 0,-8-1,-2 1,-7 0,-3 1,-10 0,-3 1,39-1,-9 1,6 0,-31 2,-1 0,16-1,21 1,-65-1,7 0,1-1,10 1,4 0,-10 0,-18 0,-17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2T20:58:53.2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1,'67'6,"-10"-1,-29-3,0-1,6 0,5 0,0 0,-3 0,-3-1,-3 1,1 0,1-1,0 2,-1-1,-1 1,-1 0,-1-1,0 1,-1 0,-3 0,-4-1,-3 0,1 0,4 1,5 0,5 0,2 2,-1-2,-3 1,-1-1,0 0,3 1,2 0,1 0,1 0,0 0,1 0,-1 0,2-1,1 0,3 0,0 0,-4-1,-2 0,-4 0,-3 0,3 1,1 0,1 1,0 0,1-1,-1 0,2 0,1 1,-1-1,-3-1,-5-1,-3 0,-1 0,2 1,1-1,0 1,0 0,-1 0,3 0,3 0,1 1,-4 0,-7-1,-6-1,-1 0,-1 0,3 0,3 0,-1 0,6 0,-3 0,-1 0,-4 0,-4 0,5 0,-1 0,5 0,-4 0,-3 0,-1 1,2 0,-2 0,3-1,-3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D92AA1-7723-354D-A09D-7B60E1D75D9B}" type="datetimeFigureOut">
              <a:rPr lang="en-US" smtClean="0"/>
              <a:t>10/29/25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F47BD3-AF1F-0742-9173-83EAB47A0ACC}" type="slidenum">
              <a:rPr lang="en-US" smtClean="0"/>
              <a:t>‹#›</a:t>
            </a:fld>
            <a:endParaRPr lang="en-US" dirty="0"/>
          </a:p>
        </p:txBody>
      </p:sp>
    </p:spTree>
    <p:extLst>
      <p:ext uri="{BB962C8B-B14F-4D97-AF65-F5344CB8AC3E}">
        <p14:creationId xmlns:p14="http://schemas.microsoft.com/office/powerpoint/2010/main" val="75730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351100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DA2F01C-4AF2-E745-A1F6-0A73503D772E}" type="datetime1">
              <a:rPr lang="en-US" smtClean="0"/>
              <a:t>10/29/25</a:t>
            </a:fld>
            <a:endParaRPr lang="en-US" dirty="0"/>
          </a:p>
        </p:txBody>
      </p:sp>
      <p:sp>
        <p:nvSpPr>
          <p:cNvPr id="5" name="Slide Number Placeholder 4"/>
          <p:cNvSpPr>
            <a:spLocks noGrp="1"/>
          </p:cNvSpPr>
          <p:nvPr>
            <p:ph type="sldNum" sz="quarter" idx="5"/>
          </p:nvPr>
        </p:nvSpPr>
        <p:spPr/>
        <p:txBody>
          <a:bodyPr/>
          <a:lstStyle/>
          <a:p>
            <a:fld id="{2DF47BD3-AF1F-0742-9173-83EAB47A0ACC}" type="slidenum">
              <a:rPr lang="en-US" smtClean="0"/>
              <a:t>16</a:t>
            </a:fld>
            <a:endParaRPr lang="en-US" dirty="0"/>
          </a:p>
        </p:txBody>
      </p:sp>
    </p:spTree>
    <p:extLst>
      <p:ext uri="{BB962C8B-B14F-4D97-AF65-F5344CB8AC3E}">
        <p14:creationId xmlns:p14="http://schemas.microsoft.com/office/powerpoint/2010/main" val="74856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1441581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857699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298165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2351585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4221374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357767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3461080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3452259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12392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1457913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2387969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3345515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2900524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944741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812384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246415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1307461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4257121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9E3A6FC-8DA8-E5A9-6445-DB6ABA52350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B70DCB9-06C1-08C7-A0F4-73D7BD365651}"/>
              </a:ext>
            </a:extLst>
          </p:cNvPr>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a:extLst>
              <a:ext uri="{FF2B5EF4-FFF2-40B4-BE49-F238E27FC236}">
                <a16:creationId xmlns:a16="http://schemas.microsoft.com/office/drawing/2014/main" id="{CA64FAF4-B6FA-554E-0E1B-8A74C8CF0BF1}"/>
              </a:ext>
            </a:extLst>
          </p:cNvPr>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C1D543A7-8D4B-3EE2-6FBE-844256996CD9}"/>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716709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01AB1C8-1FE3-694F-4C76-7D4BF60C257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4CC8BF6-613B-9F8B-8DF3-180C040225B0}"/>
              </a:ext>
            </a:extLst>
          </p:cNvPr>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a:extLst>
              <a:ext uri="{FF2B5EF4-FFF2-40B4-BE49-F238E27FC236}">
                <a16:creationId xmlns:a16="http://schemas.microsoft.com/office/drawing/2014/main" id="{4C80E1A9-563E-4D99-BD82-3D2D5CF45968}"/>
              </a:ext>
            </a:extLst>
          </p:cNvPr>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4914374A-633E-A569-41A5-A95B71FD88EC}"/>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42832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DA2F01C-4AF2-E745-A1F6-0A73503D772E}" type="datetime1">
              <a:rPr lang="en-US" smtClean="0"/>
              <a:t>10/29/25</a:t>
            </a:fld>
            <a:endParaRPr lang="en-US" dirty="0"/>
          </a:p>
        </p:txBody>
      </p:sp>
      <p:sp>
        <p:nvSpPr>
          <p:cNvPr id="5" name="Slide Number Placeholder 4"/>
          <p:cNvSpPr>
            <a:spLocks noGrp="1"/>
          </p:cNvSpPr>
          <p:nvPr>
            <p:ph type="sldNum" sz="quarter" idx="5"/>
          </p:nvPr>
        </p:nvSpPr>
        <p:spPr/>
        <p:txBody>
          <a:bodyPr/>
          <a:lstStyle/>
          <a:p>
            <a:fld id="{2DF47BD3-AF1F-0742-9173-83EAB47A0ACC}" type="slidenum">
              <a:rPr lang="en-US" smtClean="0"/>
              <a:t>6</a:t>
            </a:fld>
            <a:endParaRPr lang="en-US" dirty="0"/>
          </a:p>
        </p:txBody>
      </p:sp>
    </p:spTree>
    <p:extLst>
      <p:ext uri="{BB962C8B-B14F-4D97-AF65-F5344CB8AC3E}">
        <p14:creationId xmlns:p14="http://schemas.microsoft.com/office/powerpoint/2010/main" val="3445997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00E28EE-7B0B-8FBF-CD96-5A73C021FB0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B0C6EC6-855E-D7E9-E528-B35C88B8F0C0}"/>
              </a:ext>
            </a:extLst>
          </p:cNvPr>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a:extLst>
              <a:ext uri="{FF2B5EF4-FFF2-40B4-BE49-F238E27FC236}">
                <a16:creationId xmlns:a16="http://schemas.microsoft.com/office/drawing/2014/main" id="{FBC5FA6F-0FB6-C615-3C5C-7859AA019803}"/>
              </a:ext>
            </a:extLst>
          </p:cNvPr>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5778E5B8-7540-BF6F-9782-818408390C01}"/>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1139689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1789574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2005814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DA2F01C-4AF2-E745-A1F6-0A73503D772E}" type="datetime1">
              <a:rPr lang="en-US" smtClean="0"/>
              <a:t>10/29/25</a:t>
            </a:fld>
            <a:endParaRPr lang="en-US" dirty="0"/>
          </a:p>
        </p:txBody>
      </p:sp>
      <p:sp>
        <p:nvSpPr>
          <p:cNvPr id="5" name="Slide Number Placeholder 4"/>
          <p:cNvSpPr>
            <a:spLocks noGrp="1"/>
          </p:cNvSpPr>
          <p:nvPr>
            <p:ph type="sldNum" sz="quarter" idx="5"/>
          </p:nvPr>
        </p:nvSpPr>
        <p:spPr/>
        <p:txBody>
          <a:bodyPr/>
          <a:lstStyle/>
          <a:p>
            <a:fld id="{2DF47BD3-AF1F-0742-9173-83EAB47A0ACC}" type="slidenum">
              <a:rPr lang="en-US" smtClean="0"/>
              <a:t>41</a:t>
            </a:fld>
            <a:endParaRPr lang="en-US" dirty="0"/>
          </a:p>
        </p:txBody>
      </p:sp>
    </p:spTree>
    <p:extLst>
      <p:ext uri="{BB962C8B-B14F-4D97-AF65-F5344CB8AC3E}">
        <p14:creationId xmlns:p14="http://schemas.microsoft.com/office/powerpoint/2010/main" val="2194447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2016538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323566F-DA74-CD70-82E5-21804D91B69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0857945-D041-35FD-E700-9FD7770266D6}"/>
              </a:ext>
            </a:extLst>
          </p:cNvPr>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a:extLst>
              <a:ext uri="{FF2B5EF4-FFF2-40B4-BE49-F238E27FC236}">
                <a16:creationId xmlns:a16="http://schemas.microsoft.com/office/drawing/2014/main" id="{974184D4-09DA-9E33-DAAF-598D22A6FFB2}"/>
              </a:ext>
            </a:extLst>
          </p:cNvPr>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8FDF5A76-7C78-DA6E-0527-408B070E0EA6}"/>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27237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DA2F01C-4AF2-E745-A1F6-0A73503D772E}" type="datetime1">
              <a:rPr lang="en-US" smtClean="0"/>
              <a:t>10/29/25</a:t>
            </a:fld>
            <a:endParaRPr lang="en-US" dirty="0"/>
          </a:p>
        </p:txBody>
      </p:sp>
      <p:sp>
        <p:nvSpPr>
          <p:cNvPr id="5" name="Slide Number Placeholder 4"/>
          <p:cNvSpPr>
            <a:spLocks noGrp="1"/>
          </p:cNvSpPr>
          <p:nvPr>
            <p:ph type="sldNum" sz="quarter" idx="5"/>
          </p:nvPr>
        </p:nvSpPr>
        <p:spPr/>
        <p:txBody>
          <a:bodyPr/>
          <a:lstStyle/>
          <a:p>
            <a:fld id="{2DF47BD3-AF1F-0742-9173-83EAB47A0ACC}" type="slidenum">
              <a:rPr lang="en-US" smtClean="0"/>
              <a:t>45</a:t>
            </a:fld>
            <a:endParaRPr lang="en-US" dirty="0"/>
          </a:p>
        </p:txBody>
      </p:sp>
    </p:spTree>
    <p:extLst>
      <p:ext uri="{BB962C8B-B14F-4D97-AF65-F5344CB8AC3E}">
        <p14:creationId xmlns:p14="http://schemas.microsoft.com/office/powerpoint/2010/main" val="3196921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566902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3169995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86847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DA2F01C-4AF2-E745-A1F6-0A73503D772E}" type="datetime1">
              <a:rPr lang="en-US" smtClean="0"/>
              <a:t>10/29/25</a:t>
            </a:fld>
            <a:endParaRPr lang="en-US" dirty="0"/>
          </a:p>
        </p:txBody>
      </p:sp>
      <p:sp>
        <p:nvSpPr>
          <p:cNvPr id="5" name="Slide Number Placeholder 4"/>
          <p:cNvSpPr>
            <a:spLocks noGrp="1"/>
          </p:cNvSpPr>
          <p:nvPr>
            <p:ph type="sldNum" sz="quarter" idx="5"/>
          </p:nvPr>
        </p:nvSpPr>
        <p:spPr/>
        <p:txBody>
          <a:bodyPr/>
          <a:lstStyle/>
          <a:p>
            <a:fld id="{2DF47BD3-AF1F-0742-9173-83EAB47A0ACC}" type="slidenum">
              <a:rPr lang="en-US" smtClean="0"/>
              <a:t>7</a:t>
            </a:fld>
            <a:endParaRPr lang="en-US" dirty="0"/>
          </a:p>
        </p:txBody>
      </p:sp>
    </p:spTree>
    <p:extLst>
      <p:ext uri="{BB962C8B-B14F-4D97-AF65-F5344CB8AC3E}">
        <p14:creationId xmlns:p14="http://schemas.microsoft.com/office/powerpoint/2010/main" val="199039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DA2F01C-4AF2-E745-A1F6-0A73503D772E}" type="datetime1">
              <a:rPr lang="en-US" smtClean="0"/>
              <a:t>10/29/25</a:t>
            </a:fld>
            <a:endParaRPr lang="en-US" dirty="0"/>
          </a:p>
        </p:txBody>
      </p:sp>
      <p:sp>
        <p:nvSpPr>
          <p:cNvPr id="5" name="Slide Number Placeholder 4"/>
          <p:cNvSpPr>
            <a:spLocks noGrp="1"/>
          </p:cNvSpPr>
          <p:nvPr>
            <p:ph type="sldNum" sz="quarter" idx="5"/>
          </p:nvPr>
        </p:nvSpPr>
        <p:spPr/>
        <p:txBody>
          <a:bodyPr/>
          <a:lstStyle/>
          <a:p>
            <a:fld id="{2DF47BD3-AF1F-0742-9173-83EAB47A0ACC}" type="slidenum">
              <a:rPr lang="en-US" smtClean="0"/>
              <a:t>49</a:t>
            </a:fld>
            <a:endParaRPr lang="en-US" dirty="0"/>
          </a:p>
        </p:txBody>
      </p:sp>
    </p:spTree>
    <p:extLst>
      <p:ext uri="{BB962C8B-B14F-4D97-AF65-F5344CB8AC3E}">
        <p14:creationId xmlns:p14="http://schemas.microsoft.com/office/powerpoint/2010/main" val="4139244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3499287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755373-57B0-4F43-BE02-9E1D8B834C6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747AF61-84CE-DB78-EC76-86C84FB5947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a:extLst>
              <a:ext uri="{FF2B5EF4-FFF2-40B4-BE49-F238E27FC236}">
                <a16:creationId xmlns:a16="http://schemas.microsoft.com/office/drawing/2014/main" id="{BAE64ACD-3DD5-5451-873C-D8FE0157959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843575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630122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6"/>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05CD2252-AC87-B648-942A-443081D94C23}"/>
              </a:ext>
            </a:extLst>
          </p:cNvPr>
          <p:cNvSpPr>
            <a:spLocks noGrp="1"/>
          </p:cNvSpPr>
          <p:nvPr>
            <p:ph type="dt" idx="1"/>
          </p:nvPr>
        </p:nvSpPr>
        <p:spPr/>
        <p:txBody>
          <a:bodyPr/>
          <a:lstStyle/>
          <a:p>
            <a:fld id="{DED62FAB-A8CC-0E46-938C-CBEEB2134049}" type="datetime1">
              <a:rPr lang="en-US" smtClean="0"/>
              <a:t>10/29/25</a:t>
            </a:fld>
            <a:endParaRPr lang="en-US" dirty="0"/>
          </a:p>
        </p:txBody>
      </p:sp>
    </p:spTree>
    <p:extLst>
      <p:ext uri="{BB962C8B-B14F-4D97-AF65-F5344CB8AC3E}">
        <p14:creationId xmlns:p14="http://schemas.microsoft.com/office/powerpoint/2010/main" val="77365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6339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361478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153854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DA2F01C-4AF2-E745-A1F6-0A73503D772E}" type="datetime1">
              <a:rPr lang="en-US" smtClean="0"/>
              <a:t>10/29/25</a:t>
            </a:fld>
            <a:endParaRPr lang="en-US" dirty="0"/>
          </a:p>
        </p:txBody>
      </p:sp>
      <p:sp>
        <p:nvSpPr>
          <p:cNvPr id="5" name="Slide Number Placeholder 4"/>
          <p:cNvSpPr>
            <a:spLocks noGrp="1"/>
          </p:cNvSpPr>
          <p:nvPr>
            <p:ph type="sldNum" sz="quarter" idx="5"/>
          </p:nvPr>
        </p:nvSpPr>
        <p:spPr/>
        <p:txBody>
          <a:bodyPr/>
          <a:lstStyle/>
          <a:p>
            <a:fld id="{2DF47BD3-AF1F-0742-9173-83EAB47A0ACC}" type="slidenum">
              <a:rPr lang="en-US" smtClean="0"/>
              <a:t>9</a:t>
            </a:fld>
            <a:endParaRPr lang="en-US" dirty="0"/>
          </a:p>
        </p:txBody>
      </p:sp>
    </p:spTree>
    <p:extLst>
      <p:ext uri="{BB962C8B-B14F-4D97-AF65-F5344CB8AC3E}">
        <p14:creationId xmlns:p14="http://schemas.microsoft.com/office/powerpoint/2010/main" val="4110991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1896881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661112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447739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2007960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572471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11177100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15DF1BE-C5AA-0567-8553-67A1F38CA5C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D743A74-6C4F-0838-8546-A45A21049E1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a:extLst>
              <a:ext uri="{FF2B5EF4-FFF2-40B4-BE49-F238E27FC236}">
                <a16:creationId xmlns:a16="http://schemas.microsoft.com/office/drawing/2014/main" id="{2BBD03CE-BCE7-FEC3-4D9E-DE532168A36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35911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DA2F01C-4AF2-E745-A1F6-0A73503D772E}" type="datetime1">
              <a:rPr lang="en-US" smtClean="0"/>
              <a:t>10/29/25</a:t>
            </a:fld>
            <a:endParaRPr lang="en-US" dirty="0"/>
          </a:p>
        </p:txBody>
      </p:sp>
      <p:sp>
        <p:nvSpPr>
          <p:cNvPr id="5" name="Slide Number Placeholder 4"/>
          <p:cNvSpPr>
            <a:spLocks noGrp="1"/>
          </p:cNvSpPr>
          <p:nvPr>
            <p:ph type="sldNum" sz="quarter" idx="5"/>
          </p:nvPr>
        </p:nvSpPr>
        <p:spPr/>
        <p:txBody>
          <a:bodyPr/>
          <a:lstStyle/>
          <a:p>
            <a:fld id="{2DF47BD3-AF1F-0742-9173-83EAB47A0ACC}" type="slidenum">
              <a:rPr lang="en-US" smtClean="0"/>
              <a:t>10</a:t>
            </a:fld>
            <a:endParaRPr lang="en-US" dirty="0"/>
          </a:p>
        </p:txBody>
      </p:sp>
    </p:spTree>
    <p:extLst>
      <p:ext uri="{BB962C8B-B14F-4D97-AF65-F5344CB8AC3E}">
        <p14:creationId xmlns:p14="http://schemas.microsoft.com/office/powerpoint/2010/main" val="150200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85769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16619" y="4548457"/>
            <a:ext cx="5732949" cy="3721467"/>
          </a:xfrm>
          <a:prstGeom prst="rect">
            <a:avLst/>
          </a:prstGeom>
          <a:noFill/>
          <a:ln>
            <a:noFill/>
          </a:ln>
        </p:spPr>
        <p:txBody>
          <a:bodyPr spcFirstLastPara="1" wrap="square" lIns="94932" tIns="47453" rIns="94932" bIns="47453" anchor="t" anchorCtr="0">
            <a:noAutofit/>
          </a:bodyPr>
          <a:lstStyle/>
          <a:p>
            <a:endParaRPr dirty="0"/>
          </a:p>
        </p:txBody>
      </p:sp>
      <p:sp>
        <p:nvSpPr>
          <p:cNvPr id="95" name="Google Shape;95;p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 name="Date Placeholder 1">
            <a:extLst>
              <a:ext uri="{FF2B5EF4-FFF2-40B4-BE49-F238E27FC236}">
                <a16:creationId xmlns:a16="http://schemas.microsoft.com/office/drawing/2014/main" id="{30F98F5B-BFB0-A241-B907-D8D3D0D260D7}"/>
              </a:ext>
            </a:extLst>
          </p:cNvPr>
          <p:cNvSpPr>
            <a:spLocks noGrp="1"/>
          </p:cNvSpPr>
          <p:nvPr>
            <p:ph type="dt" idx="1"/>
          </p:nvPr>
        </p:nvSpPr>
        <p:spPr/>
        <p:txBody>
          <a:bodyPr/>
          <a:lstStyle/>
          <a:p>
            <a:fld id="{BF103B85-63C4-2943-841C-BA8760CD6A2D}" type="datetime1">
              <a:rPr lang="en-US" smtClean="0"/>
              <a:t>10/29/25</a:t>
            </a:fld>
            <a:endParaRPr lang="en-US" dirty="0"/>
          </a:p>
        </p:txBody>
      </p:sp>
    </p:spTree>
    <p:extLst>
      <p:ext uri="{BB962C8B-B14F-4D97-AF65-F5344CB8AC3E}">
        <p14:creationId xmlns:p14="http://schemas.microsoft.com/office/powerpoint/2010/main" val="348435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DA2F01C-4AF2-E745-A1F6-0A73503D772E}" type="datetime1">
              <a:rPr lang="en-US" smtClean="0"/>
              <a:t>10/29/25</a:t>
            </a:fld>
            <a:endParaRPr lang="en-US" dirty="0"/>
          </a:p>
        </p:txBody>
      </p:sp>
      <p:sp>
        <p:nvSpPr>
          <p:cNvPr id="5" name="Slide Number Placeholder 4"/>
          <p:cNvSpPr>
            <a:spLocks noGrp="1"/>
          </p:cNvSpPr>
          <p:nvPr>
            <p:ph type="sldNum" sz="quarter" idx="5"/>
          </p:nvPr>
        </p:nvSpPr>
        <p:spPr/>
        <p:txBody>
          <a:bodyPr/>
          <a:lstStyle/>
          <a:p>
            <a:fld id="{2DF47BD3-AF1F-0742-9173-83EAB47A0ACC}" type="slidenum">
              <a:rPr lang="en-US" smtClean="0"/>
              <a:t>15</a:t>
            </a:fld>
            <a:endParaRPr lang="en-US" dirty="0"/>
          </a:p>
        </p:txBody>
      </p:sp>
    </p:spTree>
    <p:extLst>
      <p:ext uri="{BB962C8B-B14F-4D97-AF65-F5344CB8AC3E}">
        <p14:creationId xmlns:p14="http://schemas.microsoft.com/office/powerpoint/2010/main" val="73786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273176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184954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318212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328781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365364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425019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128446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400243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54161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317580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1573B2-AD21-764C-AA7A-72E7FC80E4C6}" type="datetimeFigureOut">
              <a:rPr lang="en-US" smtClean="0"/>
              <a:t>10/29/25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C2903-3C33-1042-8070-E8999CEFD297}" type="slidenum">
              <a:rPr lang="en-US" smtClean="0"/>
              <a:t>‹#›</a:t>
            </a:fld>
            <a:endParaRPr lang="en-US" dirty="0"/>
          </a:p>
        </p:txBody>
      </p:sp>
    </p:spTree>
    <p:extLst>
      <p:ext uri="{BB962C8B-B14F-4D97-AF65-F5344CB8AC3E}">
        <p14:creationId xmlns:p14="http://schemas.microsoft.com/office/powerpoint/2010/main" val="64476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573B2-AD21-764C-AA7A-72E7FC80E4C6}" type="datetimeFigureOut">
              <a:rPr lang="en-US" smtClean="0"/>
              <a:t>10/29/25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C2903-3C33-1042-8070-E8999CEFD297}" type="slidenum">
              <a:rPr lang="en-US" smtClean="0"/>
              <a:t>‹#›</a:t>
            </a:fld>
            <a:endParaRPr lang="en-US" dirty="0"/>
          </a:p>
        </p:txBody>
      </p:sp>
    </p:spTree>
    <p:extLst>
      <p:ext uri="{BB962C8B-B14F-4D97-AF65-F5344CB8AC3E}">
        <p14:creationId xmlns:p14="http://schemas.microsoft.com/office/powerpoint/2010/main" val="221497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xml"/><Relationship Id="rId7" Type="http://schemas.openxmlformats.org/officeDocument/2006/relationships/diagramColors" Target="../diagrams/colors2.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NULL"/><Relationship Id="rId3" Type="http://schemas.openxmlformats.org/officeDocument/2006/relationships/image" Target="../media/image7.png"/><Relationship Id="rId7" Type="http://schemas.openxmlformats.org/officeDocument/2006/relationships/image" Target="NULL"/><Relationship Id="rId12" Type="http://schemas.openxmlformats.org/officeDocument/2006/relationships/customXml" Target="../ink/ink5.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NULL"/></Relationships>
</file>

<file path=ppt/slides/_rels/slide52.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NULL"/><Relationship Id="rId18" Type="http://schemas.openxmlformats.org/officeDocument/2006/relationships/customXml" Target="../ink/ink13.xml"/><Relationship Id="rId26" Type="http://schemas.openxmlformats.org/officeDocument/2006/relationships/customXml" Target="../ink/ink17.xml"/><Relationship Id="rId3" Type="http://schemas.openxmlformats.org/officeDocument/2006/relationships/image" Target="../media/image8.png"/><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customXml" Target="../ink/ink10.xm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notesSlide" Target="../notesSlides/notesSlide43.xml"/><Relationship Id="rId16" Type="http://schemas.openxmlformats.org/officeDocument/2006/relationships/customXml" Target="../ink/ink12.xml"/><Relationship Id="rId20" Type="http://schemas.openxmlformats.org/officeDocument/2006/relationships/customXml" Target="../ink/ink14.xml"/><Relationship Id="rId29"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NULL"/><Relationship Id="rId24" Type="http://schemas.openxmlformats.org/officeDocument/2006/relationships/customXml" Target="../ink/ink16.xm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customXml" Target="../ink/ink18.xml"/><Relationship Id="rId10" Type="http://schemas.openxmlformats.org/officeDocument/2006/relationships/customXml" Target="../ink/ink9.xml"/><Relationship Id="rId19" Type="http://schemas.openxmlformats.org/officeDocument/2006/relationships/image" Target="NULL"/><Relationship Id="rId4" Type="http://schemas.openxmlformats.org/officeDocument/2006/relationships/customXml" Target="../ink/ink6.xml"/><Relationship Id="rId9" Type="http://schemas.openxmlformats.org/officeDocument/2006/relationships/image" Target="NULL"/><Relationship Id="rId14" Type="http://schemas.openxmlformats.org/officeDocument/2006/relationships/customXml" Target="../ink/ink11.xml"/><Relationship Id="rId22" Type="http://schemas.openxmlformats.org/officeDocument/2006/relationships/customXml" Target="../ink/ink15.xml"/><Relationship Id="rId27" Type="http://schemas.openxmlformats.org/officeDocument/2006/relationships/image" Target="NUL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jpg&amp;ehk=buoIv1pV1H53FFQ2dLQ2dg&amp;pid=OfficeInsert"/><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esperanza/"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250CB-22A6-BE4C-B456-C96D74F53C9A}"/>
              </a:ext>
            </a:extLst>
          </p:cNvPr>
          <p:cNvPicPr>
            <a:picLocks noChangeAspect="1"/>
          </p:cNvPicPr>
          <p:nvPr/>
        </p:nvPicPr>
        <p:blipFill>
          <a:blip r:embed="rId2"/>
          <a:stretch>
            <a:fillRect/>
          </a:stretch>
        </p:blipFill>
        <p:spPr>
          <a:xfrm>
            <a:off x="2846320" y="567766"/>
            <a:ext cx="3451357" cy="2476349"/>
          </a:xfrm>
          <a:prstGeom prst="rect">
            <a:avLst/>
          </a:prstGeom>
        </p:spPr>
      </p:pic>
      <p:sp>
        <p:nvSpPr>
          <p:cNvPr id="10" name="Rectangle 9">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rgbClr val="655C52"/>
          </a:solidFill>
          <a:ln>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77E2A6-AD47-2549-897F-0B81FBCFEB4C}"/>
              </a:ext>
            </a:extLst>
          </p:cNvPr>
          <p:cNvSpPr>
            <a:spLocks noGrp="1"/>
          </p:cNvSpPr>
          <p:nvPr>
            <p:ph type="ctrTitle"/>
          </p:nvPr>
        </p:nvSpPr>
        <p:spPr>
          <a:xfrm>
            <a:off x="1200149" y="3429000"/>
            <a:ext cx="6743700" cy="1874522"/>
          </a:xfrm>
          <a:solidFill>
            <a:srgbClr val="FFFFFF"/>
          </a:solidFill>
          <a:ln w="38100">
            <a:solidFill>
              <a:srgbClr val="655C52"/>
            </a:solidFill>
            <a:miter lim="800000"/>
          </a:ln>
        </p:spPr>
        <p:txBody>
          <a:bodyPr anchor="ctr">
            <a:normAutofit fontScale="90000"/>
          </a:bodyPr>
          <a:lstStyle/>
          <a:p>
            <a:br>
              <a:rPr lang="en-US" sz="3500" dirty="0">
                <a:solidFill>
                  <a:srgbClr val="404040"/>
                </a:solidFill>
              </a:rPr>
            </a:br>
            <a:r>
              <a:rPr lang="en-US" sz="4000" b="1" i="1" dirty="0">
                <a:solidFill>
                  <a:srgbClr val="ED9933"/>
                </a:solidFill>
              </a:rPr>
              <a:t>Recognizing Eating Disorders </a:t>
            </a:r>
            <a:br>
              <a:rPr lang="en-US" sz="4000" b="1" i="1" dirty="0">
                <a:solidFill>
                  <a:srgbClr val="ED9933"/>
                </a:solidFill>
              </a:rPr>
            </a:br>
            <a:r>
              <a:rPr lang="en-US" sz="4000" b="1" i="1" dirty="0">
                <a:solidFill>
                  <a:srgbClr val="ED9933"/>
                </a:solidFill>
              </a:rPr>
              <a:t>and Utilizing Effective </a:t>
            </a:r>
            <a:br>
              <a:rPr lang="en-US" sz="4000" b="1" i="1" dirty="0">
                <a:solidFill>
                  <a:srgbClr val="ED9933"/>
                </a:solidFill>
              </a:rPr>
            </a:br>
            <a:r>
              <a:rPr lang="en-US" sz="4000" b="1" i="1" dirty="0">
                <a:solidFill>
                  <a:srgbClr val="ED9933"/>
                </a:solidFill>
              </a:rPr>
              <a:t>Treatment Modalities </a:t>
            </a:r>
            <a:br>
              <a:rPr lang="en-US" sz="2400" dirty="0">
                <a:solidFill>
                  <a:srgbClr val="404040"/>
                </a:solidFill>
              </a:rPr>
            </a:br>
            <a:endParaRPr lang="en-US" sz="3500" dirty="0">
              <a:solidFill>
                <a:srgbClr val="404040"/>
              </a:solidFill>
            </a:endParaRPr>
          </a:p>
        </p:txBody>
      </p:sp>
      <p:sp>
        <p:nvSpPr>
          <p:cNvPr id="3" name="Subtitle 2">
            <a:extLst>
              <a:ext uri="{FF2B5EF4-FFF2-40B4-BE49-F238E27FC236}">
                <a16:creationId xmlns:a16="http://schemas.microsoft.com/office/drawing/2014/main" id="{3F41EB70-4EB3-F74A-9232-EDED0CFAC634}"/>
              </a:ext>
            </a:extLst>
          </p:cNvPr>
          <p:cNvSpPr>
            <a:spLocks noGrp="1"/>
          </p:cNvSpPr>
          <p:nvPr>
            <p:ph type="subTitle" idx="1"/>
          </p:nvPr>
        </p:nvSpPr>
        <p:spPr>
          <a:xfrm>
            <a:off x="1017268" y="5303522"/>
            <a:ext cx="7079810" cy="1076730"/>
          </a:xfrm>
          <a:ln w="38100">
            <a:solidFill>
              <a:schemeClr val="bg1"/>
            </a:solidFill>
          </a:ln>
        </p:spPr>
        <p:txBody>
          <a:bodyPr>
            <a:normAutofit/>
          </a:bodyPr>
          <a:lstStyle/>
          <a:p>
            <a:pPr>
              <a:lnSpc>
                <a:spcPct val="120000"/>
              </a:lnSpc>
              <a:spcBef>
                <a:spcPts val="0"/>
              </a:spcBef>
            </a:pPr>
            <a:r>
              <a:rPr lang="en-US" dirty="0">
                <a:solidFill>
                  <a:schemeClr val="bg1"/>
                </a:solidFill>
              </a:rPr>
              <a:t>Susan C. Mengden, PhD, CEDS-C, CGP</a:t>
            </a:r>
            <a:br>
              <a:rPr lang="en-US" sz="1200" dirty="0">
                <a:solidFill>
                  <a:schemeClr val="bg1"/>
                </a:solidFill>
              </a:rPr>
            </a:br>
            <a:r>
              <a:rPr lang="en-US" sz="1600" dirty="0">
                <a:solidFill>
                  <a:schemeClr val="bg1"/>
                </a:solidFill>
              </a:rPr>
              <a:t>TSPP Convention| November 8, 2025 </a:t>
            </a:r>
          </a:p>
          <a:p>
            <a:endParaRPr lang="en-US" sz="1600" dirty="0">
              <a:solidFill>
                <a:srgbClr val="FFFFFF"/>
              </a:solidFill>
            </a:endParaRPr>
          </a:p>
        </p:txBody>
      </p:sp>
      <p:sp>
        <p:nvSpPr>
          <p:cNvPr id="4" name="Rectangle 3">
            <a:extLst>
              <a:ext uri="{FF2B5EF4-FFF2-40B4-BE49-F238E27FC236}">
                <a16:creationId xmlns:a16="http://schemas.microsoft.com/office/drawing/2014/main" id="{5CD3DF71-B174-6E44-BCFF-E07DDB3D568C}"/>
              </a:ext>
            </a:extLst>
          </p:cNvPr>
          <p:cNvSpPr/>
          <p:nvPr/>
        </p:nvSpPr>
        <p:spPr>
          <a:xfrm>
            <a:off x="182879" y="182880"/>
            <a:ext cx="8778240" cy="6492240"/>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766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lstStyle/>
          <a:p>
            <a:br>
              <a:rPr lang="en-US" b="1" dirty="0">
                <a:solidFill>
                  <a:schemeClr val="dk1"/>
                </a:solidFill>
                <a:latin typeface="Calibri"/>
                <a:ea typeface="Calibri"/>
                <a:cs typeface="Calibri"/>
                <a:sym typeface="Calibri"/>
              </a:rPr>
            </a:br>
            <a:endParaRPr lang="en-US"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1960561"/>
            <a:ext cx="7886700" cy="4303072"/>
          </a:xfrm>
        </p:spPr>
        <p:txBody>
          <a:bodyPr>
            <a:normAutofit/>
          </a:bodyPr>
          <a:lstStyle/>
          <a:p>
            <a:pPr marL="457200" lvl="0" indent="-355600">
              <a:lnSpc>
                <a:spcPct val="100000"/>
              </a:lnSpc>
              <a:spcBef>
                <a:spcPts val="0"/>
              </a:spcBef>
              <a:buClr>
                <a:srgbClr val="655C52"/>
              </a:buClr>
              <a:buSzPct val="101000"/>
            </a:pPr>
            <a:r>
              <a:rPr lang="en-US" sz="2200" dirty="0">
                <a:solidFill>
                  <a:srgbClr val="655C52"/>
                </a:solidFill>
                <a:ea typeface="Calibri"/>
                <a:cs typeface="Calibri"/>
                <a:sym typeface="Calibri"/>
              </a:rPr>
              <a:t>Inappropriate use of appetite suppressants, caffeine, diuretics, laxative, enemas, ipecac, artificial sweeteners, sugar-free gum, prescription medications that affect weight (insulin, thyroid medications, psychostimulants, or street drugs) or nutritional supplements marketed for weight loss</a:t>
            </a:r>
          </a:p>
          <a:p>
            <a:pPr marL="457200" lvl="0" indent="-355600">
              <a:lnSpc>
                <a:spcPct val="100000"/>
              </a:lnSpc>
              <a:spcBef>
                <a:spcPts val="0"/>
              </a:spcBef>
              <a:buClr>
                <a:srgbClr val="655C52"/>
              </a:buClr>
              <a:buSzPct val="101000"/>
            </a:pPr>
            <a:endParaRPr lang="en-US" sz="1000" dirty="0">
              <a:solidFill>
                <a:srgbClr val="655C52"/>
              </a:solidFill>
              <a:ea typeface="Calibri"/>
              <a:cs typeface="Calibri"/>
              <a:sym typeface="Calibri"/>
            </a:endParaRPr>
          </a:p>
          <a:p>
            <a:pPr marL="457200" lvl="0" indent="-355600">
              <a:lnSpc>
                <a:spcPct val="100000"/>
              </a:lnSpc>
              <a:spcBef>
                <a:spcPts val="0"/>
              </a:spcBef>
              <a:buClr>
                <a:srgbClr val="655C52"/>
              </a:buClr>
              <a:buSzPct val="101000"/>
            </a:pPr>
            <a:r>
              <a:rPr lang="en-US" sz="2200" dirty="0">
                <a:solidFill>
                  <a:srgbClr val="655C52"/>
                </a:solidFill>
                <a:ea typeface="Calibri"/>
                <a:cs typeface="Calibri"/>
                <a:sym typeface="Calibri"/>
              </a:rPr>
              <a:t>Bradycardia</a:t>
            </a:r>
          </a:p>
          <a:p>
            <a:pPr marL="457200" lvl="0" indent="-355600">
              <a:lnSpc>
                <a:spcPct val="100000"/>
              </a:lnSpc>
              <a:spcBef>
                <a:spcPts val="0"/>
              </a:spcBef>
              <a:buClr>
                <a:srgbClr val="655C52"/>
              </a:buClr>
              <a:buSzPct val="101000"/>
            </a:pPr>
            <a:endParaRPr lang="en-US" sz="1000" dirty="0">
              <a:solidFill>
                <a:srgbClr val="655C52"/>
              </a:solidFill>
              <a:ea typeface="Calibri"/>
              <a:cs typeface="Calibri"/>
              <a:sym typeface="Calibri"/>
            </a:endParaRPr>
          </a:p>
          <a:p>
            <a:pPr marL="457200" lvl="0" indent="-355600">
              <a:lnSpc>
                <a:spcPct val="100000"/>
              </a:lnSpc>
              <a:spcBef>
                <a:spcPts val="0"/>
              </a:spcBef>
              <a:buClr>
                <a:srgbClr val="655C52"/>
              </a:buClr>
              <a:buSzPct val="101000"/>
            </a:pPr>
            <a:r>
              <a:rPr lang="en-US" sz="2200" dirty="0">
                <a:solidFill>
                  <a:srgbClr val="655C52"/>
                </a:solidFill>
                <a:ea typeface="Calibri"/>
                <a:cs typeface="Calibri"/>
                <a:sym typeface="Calibri"/>
              </a:rPr>
              <a:t>Amenorrhea or menstrual irregularities</a:t>
            </a:r>
          </a:p>
          <a:p>
            <a:pPr marL="457200" lvl="0" indent="-355600">
              <a:lnSpc>
                <a:spcPct val="100000"/>
              </a:lnSpc>
              <a:spcBef>
                <a:spcPts val="0"/>
              </a:spcBef>
              <a:buClr>
                <a:srgbClr val="655C52"/>
              </a:buClr>
              <a:buSzPct val="101000"/>
            </a:pPr>
            <a:endParaRPr lang="en-US" sz="1000" dirty="0">
              <a:solidFill>
                <a:srgbClr val="655C52"/>
              </a:solidFill>
              <a:ea typeface="Calibri"/>
              <a:cs typeface="Calibri"/>
              <a:sym typeface="Calibri"/>
            </a:endParaRPr>
          </a:p>
          <a:p>
            <a:pPr marL="457200" lvl="0" indent="-355600">
              <a:lnSpc>
                <a:spcPct val="100000"/>
              </a:lnSpc>
              <a:spcBef>
                <a:spcPts val="0"/>
              </a:spcBef>
              <a:buClr>
                <a:srgbClr val="655C52"/>
              </a:buClr>
              <a:buSzPct val="101000"/>
            </a:pPr>
            <a:r>
              <a:rPr lang="en-US" sz="2200" dirty="0">
                <a:solidFill>
                  <a:srgbClr val="655C52"/>
                </a:solidFill>
                <a:ea typeface="Calibri"/>
                <a:cs typeface="Calibri"/>
                <a:sym typeface="Calibri"/>
              </a:rPr>
              <a:t>Fainting/Dizziness</a:t>
            </a:r>
          </a:p>
          <a:p>
            <a:pPr marL="457200" lvl="0" indent="-355600">
              <a:lnSpc>
                <a:spcPct val="100000"/>
              </a:lnSpc>
              <a:spcBef>
                <a:spcPts val="0"/>
              </a:spcBef>
              <a:buClr>
                <a:srgbClr val="655C52"/>
              </a:buClr>
              <a:buSzPct val="101000"/>
            </a:pPr>
            <a:endParaRPr lang="en-US" sz="1800" dirty="0">
              <a:solidFill>
                <a:srgbClr val="655C52"/>
              </a:solidFill>
            </a:endParaRPr>
          </a:p>
          <a:p>
            <a:pPr marL="0" indent="0">
              <a:lnSpc>
                <a:spcPct val="120000"/>
              </a:lnSpc>
              <a:spcBef>
                <a:spcPts val="0"/>
              </a:spcBef>
              <a:buNone/>
            </a:pPr>
            <a:endParaRPr lang="en-US" sz="1000" dirty="0">
              <a:solidFill>
                <a:srgbClr val="655C52"/>
              </a:solidFill>
            </a:endParaRPr>
          </a:p>
          <a:p>
            <a:pPr marL="0" indent="0">
              <a:lnSpc>
                <a:spcPct val="120000"/>
              </a:lnSpc>
              <a:spcBef>
                <a:spcPts val="0"/>
              </a:spcBef>
              <a:buNone/>
            </a:pPr>
            <a:endParaRPr lang="en-US" sz="1000" dirty="0">
              <a:solidFill>
                <a:srgbClr val="655C52"/>
              </a:solidFill>
            </a:endParaRPr>
          </a:p>
          <a:p>
            <a:pPr marL="0" indent="0">
              <a:lnSpc>
                <a:spcPct val="120000"/>
              </a:lnSpc>
              <a:spcBef>
                <a:spcPts val="0"/>
              </a:spcBef>
              <a:buNone/>
            </a:pPr>
            <a:r>
              <a:rPr lang="en-US" sz="1000" dirty="0">
                <a:solidFill>
                  <a:srgbClr val="655C52"/>
                </a:solidFill>
              </a:rPr>
              <a:t>Source: AED Report 2016/3</a:t>
            </a:r>
            <a:r>
              <a:rPr lang="en-US" sz="1000" baseline="30000" dirty="0">
                <a:solidFill>
                  <a:srgbClr val="655C52"/>
                </a:solidFill>
              </a:rPr>
              <a:t>rd</a:t>
            </a:r>
            <a:r>
              <a:rPr lang="en-US" sz="1000" dirty="0">
                <a:solidFill>
                  <a:srgbClr val="655C52"/>
                </a:solidFill>
              </a:rPr>
              <a:t> Edition   </a:t>
            </a:r>
          </a:p>
          <a:p>
            <a:pPr marL="0" indent="0">
              <a:lnSpc>
                <a:spcPct val="120000"/>
              </a:lnSpc>
              <a:spcBef>
                <a:spcPts val="0"/>
              </a:spcBef>
              <a:buNone/>
            </a:pPr>
            <a:r>
              <a:rPr lang="en-US" sz="1000" dirty="0">
                <a:solidFill>
                  <a:srgbClr val="655C52"/>
                </a:solidFill>
              </a:rPr>
              <a:t>Eating Disorders: A Guide to Medical Care</a:t>
            </a: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491C12D-DBAC-3541-9402-1A62656E7531}"/>
              </a:ext>
            </a:extLst>
          </p:cNvPr>
          <p:cNvSpPr/>
          <p:nvPr/>
        </p:nvSpPr>
        <p:spPr>
          <a:xfrm>
            <a:off x="628650" y="921248"/>
            <a:ext cx="4147354" cy="769441"/>
          </a:xfrm>
          <a:prstGeom prst="rect">
            <a:avLst/>
          </a:prstGeom>
        </p:spPr>
        <p:txBody>
          <a:bodyPr wrap="none">
            <a:spAutoFit/>
          </a:bodyPr>
          <a:lstStyle/>
          <a:p>
            <a:r>
              <a:rPr lang="en-US" sz="4400" dirty="0">
                <a:solidFill>
                  <a:srgbClr val="ED9933"/>
                </a:solidFill>
                <a:latin typeface="+mj-lt"/>
                <a:ea typeface="Calibri"/>
                <a:cs typeface="Calibri"/>
                <a:sym typeface="Calibri"/>
              </a:rPr>
              <a:t>Early Recognition</a:t>
            </a:r>
            <a:endParaRPr lang="en-US" sz="4400" dirty="0">
              <a:latin typeface="+mj-lt"/>
            </a:endParaRPr>
          </a:p>
        </p:txBody>
      </p:sp>
    </p:spTree>
    <p:extLst>
      <p:ext uri="{BB962C8B-B14F-4D97-AF65-F5344CB8AC3E}">
        <p14:creationId xmlns:p14="http://schemas.microsoft.com/office/powerpoint/2010/main" val="220045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nchor="b">
            <a:normAutofit/>
          </a:bodyPr>
          <a:lstStyle/>
          <a:p>
            <a:r>
              <a:rPr lang="en-US" dirty="0">
                <a:solidFill>
                  <a:srgbClr val="ED9933"/>
                </a:solidFill>
                <a:ea typeface="Calibri"/>
                <a:cs typeface="Calibri"/>
                <a:sym typeface="Calibri"/>
              </a:rPr>
              <a:t>Early Recognition</a:t>
            </a:r>
            <a:endParaRPr lang="en-US" sz="5400"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1960561"/>
            <a:ext cx="7886700" cy="4216401"/>
          </a:xfrm>
        </p:spPr>
        <p:txBody>
          <a:bodyPr>
            <a:normAutofit fontScale="92500" lnSpcReduction="10000"/>
          </a:bodyPr>
          <a:lstStyle/>
          <a:p>
            <a:pPr marL="0" indent="0">
              <a:buNone/>
            </a:pPr>
            <a:r>
              <a:rPr lang="en-US" sz="2400" dirty="0">
                <a:solidFill>
                  <a:srgbClr val="655C52"/>
                </a:solidFill>
                <a:ea typeface="Calibri"/>
                <a:cs typeface="Calibri"/>
                <a:sym typeface="Calibri"/>
              </a:rPr>
              <a:t>Consider evaluating an individual for an ED who presents with any of the following:</a:t>
            </a:r>
          </a:p>
          <a:p>
            <a:pPr marL="0" indent="0">
              <a:buNone/>
            </a:pPr>
            <a:endParaRPr lang="en-US" sz="500" dirty="0">
              <a:solidFill>
                <a:srgbClr val="655C52"/>
              </a:solidFill>
              <a:ea typeface="Calibri"/>
              <a:cs typeface="Calibri"/>
              <a:sym typeface="Calibri"/>
            </a:endParaRPr>
          </a:p>
          <a:p>
            <a:pPr marL="457200" lvl="0" indent="-355600">
              <a:lnSpc>
                <a:spcPct val="100000"/>
              </a:lnSpc>
              <a:spcBef>
                <a:spcPts val="0"/>
              </a:spcBef>
              <a:buClr>
                <a:srgbClr val="655C52"/>
              </a:buClr>
              <a:buSzPct val="101000"/>
            </a:pPr>
            <a:r>
              <a:rPr lang="en-US" sz="1900" dirty="0">
                <a:solidFill>
                  <a:srgbClr val="655C52"/>
                </a:solidFill>
                <a:ea typeface="Calibri"/>
                <a:cs typeface="Calibri"/>
                <a:sym typeface="Calibri"/>
              </a:rPr>
              <a:t>Precipitous weight loss/gain</a:t>
            </a:r>
          </a:p>
          <a:p>
            <a:pPr marL="800100" lvl="0" indent="-342900">
              <a:lnSpc>
                <a:spcPct val="100000"/>
              </a:lnSpc>
              <a:spcBef>
                <a:spcPts val="0"/>
              </a:spcBef>
              <a:buClr>
                <a:srgbClr val="655C52"/>
              </a:buClr>
              <a:buSzPct val="101000"/>
            </a:pPr>
            <a:endParaRPr lang="en-US" sz="1100" dirty="0">
              <a:solidFill>
                <a:srgbClr val="655C52"/>
              </a:solidFill>
              <a:ea typeface="Calibri"/>
              <a:cs typeface="Calibri"/>
              <a:sym typeface="Calibri"/>
            </a:endParaRPr>
          </a:p>
          <a:p>
            <a:pPr marL="457200" lvl="0" indent="-355600">
              <a:lnSpc>
                <a:spcPct val="100000"/>
              </a:lnSpc>
              <a:spcBef>
                <a:spcPts val="0"/>
              </a:spcBef>
              <a:buClr>
                <a:srgbClr val="655C52"/>
              </a:buClr>
              <a:buSzPct val="101000"/>
            </a:pPr>
            <a:r>
              <a:rPr lang="en-US" sz="1900" dirty="0">
                <a:solidFill>
                  <a:srgbClr val="655C52"/>
                </a:solidFill>
                <a:ea typeface="Calibri"/>
                <a:cs typeface="Calibri"/>
                <a:sym typeface="Calibri"/>
              </a:rPr>
              <a:t>Weight loss or failure to gain expected weight/height in a child or adolescent who is still growing and developing</a:t>
            </a:r>
          </a:p>
          <a:p>
            <a:pPr marL="800100" lvl="0" indent="-342900">
              <a:lnSpc>
                <a:spcPct val="100000"/>
              </a:lnSpc>
              <a:spcBef>
                <a:spcPts val="0"/>
              </a:spcBef>
              <a:buClr>
                <a:srgbClr val="655C52"/>
              </a:buClr>
              <a:buSzPct val="101000"/>
            </a:pPr>
            <a:endParaRPr lang="en-US" sz="1100" dirty="0">
              <a:solidFill>
                <a:srgbClr val="655C52"/>
              </a:solidFill>
              <a:ea typeface="Calibri"/>
              <a:cs typeface="Calibri"/>
              <a:sym typeface="Calibri"/>
            </a:endParaRPr>
          </a:p>
          <a:p>
            <a:pPr marL="457200" lvl="0" indent="-355600">
              <a:lnSpc>
                <a:spcPct val="100000"/>
              </a:lnSpc>
              <a:spcBef>
                <a:spcPts val="0"/>
              </a:spcBef>
              <a:buClr>
                <a:srgbClr val="655C52"/>
              </a:buClr>
              <a:buSzPct val="101000"/>
            </a:pPr>
            <a:r>
              <a:rPr lang="en-US" sz="1900" dirty="0">
                <a:solidFill>
                  <a:srgbClr val="655C52"/>
                </a:solidFill>
                <a:ea typeface="Calibri"/>
                <a:cs typeface="Calibri"/>
                <a:sym typeface="Calibri"/>
              </a:rPr>
              <a:t>Substantial weight fluctuations</a:t>
            </a:r>
          </a:p>
          <a:p>
            <a:pPr lvl="0">
              <a:lnSpc>
                <a:spcPct val="100000"/>
              </a:lnSpc>
              <a:spcBef>
                <a:spcPts val="0"/>
              </a:spcBef>
              <a:buClr>
                <a:srgbClr val="655C52"/>
              </a:buClr>
              <a:buSzPct val="101000"/>
            </a:pPr>
            <a:endParaRPr lang="en-US" sz="1100" dirty="0">
              <a:solidFill>
                <a:srgbClr val="655C52"/>
              </a:solidFill>
              <a:ea typeface="Calibri"/>
              <a:cs typeface="Calibri"/>
              <a:sym typeface="Calibri"/>
            </a:endParaRPr>
          </a:p>
          <a:p>
            <a:pPr marL="457200" lvl="0" indent="-355600">
              <a:lnSpc>
                <a:spcPct val="100000"/>
              </a:lnSpc>
              <a:spcBef>
                <a:spcPts val="0"/>
              </a:spcBef>
              <a:buClr>
                <a:srgbClr val="655C52"/>
              </a:buClr>
              <a:buSzPct val="101000"/>
            </a:pPr>
            <a:r>
              <a:rPr lang="en-US" sz="1900" dirty="0">
                <a:solidFill>
                  <a:srgbClr val="655C52"/>
                </a:solidFill>
                <a:ea typeface="Calibri"/>
                <a:cs typeface="Calibri"/>
                <a:sym typeface="Calibri"/>
              </a:rPr>
              <a:t>Electrolyte abnormalities (with or without ECG changes), especially in hypokalemia, hypochloremia, or elevated CO₂. High-normal CO₂ in the presence of low normal chloride and/or urine pH of 8.0 - 8.5 can indicate recurrent vomiting. Hypoglycemia may accompany such electrolyte changes</a:t>
            </a:r>
          </a:p>
          <a:p>
            <a:pPr marL="800100" lvl="0" indent="-342900">
              <a:lnSpc>
                <a:spcPct val="100000"/>
              </a:lnSpc>
              <a:spcBef>
                <a:spcPts val="0"/>
              </a:spcBef>
              <a:buClr>
                <a:srgbClr val="655C52"/>
              </a:buClr>
              <a:buSzPct val="101000"/>
            </a:pPr>
            <a:endParaRPr lang="en-US" sz="1100" dirty="0">
              <a:solidFill>
                <a:srgbClr val="655C52"/>
              </a:solidFill>
              <a:ea typeface="Calibri"/>
              <a:cs typeface="Calibri"/>
              <a:sym typeface="Calibri"/>
            </a:endParaRPr>
          </a:p>
          <a:p>
            <a:pPr marL="457200" lvl="0" indent="-355600">
              <a:lnSpc>
                <a:spcPct val="100000"/>
              </a:lnSpc>
              <a:spcBef>
                <a:spcPts val="0"/>
              </a:spcBef>
              <a:buClr>
                <a:srgbClr val="655C52"/>
              </a:buClr>
              <a:buSzPct val="101000"/>
            </a:pPr>
            <a:r>
              <a:rPr lang="en-US" sz="1900" dirty="0">
                <a:solidFill>
                  <a:srgbClr val="655C52"/>
                </a:solidFill>
                <a:ea typeface="Calibri"/>
                <a:cs typeface="Calibri"/>
                <a:sym typeface="Calibri"/>
              </a:rPr>
              <a:t>Bradycardia</a:t>
            </a:r>
          </a:p>
          <a:p>
            <a:pPr marL="800100" lvl="0" indent="-342900">
              <a:lnSpc>
                <a:spcPct val="100000"/>
              </a:lnSpc>
              <a:spcBef>
                <a:spcPts val="0"/>
              </a:spcBef>
              <a:buClr>
                <a:srgbClr val="655C52"/>
              </a:buClr>
              <a:buSzPct val="101000"/>
            </a:pPr>
            <a:endParaRPr lang="en-US" sz="1000" dirty="0">
              <a:solidFill>
                <a:srgbClr val="655C52"/>
              </a:solidFill>
              <a:ea typeface="Calibri"/>
              <a:cs typeface="Calibri"/>
              <a:sym typeface="Calibri"/>
            </a:endParaRPr>
          </a:p>
          <a:p>
            <a:pPr marL="457200" lvl="0" indent="-355600">
              <a:lnSpc>
                <a:spcPct val="100000"/>
              </a:lnSpc>
              <a:spcBef>
                <a:spcPts val="0"/>
              </a:spcBef>
              <a:buClr>
                <a:srgbClr val="655C52"/>
              </a:buClr>
              <a:buSzPct val="101000"/>
            </a:pPr>
            <a:r>
              <a:rPr lang="en-US" sz="1900" dirty="0">
                <a:solidFill>
                  <a:srgbClr val="655C52"/>
                </a:solidFill>
                <a:ea typeface="Calibri"/>
                <a:cs typeface="Calibri"/>
                <a:sym typeface="Calibri"/>
              </a:rPr>
              <a:t>Amenorrhea or menstrual irregularities</a:t>
            </a:r>
          </a:p>
          <a:p>
            <a:pPr marL="0" indent="0">
              <a:buNone/>
            </a:pPr>
            <a:endParaRPr lang="en-US" sz="2000" dirty="0">
              <a:solidFill>
                <a:srgbClr val="655C52"/>
              </a:solidFill>
              <a:ea typeface="Calibri"/>
              <a:cs typeface="Calibri"/>
              <a:sym typeface="Calibri"/>
            </a:endParaRPr>
          </a:p>
          <a:p>
            <a:endParaRPr lang="en-US"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lvl="0">
              <a:spcBef>
                <a:spcPts val="0"/>
              </a:spcBef>
              <a:buClr>
                <a:schemeClr val="dk1"/>
              </a:buClr>
              <a:buSzPts val="4400"/>
            </a:pPr>
            <a:r>
              <a:rPr lang="en-US" sz="4000" dirty="0">
                <a:solidFill>
                  <a:srgbClr val="ED9933"/>
                </a:solidFill>
              </a:rPr>
              <a:t>Causes/Underlying Factors in the Development of an Eating Disorder</a:t>
            </a:r>
            <a:endParaRPr sz="4000" dirty="0">
              <a:solidFill>
                <a:srgbClr val="ED9933"/>
              </a:solidFill>
            </a:endParaRPr>
          </a:p>
        </p:txBody>
      </p:sp>
      <p:sp>
        <p:nvSpPr>
          <p:cNvPr id="98" name="Google Shape;98;p14"/>
          <p:cNvSpPr txBox="1">
            <a:spLocks noGrp="1"/>
          </p:cNvSpPr>
          <p:nvPr>
            <p:ph type="body" idx="1"/>
          </p:nvPr>
        </p:nvSpPr>
        <p:spPr>
          <a:xfrm>
            <a:off x="628650" y="1556386"/>
            <a:ext cx="8014907" cy="4713605"/>
          </a:xfrm>
          <a:prstGeom prst="rect">
            <a:avLst/>
          </a:prstGeom>
          <a:noFill/>
          <a:ln>
            <a:noFill/>
          </a:ln>
        </p:spPr>
        <p:txBody>
          <a:bodyPr spcFirstLastPara="1" wrap="square" lIns="91425" tIns="45700" rIns="91425" bIns="45700" anchor="t" anchorCtr="0">
            <a:noAutofit/>
          </a:bodyPr>
          <a:lstStyle/>
          <a:p>
            <a:pPr marL="177800" indent="0">
              <a:spcBef>
                <a:spcPts val="0"/>
              </a:spcBef>
              <a:buClr>
                <a:schemeClr val="dk1"/>
              </a:buClr>
              <a:buSzPts val="2800"/>
              <a:buNone/>
            </a:pPr>
            <a:r>
              <a:rPr lang="en-US" dirty="0">
                <a:solidFill>
                  <a:srgbClr val="655C52"/>
                </a:solidFill>
              </a:rPr>
              <a:t> </a:t>
            </a:r>
          </a:p>
          <a:p>
            <a:r>
              <a:rPr lang="en-US" sz="1800" dirty="0">
                <a:solidFill>
                  <a:srgbClr val="655C52"/>
                </a:solidFill>
              </a:rPr>
              <a:t>Individual Factors:</a:t>
            </a:r>
          </a:p>
          <a:p>
            <a:pPr lvl="1"/>
            <a:r>
              <a:rPr lang="en-US" sz="1600" dirty="0">
                <a:solidFill>
                  <a:srgbClr val="655C52"/>
                </a:solidFill>
              </a:rPr>
              <a:t>Genetic Studies</a:t>
            </a:r>
          </a:p>
          <a:p>
            <a:pPr lvl="1"/>
            <a:r>
              <a:rPr lang="en-US" sz="1600" dirty="0">
                <a:solidFill>
                  <a:srgbClr val="655C52"/>
                </a:solidFill>
              </a:rPr>
              <a:t>Low self-esteem , Feelings of Lack of Control </a:t>
            </a:r>
          </a:p>
          <a:p>
            <a:pPr lvl="1"/>
            <a:r>
              <a:rPr lang="en-US" sz="1600" dirty="0">
                <a:solidFill>
                  <a:srgbClr val="655C52"/>
                </a:solidFill>
              </a:rPr>
              <a:t>Personality Traits</a:t>
            </a:r>
          </a:p>
          <a:p>
            <a:pPr lvl="1"/>
            <a:r>
              <a:rPr lang="en-US" sz="1600" dirty="0">
                <a:solidFill>
                  <a:srgbClr val="655C52"/>
                </a:solidFill>
              </a:rPr>
              <a:t>Athletics</a:t>
            </a:r>
          </a:p>
          <a:p>
            <a:pPr lvl="1"/>
            <a:r>
              <a:rPr lang="en-US" sz="1600" dirty="0">
                <a:solidFill>
                  <a:srgbClr val="655C52"/>
                </a:solidFill>
              </a:rPr>
              <a:t>Gender Identity/Dysphoria </a:t>
            </a:r>
          </a:p>
          <a:p>
            <a:pPr lvl="1"/>
            <a:r>
              <a:rPr lang="en-US" sz="1600" dirty="0">
                <a:solidFill>
                  <a:srgbClr val="655C52"/>
                </a:solidFill>
              </a:rPr>
              <a:t>Mood, Anxiety, Trauma, Self-Harm, Personality Disorder	</a:t>
            </a:r>
          </a:p>
          <a:p>
            <a:r>
              <a:rPr lang="en-US" sz="1800" dirty="0">
                <a:solidFill>
                  <a:srgbClr val="655C52"/>
                </a:solidFill>
              </a:rPr>
              <a:t>Family/Parental Factors:</a:t>
            </a:r>
          </a:p>
          <a:p>
            <a:pPr lvl="1"/>
            <a:r>
              <a:rPr lang="en-US" sz="1600" dirty="0">
                <a:solidFill>
                  <a:srgbClr val="655C52"/>
                </a:solidFill>
              </a:rPr>
              <a:t>Overprotective, Chaotic, Attachment, Poor Emotional Communication, Invalidation, Poor Support, Divorce, Multiple Relocations  </a:t>
            </a:r>
          </a:p>
          <a:p>
            <a:r>
              <a:rPr lang="en-US" sz="1800" dirty="0">
                <a:solidFill>
                  <a:srgbClr val="655C52"/>
                </a:solidFill>
              </a:rPr>
              <a:t>Societal Factors: (ALL exacerbated by COVID-19) </a:t>
            </a:r>
          </a:p>
          <a:p>
            <a:pPr lvl="1"/>
            <a:r>
              <a:rPr lang="en-US" sz="1600" dirty="0">
                <a:solidFill>
                  <a:srgbClr val="655C52"/>
                </a:solidFill>
              </a:rPr>
              <a:t>The Culture of Thinness</a:t>
            </a:r>
          </a:p>
          <a:p>
            <a:pPr lvl="1"/>
            <a:r>
              <a:rPr lang="en-US" sz="1600" dirty="0">
                <a:solidFill>
                  <a:srgbClr val="655C52"/>
                </a:solidFill>
              </a:rPr>
              <a:t>Diet Mentality</a:t>
            </a:r>
            <a:endParaRPr lang="en-US" dirty="0">
              <a:solidFill>
                <a:srgbClr val="655C52"/>
              </a:solidFill>
            </a:endParaRPr>
          </a:p>
          <a:p>
            <a:pPr marL="635000" lvl="1" indent="0">
              <a:spcBef>
                <a:spcPts val="0"/>
              </a:spcBef>
              <a:buClr>
                <a:schemeClr val="dk1"/>
              </a:buClr>
              <a:buSzPts val="2800"/>
              <a:buNone/>
            </a:pPr>
            <a:r>
              <a:rPr lang="en-US" sz="2000" dirty="0">
                <a:solidFill>
                  <a:srgbClr val="655C52"/>
                </a:solidFill>
              </a:rPr>
              <a:t>	</a:t>
            </a:r>
            <a:endParaRPr sz="2000"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69103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Causes/Underlying Factors in the Development of an Eating Disorder</a:t>
            </a:r>
            <a:endParaRPr sz="4000" dirty="0">
              <a:solidFill>
                <a:srgbClr val="ED9933"/>
              </a:solidFill>
            </a:endParaRPr>
          </a:p>
        </p:txBody>
      </p:sp>
      <p:sp>
        <p:nvSpPr>
          <p:cNvPr id="98" name="Google Shape;98;p14"/>
          <p:cNvSpPr txBox="1">
            <a:spLocks noGrp="1"/>
          </p:cNvSpPr>
          <p:nvPr>
            <p:ph type="body" idx="1"/>
          </p:nvPr>
        </p:nvSpPr>
        <p:spPr>
          <a:xfrm>
            <a:off x="628650" y="1556386"/>
            <a:ext cx="8014907" cy="4713605"/>
          </a:xfrm>
          <a:prstGeom prst="rect">
            <a:avLst/>
          </a:prstGeom>
          <a:noFill/>
          <a:ln>
            <a:noFill/>
          </a:ln>
        </p:spPr>
        <p:txBody>
          <a:bodyPr spcFirstLastPara="1" wrap="square" lIns="91425" tIns="45700" rIns="91425" bIns="45700" anchor="t" anchorCtr="0">
            <a:noAutofit/>
          </a:bodyPr>
          <a:lstStyle/>
          <a:p>
            <a:pPr marL="177800" indent="0">
              <a:spcBef>
                <a:spcPts val="0"/>
              </a:spcBef>
              <a:buClr>
                <a:schemeClr val="dk1"/>
              </a:buClr>
              <a:buSzPts val="2800"/>
              <a:buNone/>
            </a:pPr>
            <a:r>
              <a:rPr lang="en-US" dirty="0">
                <a:solidFill>
                  <a:srgbClr val="655C52"/>
                </a:solidFill>
              </a:rPr>
              <a:t> </a:t>
            </a:r>
          </a:p>
          <a:p>
            <a:pPr marL="177800" indent="0">
              <a:spcBef>
                <a:spcPts val="0"/>
              </a:spcBef>
              <a:buClr>
                <a:srgbClr val="655C52"/>
              </a:buClr>
              <a:buSzPts val="2800"/>
              <a:buNone/>
            </a:pPr>
            <a:r>
              <a:rPr lang="en-US" sz="2400" dirty="0">
                <a:solidFill>
                  <a:srgbClr val="655C52"/>
                </a:solidFill>
              </a:rPr>
              <a:t>Social Factors:  </a:t>
            </a:r>
          </a:p>
          <a:p>
            <a:pPr marL="177800" indent="0">
              <a:spcBef>
                <a:spcPts val="0"/>
              </a:spcBef>
              <a:buClr>
                <a:srgbClr val="655C52"/>
              </a:buClr>
              <a:buSzPts val="2800"/>
              <a:buNone/>
            </a:pPr>
            <a:endParaRPr lang="en-US" sz="1100" dirty="0">
              <a:solidFill>
                <a:srgbClr val="655C52"/>
              </a:solidFill>
            </a:endParaRPr>
          </a:p>
          <a:p>
            <a:pPr marL="1092200" lvl="1" indent="-457200">
              <a:spcBef>
                <a:spcPts val="0"/>
              </a:spcBef>
              <a:buClr>
                <a:srgbClr val="655C52"/>
              </a:buClr>
              <a:buSzPct val="100000"/>
            </a:pPr>
            <a:r>
              <a:rPr lang="en-US" sz="1800" dirty="0">
                <a:solidFill>
                  <a:srgbClr val="655C52"/>
                </a:solidFill>
              </a:rPr>
              <a:t>Social Media – weight loss ads, pro-anorexia websites</a:t>
            </a:r>
          </a:p>
          <a:p>
            <a:pPr marL="1092200" lvl="1" indent="-457200">
              <a:spcBef>
                <a:spcPts val="0"/>
              </a:spcBef>
              <a:buClr>
                <a:srgbClr val="655C52"/>
              </a:buClr>
              <a:buSzPct val="100000"/>
            </a:pPr>
            <a:r>
              <a:rPr lang="en-US" sz="1800" dirty="0">
                <a:solidFill>
                  <a:srgbClr val="655C52"/>
                </a:solidFill>
              </a:rPr>
              <a:t>Public Policy on obesity</a:t>
            </a:r>
          </a:p>
          <a:p>
            <a:pPr marL="1092200" lvl="1" indent="-457200">
              <a:spcBef>
                <a:spcPts val="0"/>
              </a:spcBef>
              <a:buClr>
                <a:srgbClr val="655C52"/>
              </a:buClr>
              <a:buSzPct val="100000"/>
            </a:pPr>
            <a:r>
              <a:rPr lang="en-US" sz="1800" dirty="0">
                <a:solidFill>
                  <a:srgbClr val="655C52"/>
                </a:solidFill>
              </a:rPr>
              <a:t>Cultural issues in San Antonio</a:t>
            </a:r>
          </a:p>
          <a:p>
            <a:pPr marL="1092200" lvl="1" indent="-457200">
              <a:spcBef>
                <a:spcPts val="0"/>
              </a:spcBef>
              <a:buClr>
                <a:srgbClr val="655C52"/>
              </a:buClr>
              <a:buSzPct val="100000"/>
            </a:pPr>
            <a:r>
              <a:rPr lang="en-US" sz="1800" dirty="0">
                <a:solidFill>
                  <a:srgbClr val="655C52"/>
                </a:solidFill>
              </a:rPr>
              <a:t>Food Insecurity  </a:t>
            </a:r>
          </a:p>
          <a:p>
            <a:pPr marL="1092200" lvl="1" indent="-457200">
              <a:spcBef>
                <a:spcPts val="0"/>
              </a:spcBef>
              <a:buClr>
                <a:srgbClr val="655C52"/>
              </a:buClr>
              <a:buSzPct val="100000"/>
            </a:pPr>
            <a:r>
              <a:rPr lang="en-US" sz="1800" dirty="0">
                <a:solidFill>
                  <a:srgbClr val="655C52"/>
                </a:solidFill>
              </a:rPr>
              <a:t>Models and Television </a:t>
            </a:r>
          </a:p>
          <a:p>
            <a:pPr marL="1092200" lvl="1" indent="-457200">
              <a:spcBef>
                <a:spcPts val="0"/>
              </a:spcBef>
              <a:buClr>
                <a:srgbClr val="655C52"/>
              </a:buClr>
              <a:buSzPct val="100000"/>
            </a:pPr>
            <a:r>
              <a:rPr lang="en-US" sz="1800" dirty="0">
                <a:solidFill>
                  <a:srgbClr val="655C52"/>
                </a:solidFill>
              </a:rPr>
              <a:t>Athletes and Coaches</a:t>
            </a:r>
          </a:p>
          <a:p>
            <a:pPr marL="1092200" lvl="1" indent="-457200">
              <a:spcBef>
                <a:spcPts val="0"/>
              </a:spcBef>
              <a:buClr>
                <a:srgbClr val="655C52"/>
              </a:buClr>
              <a:buSzPct val="100000"/>
            </a:pPr>
            <a:r>
              <a:rPr lang="en-US" sz="1800" dirty="0">
                <a:solidFill>
                  <a:srgbClr val="655C52"/>
                </a:solidFill>
              </a:rPr>
              <a:t>Body Bullying – history of being teased based on size or weight </a:t>
            </a:r>
          </a:p>
          <a:p>
            <a:pPr marL="1092200" lvl="1" indent="-457200">
              <a:spcBef>
                <a:spcPts val="0"/>
              </a:spcBef>
              <a:buClr>
                <a:srgbClr val="655C52"/>
              </a:buClr>
              <a:buSzPct val="100000"/>
            </a:pPr>
            <a:r>
              <a:rPr lang="en-US" sz="1800" dirty="0">
                <a:solidFill>
                  <a:srgbClr val="655C52"/>
                </a:solidFill>
              </a:rPr>
              <a:t>History of physical or sexual abuse </a:t>
            </a:r>
          </a:p>
          <a:p>
            <a:pPr marL="1092200" lvl="1" indent="-457200">
              <a:spcBef>
                <a:spcPts val="0"/>
              </a:spcBef>
              <a:buClr>
                <a:srgbClr val="655C52"/>
              </a:buClr>
              <a:buSzPct val="100000"/>
            </a:pPr>
            <a:r>
              <a:rPr lang="en-US" sz="1800" dirty="0">
                <a:solidFill>
                  <a:srgbClr val="655C52"/>
                </a:solidFill>
              </a:rPr>
              <a:t>Body Talk</a:t>
            </a:r>
          </a:p>
          <a:p>
            <a:pPr marL="1092200" lvl="1" indent="-457200">
              <a:spcBef>
                <a:spcPts val="0"/>
              </a:spcBef>
              <a:buClr>
                <a:srgbClr val="655C52"/>
              </a:buClr>
              <a:buSzPct val="100000"/>
            </a:pPr>
            <a:r>
              <a:rPr lang="en-US" sz="1800" dirty="0">
                <a:solidFill>
                  <a:srgbClr val="655C52"/>
                </a:solidFill>
              </a:rPr>
              <a:t>Healthcare providers </a:t>
            </a:r>
          </a:p>
          <a:p>
            <a:pPr marL="1092200" lvl="1" indent="-457200">
              <a:spcBef>
                <a:spcPts val="0"/>
              </a:spcBef>
              <a:buClr>
                <a:srgbClr val="655C52"/>
              </a:buClr>
              <a:buSzPct val="100000"/>
            </a:pPr>
            <a:r>
              <a:rPr lang="en-US" sz="1800" dirty="0">
                <a:solidFill>
                  <a:srgbClr val="655C52"/>
                </a:solidFill>
              </a:rPr>
              <a:t>Military H/W Standards</a:t>
            </a:r>
          </a:p>
          <a:p>
            <a:pPr marL="1092200" lvl="1" indent="-457200">
              <a:spcBef>
                <a:spcPts val="0"/>
              </a:spcBef>
              <a:buClr>
                <a:srgbClr val="655C52"/>
              </a:buClr>
              <a:buSzPct val="100000"/>
            </a:pPr>
            <a:r>
              <a:rPr lang="en-US" sz="1800" dirty="0">
                <a:solidFill>
                  <a:srgbClr val="655C52"/>
                </a:solidFill>
              </a:rPr>
              <a:t>Health Classes and Instruction</a:t>
            </a:r>
          </a:p>
          <a:p>
            <a:pPr marL="1092200" lvl="1" indent="-457200">
              <a:spcBef>
                <a:spcPts val="0"/>
              </a:spcBef>
              <a:buClr>
                <a:srgbClr val="655C52"/>
              </a:buClr>
              <a:buSzPct val="100000"/>
            </a:pPr>
            <a:r>
              <a:rPr lang="en-US" sz="1800" dirty="0">
                <a:solidFill>
                  <a:srgbClr val="655C52"/>
                </a:solidFill>
              </a:rPr>
              <a:t>Fitness Gram Pacer Test Procedures </a:t>
            </a:r>
          </a:p>
          <a:p>
            <a:pPr marL="1092200" lvl="1" indent="-457200">
              <a:spcBef>
                <a:spcPts val="0"/>
              </a:spcBef>
              <a:buClr>
                <a:srgbClr val="655C52"/>
              </a:buClr>
              <a:buSzPct val="100000"/>
            </a:pPr>
            <a:r>
              <a:rPr lang="en-US" sz="1800" dirty="0">
                <a:solidFill>
                  <a:srgbClr val="655C52"/>
                </a:solidFill>
              </a:rPr>
              <a:t>Easy access to diet pills, laxatives  </a:t>
            </a:r>
            <a:r>
              <a:rPr lang="en-US" sz="2000" dirty="0">
                <a:solidFill>
                  <a:srgbClr val="655C52"/>
                </a:solidFill>
              </a:rPr>
              <a:t>	</a:t>
            </a:r>
            <a:endParaRPr sz="2000"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112940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5D1ADD-3A1F-A704-869A-993BB4762D23}"/>
              </a:ext>
            </a:extLst>
          </p:cNvPr>
          <p:cNvPicPr>
            <a:picLocks noChangeAspect="1"/>
          </p:cNvPicPr>
          <p:nvPr/>
        </p:nvPicPr>
        <p:blipFill>
          <a:blip r:embed="rId2"/>
          <a:stretch>
            <a:fillRect/>
          </a:stretch>
        </p:blipFill>
        <p:spPr>
          <a:xfrm>
            <a:off x="947547" y="251085"/>
            <a:ext cx="7248905" cy="6355830"/>
          </a:xfrm>
          <a:prstGeom prst="rect">
            <a:avLst/>
          </a:prstGeom>
        </p:spPr>
      </p:pic>
    </p:spTree>
    <p:extLst>
      <p:ext uri="{BB962C8B-B14F-4D97-AF65-F5344CB8AC3E}">
        <p14:creationId xmlns:p14="http://schemas.microsoft.com/office/powerpoint/2010/main" val="329510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nchor="b">
            <a:normAutofit fontScale="90000"/>
          </a:bodyPr>
          <a:lstStyle/>
          <a:p>
            <a:br>
              <a:rPr lang="en-US" sz="3600" dirty="0">
                <a:solidFill>
                  <a:srgbClr val="000000"/>
                </a:solidFill>
                <a:latin typeface="Calibri"/>
                <a:ea typeface="Calibri"/>
                <a:cs typeface="Calibri"/>
                <a:sym typeface="Calibri"/>
              </a:rPr>
            </a:br>
            <a:br>
              <a:rPr lang="en-US" sz="3600" dirty="0">
                <a:solidFill>
                  <a:srgbClr val="000000"/>
                </a:solidFill>
                <a:latin typeface="Calibri"/>
                <a:ea typeface="Calibri"/>
                <a:cs typeface="Calibri"/>
                <a:sym typeface="Calibri"/>
              </a:rPr>
            </a:br>
            <a:br>
              <a:rPr lang="en-US" sz="3600" dirty="0">
                <a:solidFill>
                  <a:srgbClr val="000000"/>
                </a:solidFill>
                <a:latin typeface="Calibri"/>
                <a:ea typeface="Calibri"/>
                <a:cs typeface="Calibri"/>
                <a:sym typeface="Calibri"/>
              </a:rPr>
            </a:br>
            <a:br>
              <a:rPr lang="en-US" sz="3600" dirty="0">
                <a:solidFill>
                  <a:srgbClr val="000000"/>
                </a:solidFill>
                <a:latin typeface="Calibri"/>
                <a:ea typeface="Calibri"/>
                <a:cs typeface="Calibri"/>
                <a:sym typeface="Calibri"/>
              </a:rPr>
            </a:br>
            <a:r>
              <a:rPr lang="en-US" sz="4900" dirty="0">
                <a:solidFill>
                  <a:srgbClr val="ED9933"/>
                </a:solidFill>
                <a:ea typeface="Calibri"/>
                <a:cs typeface="Calibri"/>
                <a:sym typeface="Calibri"/>
              </a:rPr>
              <a:t>Presenting Signs and Symptoms</a:t>
            </a:r>
            <a:endParaRPr lang="en-US"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49" y="1868090"/>
            <a:ext cx="3563207" cy="4327221"/>
          </a:xfrm>
        </p:spPr>
        <p:txBody>
          <a:bodyPr>
            <a:normAutofit lnSpcReduction="10000"/>
          </a:bodyPr>
          <a:lstStyle/>
          <a:p>
            <a:pPr marL="0" lvl="0" indent="0" algn="ctr">
              <a:lnSpc>
                <a:spcPct val="100000"/>
              </a:lnSpc>
              <a:spcBef>
                <a:spcPts val="0"/>
              </a:spcBef>
              <a:buClr>
                <a:srgbClr val="000000"/>
              </a:buClr>
              <a:buSzPts val="2400"/>
              <a:buNone/>
            </a:pPr>
            <a:r>
              <a:rPr lang="en-US" sz="2400" dirty="0">
                <a:solidFill>
                  <a:srgbClr val="655C52"/>
                </a:solidFill>
                <a:ea typeface="Calibri"/>
                <a:cs typeface="Calibri"/>
                <a:sym typeface="Calibri"/>
              </a:rPr>
              <a:t>General</a:t>
            </a:r>
            <a:endParaRPr lang="en-US" sz="500" dirty="0">
              <a:solidFill>
                <a:srgbClr val="655C52"/>
              </a:solidFill>
              <a:ea typeface="Calibri"/>
              <a:cs typeface="Calibri"/>
              <a:sym typeface="Calibri"/>
            </a:endParaRPr>
          </a:p>
          <a:p>
            <a:pPr marL="400050" indent="-285750">
              <a:lnSpc>
                <a:spcPct val="100000"/>
              </a:lnSpc>
              <a:spcBef>
                <a:spcPts val="0"/>
              </a:spcBef>
              <a:buClr>
                <a:srgbClr val="655C52"/>
              </a:buClr>
              <a:buSzPts val="1800"/>
            </a:pPr>
            <a:r>
              <a:rPr lang="en-US" sz="1800" dirty="0">
                <a:solidFill>
                  <a:srgbClr val="655C52"/>
                </a:solidFill>
                <a:ea typeface="Calibri"/>
                <a:cs typeface="Calibri"/>
                <a:sym typeface="Calibri"/>
              </a:rPr>
              <a:t>Marked weight loss, gain or fluctuations</a:t>
            </a:r>
          </a:p>
          <a:p>
            <a:pPr marL="400050" indent="-285750">
              <a:lnSpc>
                <a:spcPct val="100000"/>
              </a:lnSpc>
              <a:spcBef>
                <a:spcPts val="0"/>
              </a:spcBef>
              <a:buClr>
                <a:srgbClr val="655C52"/>
              </a:buClr>
              <a:buSzPts val="1800"/>
            </a:pPr>
            <a:r>
              <a:rPr lang="en-US" sz="1800" dirty="0">
                <a:solidFill>
                  <a:srgbClr val="655C52"/>
                </a:solidFill>
                <a:ea typeface="Calibri"/>
                <a:cs typeface="Calibri"/>
                <a:sym typeface="Calibri"/>
              </a:rPr>
              <a:t>Weight loss, weight maintenance or failure to gain expected weight in a child or adolescent who is still growing and developing</a:t>
            </a:r>
          </a:p>
          <a:p>
            <a:pPr marL="400050" indent="-285750">
              <a:lnSpc>
                <a:spcPct val="100000"/>
              </a:lnSpc>
              <a:spcBef>
                <a:spcPts val="0"/>
              </a:spcBef>
              <a:buClr>
                <a:srgbClr val="655C52"/>
              </a:buClr>
              <a:buSzPts val="1800"/>
            </a:pPr>
            <a:r>
              <a:rPr lang="en-US" sz="1800" dirty="0">
                <a:solidFill>
                  <a:srgbClr val="655C52"/>
                </a:solidFill>
                <a:ea typeface="Calibri"/>
                <a:cs typeface="Calibri"/>
                <a:sym typeface="Calibri"/>
              </a:rPr>
              <a:t>Cold intolerance</a:t>
            </a:r>
          </a:p>
          <a:p>
            <a:pPr marL="400050" indent="-285750">
              <a:lnSpc>
                <a:spcPct val="100000"/>
              </a:lnSpc>
              <a:spcBef>
                <a:spcPts val="0"/>
              </a:spcBef>
              <a:buClr>
                <a:srgbClr val="655C52"/>
              </a:buClr>
              <a:buSzPts val="1800"/>
            </a:pPr>
            <a:r>
              <a:rPr lang="en-US" sz="1800" dirty="0">
                <a:solidFill>
                  <a:srgbClr val="655C52"/>
                </a:solidFill>
                <a:ea typeface="Calibri"/>
                <a:cs typeface="Calibri"/>
                <a:sym typeface="Calibri"/>
              </a:rPr>
              <a:t>Weakness</a:t>
            </a:r>
          </a:p>
          <a:p>
            <a:pPr marL="400050" indent="-285750">
              <a:lnSpc>
                <a:spcPct val="100000"/>
              </a:lnSpc>
              <a:spcBef>
                <a:spcPts val="0"/>
              </a:spcBef>
              <a:buClr>
                <a:srgbClr val="655C52"/>
              </a:buClr>
              <a:buSzPts val="1800"/>
            </a:pPr>
            <a:r>
              <a:rPr lang="en-US" sz="1800" dirty="0">
                <a:solidFill>
                  <a:srgbClr val="655C52"/>
                </a:solidFill>
                <a:ea typeface="Calibri"/>
                <a:cs typeface="Calibri"/>
                <a:sym typeface="Calibri"/>
              </a:rPr>
              <a:t>Fatigue or lethargy</a:t>
            </a:r>
          </a:p>
          <a:p>
            <a:pPr marL="400050" indent="-285750">
              <a:lnSpc>
                <a:spcPct val="100000"/>
              </a:lnSpc>
              <a:spcBef>
                <a:spcPts val="0"/>
              </a:spcBef>
              <a:buClr>
                <a:srgbClr val="655C52"/>
              </a:buClr>
              <a:buSzPts val="1800"/>
            </a:pPr>
            <a:r>
              <a:rPr lang="en-US" sz="1800" dirty="0">
                <a:solidFill>
                  <a:srgbClr val="655C52"/>
                </a:solidFill>
                <a:ea typeface="Calibri"/>
                <a:cs typeface="Calibri"/>
                <a:sym typeface="Calibri"/>
              </a:rPr>
              <a:t>Dizziness</a:t>
            </a:r>
          </a:p>
          <a:p>
            <a:pPr marL="400050" indent="-285750">
              <a:lnSpc>
                <a:spcPct val="100000"/>
              </a:lnSpc>
              <a:spcBef>
                <a:spcPts val="0"/>
              </a:spcBef>
              <a:buClr>
                <a:srgbClr val="655C52"/>
              </a:buClr>
              <a:buSzPts val="1800"/>
            </a:pPr>
            <a:r>
              <a:rPr lang="en-US" sz="1800" dirty="0">
                <a:solidFill>
                  <a:srgbClr val="655C52"/>
                </a:solidFill>
                <a:ea typeface="Calibri"/>
                <a:cs typeface="Calibri"/>
                <a:sym typeface="Calibri"/>
              </a:rPr>
              <a:t>Syncope - fainting due to low BP</a:t>
            </a:r>
          </a:p>
          <a:p>
            <a:pPr marL="400050" indent="-285750">
              <a:lnSpc>
                <a:spcPct val="100000"/>
              </a:lnSpc>
              <a:spcBef>
                <a:spcPts val="0"/>
              </a:spcBef>
              <a:buClr>
                <a:srgbClr val="655C52"/>
              </a:buClr>
              <a:buSzPts val="1800"/>
            </a:pPr>
            <a:r>
              <a:rPr lang="en-US" sz="1800" dirty="0">
                <a:solidFill>
                  <a:srgbClr val="655C52"/>
                </a:solidFill>
                <a:ea typeface="Calibri"/>
                <a:cs typeface="Calibri"/>
                <a:sym typeface="Calibri"/>
              </a:rPr>
              <a:t>Hot flashes, sweating episodes</a:t>
            </a:r>
          </a:p>
          <a:p>
            <a:pPr marL="400050" lvl="0" indent="-285750">
              <a:lnSpc>
                <a:spcPct val="100000"/>
              </a:lnSpc>
              <a:spcBef>
                <a:spcPts val="0"/>
              </a:spcBef>
              <a:buClr>
                <a:srgbClr val="655C52"/>
              </a:buClr>
              <a:buSzPts val="1800"/>
            </a:pPr>
            <a:r>
              <a:rPr lang="en-US" sz="1800" dirty="0">
                <a:solidFill>
                  <a:srgbClr val="655C52"/>
                </a:solidFill>
                <a:ea typeface="Calibri"/>
                <a:cs typeface="Calibri"/>
                <a:sym typeface="Calibri"/>
              </a:rPr>
              <a:t>Dehydration</a:t>
            </a:r>
          </a:p>
          <a:p>
            <a:endParaRPr lang="en-US"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EEC86E4-1EBC-2D49-A921-BD11DED01B62}"/>
              </a:ext>
            </a:extLst>
          </p:cNvPr>
          <p:cNvSpPr txBox="1"/>
          <p:nvPr/>
        </p:nvSpPr>
        <p:spPr>
          <a:xfrm>
            <a:off x="4438436" y="1941816"/>
            <a:ext cx="4232953" cy="3862596"/>
          </a:xfrm>
          <a:prstGeom prst="rect">
            <a:avLst/>
          </a:prstGeom>
          <a:noFill/>
        </p:spPr>
        <p:txBody>
          <a:bodyPr wrap="square" rtlCol="0">
            <a:spAutoFit/>
          </a:bodyPr>
          <a:lstStyle/>
          <a:p>
            <a:pPr lvl="0" algn="ctr">
              <a:buClr>
                <a:srgbClr val="000000"/>
              </a:buClr>
              <a:buSzPts val="2400"/>
            </a:pPr>
            <a:r>
              <a:rPr lang="en-US" sz="2400" dirty="0">
                <a:solidFill>
                  <a:srgbClr val="655C52"/>
                </a:solidFill>
                <a:ea typeface="Calibri"/>
                <a:cs typeface="Calibri"/>
                <a:sym typeface="Calibri"/>
              </a:rPr>
              <a:t>Oral &amp; Dental</a:t>
            </a:r>
            <a:endParaRPr lang="en-US" sz="500" dirty="0">
              <a:solidFill>
                <a:srgbClr val="655C52"/>
              </a:solidFill>
              <a:ea typeface="Calibri"/>
              <a:cs typeface="Calibri"/>
              <a:sym typeface="Calibri"/>
            </a:endParaRPr>
          </a:p>
          <a:p>
            <a:pPr marL="400050" lvl="0" indent="-285750">
              <a:lnSpc>
                <a:spcPct val="100000"/>
              </a:lnSpc>
              <a:spcBef>
                <a:spcPts val="0"/>
              </a:spcBef>
              <a:buClr>
                <a:srgbClr val="655C52"/>
              </a:buClr>
              <a:buSzPts val="1800"/>
              <a:buFont typeface="Arial" panose="020B0604020202020204" pitchFamily="34" charset="0"/>
              <a:buChar char="•"/>
            </a:pPr>
            <a:r>
              <a:rPr lang="en-US" dirty="0">
                <a:solidFill>
                  <a:srgbClr val="655C52"/>
                </a:solidFill>
                <a:ea typeface="Calibri"/>
                <a:cs typeface="Calibri"/>
                <a:sym typeface="Calibri"/>
              </a:rPr>
              <a:t>Oral trauma/lacerations</a:t>
            </a:r>
          </a:p>
          <a:p>
            <a:pPr marL="400050" lvl="0" indent="-285750">
              <a:lnSpc>
                <a:spcPct val="100000"/>
              </a:lnSpc>
              <a:spcBef>
                <a:spcPts val="0"/>
              </a:spcBef>
              <a:buClr>
                <a:srgbClr val="655C52"/>
              </a:buClr>
              <a:buSzPts val="1800"/>
              <a:buFont typeface="Arial" panose="020B0604020202020204" pitchFamily="34" charset="0"/>
              <a:buChar char="•"/>
            </a:pPr>
            <a:r>
              <a:rPr lang="en-US" dirty="0">
                <a:solidFill>
                  <a:srgbClr val="655C52"/>
                </a:solidFill>
                <a:ea typeface="Calibri"/>
                <a:cs typeface="Calibri"/>
                <a:sym typeface="Calibri"/>
              </a:rPr>
              <a:t>Dental erosion and dental caries</a:t>
            </a:r>
          </a:p>
          <a:p>
            <a:pPr marL="400050" lvl="0" indent="-285750">
              <a:lnSpc>
                <a:spcPct val="100000"/>
              </a:lnSpc>
              <a:spcBef>
                <a:spcPts val="0"/>
              </a:spcBef>
              <a:buClr>
                <a:srgbClr val="655C52"/>
              </a:buClr>
              <a:buSzPts val="1800"/>
              <a:buFont typeface="Arial" panose="020B0604020202020204" pitchFamily="34" charset="0"/>
              <a:buChar char="•"/>
            </a:pPr>
            <a:r>
              <a:rPr lang="en-US" dirty="0">
                <a:solidFill>
                  <a:srgbClr val="655C52"/>
                </a:solidFill>
                <a:ea typeface="Calibri"/>
                <a:cs typeface="Calibri"/>
                <a:sym typeface="Calibri"/>
              </a:rPr>
              <a:t>Parotid enlargement</a:t>
            </a:r>
          </a:p>
          <a:p>
            <a:pPr marL="457200" lvl="0" indent="-342900">
              <a:lnSpc>
                <a:spcPct val="100000"/>
              </a:lnSpc>
              <a:spcBef>
                <a:spcPts val="0"/>
              </a:spcBef>
              <a:buClr>
                <a:srgbClr val="000000"/>
              </a:buClr>
              <a:buSzPts val="1800"/>
              <a:buFont typeface="Calibri"/>
              <a:buChar char="●"/>
            </a:pPr>
            <a:endParaRPr lang="en-US" dirty="0">
              <a:solidFill>
                <a:srgbClr val="000000"/>
              </a:solidFill>
              <a:ea typeface="Calibri"/>
              <a:cs typeface="Calibri"/>
              <a:sym typeface="Calibri"/>
            </a:endParaRPr>
          </a:p>
          <a:p>
            <a:pPr lvl="0" algn="ctr">
              <a:buClr>
                <a:srgbClr val="655C52"/>
              </a:buClr>
              <a:buSzPts val="2400"/>
            </a:pPr>
            <a:r>
              <a:rPr lang="en-US" sz="2400" dirty="0">
                <a:solidFill>
                  <a:srgbClr val="655C52"/>
                </a:solidFill>
                <a:ea typeface="Calibri"/>
                <a:cs typeface="Calibri"/>
                <a:sym typeface="Calibri"/>
              </a:rPr>
              <a:t>Gastrointestinal</a:t>
            </a:r>
            <a:endParaRPr lang="en-US" sz="500" dirty="0">
              <a:solidFill>
                <a:srgbClr val="655C52"/>
              </a:solidFill>
              <a:ea typeface="Calibri"/>
              <a:cs typeface="Calibri"/>
              <a:sym typeface="Calibri"/>
            </a:endParaRPr>
          </a:p>
          <a:p>
            <a:pPr marL="457200" lvl="0" indent="-342900">
              <a:buClr>
                <a:srgbClr val="655C52"/>
              </a:buClr>
              <a:buSzPts val="1800"/>
              <a:buFont typeface="Arial" panose="020B0604020202020204" pitchFamily="34" charset="0"/>
              <a:buChar char="•"/>
            </a:pPr>
            <a:r>
              <a:rPr lang="en-US" dirty="0">
                <a:solidFill>
                  <a:srgbClr val="655C52"/>
                </a:solidFill>
                <a:ea typeface="Calibri"/>
                <a:cs typeface="Calibri"/>
                <a:sym typeface="Calibri"/>
              </a:rPr>
              <a:t>Epigastric discomfort</a:t>
            </a:r>
          </a:p>
          <a:p>
            <a:pPr marL="457200" lvl="0" indent="-342900">
              <a:buClr>
                <a:srgbClr val="655C52"/>
              </a:buClr>
              <a:buSzPts val="1800"/>
              <a:buFont typeface="Arial" panose="020B0604020202020204" pitchFamily="34" charset="0"/>
              <a:buChar char="•"/>
            </a:pPr>
            <a:r>
              <a:rPr lang="en-US" dirty="0">
                <a:solidFill>
                  <a:srgbClr val="655C52"/>
                </a:solidFill>
                <a:ea typeface="Calibri"/>
                <a:cs typeface="Calibri"/>
                <a:sym typeface="Calibri"/>
              </a:rPr>
              <a:t>Early satiety, delayed gastric emptying</a:t>
            </a:r>
          </a:p>
          <a:p>
            <a:pPr marL="457200" lvl="0" indent="-342900">
              <a:buClr>
                <a:srgbClr val="655C52"/>
              </a:buClr>
              <a:buSzPts val="1800"/>
              <a:buFont typeface="Arial" panose="020B0604020202020204" pitchFamily="34" charset="0"/>
              <a:buChar char="•"/>
            </a:pPr>
            <a:r>
              <a:rPr lang="en-US" dirty="0">
                <a:solidFill>
                  <a:srgbClr val="655C52"/>
                </a:solidFill>
                <a:ea typeface="Calibri"/>
                <a:cs typeface="Calibri"/>
                <a:sym typeface="Calibri"/>
              </a:rPr>
              <a:t>Gastroesophageal reflux</a:t>
            </a:r>
          </a:p>
          <a:p>
            <a:pPr marL="457200" lvl="0" indent="-342900">
              <a:buClr>
                <a:srgbClr val="655C52"/>
              </a:buClr>
              <a:buSzPts val="1800"/>
              <a:buFont typeface="Arial" panose="020B0604020202020204" pitchFamily="34" charset="0"/>
              <a:buChar char="•"/>
            </a:pPr>
            <a:r>
              <a:rPr lang="en-US" dirty="0">
                <a:solidFill>
                  <a:srgbClr val="655C52"/>
                </a:solidFill>
                <a:ea typeface="Calibri"/>
                <a:cs typeface="Calibri"/>
                <a:sym typeface="Calibri"/>
              </a:rPr>
              <a:t>Hematemesis (vomiting of blood)</a:t>
            </a:r>
          </a:p>
          <a:p>
            <a:pPr marL="457200" lvl="0" indent="-342900">
              <a:buClr>
                <a:srgbClr val="655C52"/>
              </a:buClr>
              <a:buSzPts val="1800"/>
              <a:buFont typeface="Arial" panose="020B0604020202020204" pitchFamily="34" charset="0"/>
              <a:buChar char="•"/>
            </a:pPr>
            <a:r>
              <a:rPr lang="en-US" dirty="0">
                <a:solidFill>
                  <a:srgbClr val="655C52"/>
                </a:solidFill>
                <a:ea typeface="Calibri"/>
                <a:cs typeface="Calibri"/>
                <a:sym typeface="Calibri"/>
              </a:rPr>
              <a:t>Hemorrhoids and rectal prolapse</a:t>
            </a:r>
          </a:p>
          <a:p>
            <a:pPr marL="457200" lvl="0" indent="-342900">
              <a:buClr>
                <a:srgbClr val="655C52"/>
              </a:buClr>
              <a:buSzPts val="1800"/>
              <a:buFont typeface="Arial" panose="020B0604020202020204" pitchFamily="34" charset="0"/>
              <a:buChar char="•"/>
            </a:pPr>
            <a:r>
              <a:rPr lang="en-US" dirty="0">
                <a:solidFill>
                  <a:srgbClr val="655C52"/>
                </a:solidFill>
                <a:ea typeface="Calibri"/>
                <a:cs typeface="Calibri"/>
                <a:sym typeface="Calibri"/>
              </a:rPr>
              <a:t>Constipation</a:t>
            </a:r>
          </a:p>
          <a:p>
            <a:pPr marL="457200" lvl="0" indent="-342900">
              <a:lnSpc>
                <a:spcPct val="100000"/>
              </a:lnSpc>
              <a:spcBef>
                <a:spcPts val="0"/>
              </a:spcBef>
              <a:buClr>
                <a:srgbClr val="000000"/>
              </a:buClr>
              <a:buSzPts val="1800"/>
              <a:buFont typeface="Calibri"/>
              <a:buChar char="●"/>
            </a:pPr>
            <a:endParaRPr lang="en-US" dirty="0">
              <a:solidFill>
                <a:srgbClr val="000000"/>
              </a:solidFill>
              <a:ea typeface="Calibri"/>
              <a:cs typeface="Calibri"/>
              <a:sym typeface="Calibri"/>
            </a:endParaRPr>
          </a:p>
        </p:txBody>
      </p:sp>
    </p:spTree>
    <p:extLst>
      <p:ext uri="{BB962C8B-B14F-4D97-AF65-F5344CB8AC3E}">
        <p14:creationId xmlns:p14="http://schemas.microsoft.com/office/powerpoint/2010/main" val="294787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a:xfrm>
            <a:off x="628650" y="365127"/>
            <a:ext cx="7886700" cy="1066632"/>
          </a:xfrm>
        </p:spPr>
        <p:txBody>
          <a:bodyPr anchor="b">
            <a:normAutofit/>
          </a:bodyPr>
          <a:lstStyle/>
          <a:p>
            <a:r>
              <a:rPr lang="en-US" dirty="0">
                <a:solidFill>
                  <a:srgbClr val="ED9933"/>
                </a:solidFill>
                <a:ea typeface="Calibri"/>
                <a:cs typeface="Calibri"/>
                <a:sym typeface="Calibri"/>
              </a:rPr>
              <a:t>Presenting Signs and Symptoms</a:t>
            </a:r>
            <a:endParaRPr lang="en-US"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1760205"/>
            <a:ext cx="3514156" cy="4586601"/>
          </a:xfrm>
        </p:spPr>
        <p:txBody>
          <a:bodyPr>
            <a:normAutofit lnSpcReduction="10000"/>
          </a:bodyPr>
          <a:lstStyle/>
          <a:p>
            <a:pPr marL="114300" indent="0" algn="ctr">
              <a:lnSpc>
                <a:spcPct val="100000"/>
              </a:lnSpc>
              <a:spcBef>
                <a:spcPts val="0"/>
              </a:spcBef>
              <a:buClr>
                <a:srgbClr val="655C52"/>
              </a:buClr>
              <a:buSzPct val="100000"/>
              <a:buNone/>
            </a:pPr>
            <a:r>
              <a:rPr lang="en-US" sz="2400" dirty="0">
                <a:solidFill>
                  <a:srgbClr val="655C52"/>
                </a:solidFill>
                <a:ea typeface="Calibri"/>
                <a:cs typeface="Calibri"/>
                <a:sym typeface="Calibri"/>
              </a:rPr>
              <a:t>Dermatologic</a:t>
            </a:r>
          </a:p>
          <a:p>
            <a:pPr marL="457200" indent="-342900">
              <a:lnSpc>
                <a:spcPct val="100000"/>
              </a:lnSpc>
              <a:spcBef>
                <a:spcPts val="0"/>
              </a:spcBef>
              <a:buClr>
                <a:srgbClr val="655C52"/>
              </a:buClr>
              <a:buSzPct val="100000"/>
            </a:pPr>
            <a:r>
              <a:rPr lang="en-US" sz="1800" dirty="0">
                <a:solidFill>
                  <a:srgbClr val="655C52"/>
                </a:solidFill>
                <a:ea typeface="Calibri"/>
                <a:cs typeface="Calibri"/>
                <a:sym typeface="Calibri"/>
              </a:rPr>
              <a:t>Lanugo hair </a:t>
            </a:r>
          </a:p>
          <a:p>
            <a:pPr marL="457200" indent="-342900">
              <a:lnSpc>
                <a:spcPct val="100000"/>
              </a:lnSpc>
              <a:spcBef>
                <a:spcPts val="0"/>
              </a:spcBef>
              <a:buClr>
                <a:srgbClr val="655C52"/>
              </a:buClr>
              <a:buSzPct val="100000"/>
            </a:pPr>
            <a:r>
              <a:rPr lang="en-US" sz="1800" dirty="0">
                <a:solidFill>
                  <a:srgbClr val="655C52"/>
                </a:solidFill>
                <a:ea typeface="Calibri"/>
                <a:cs typeface="Calibri"/>
                <a:sym typeface="Calibri"/>
              </a:rPr>
              <a:t>Hair loss</a:t>
            </a:r>
          </a:p>
          <a:p>
            <a:pPr marL="457200" indent="-342900">
              <a:lnSpc>
                <a:spcPct val="100000"/>
              </a:lnSpc>
              <a:spcBef>
                <a:spcPts val="0"/>
              </a:spcBef>
              <a:buClr>
                <a:srgbClr val="655C52"/>
              </a:buClr>
              <a:buSzPct val="100000"/>
            </a:pPr>
            <a:r>
              <a:rPr lang="en-US" sz="1800" dirty="0">
                <a:solidFill>
                  <a:srgbClr val="655C52"/>
                </a:solidFill>
                <a:ea typeface="Calibri"/>
                <a:cs typeface="Calibri"/>
                <a:sym typeface="Calibri"/>
              </a:rPr>
              <a:t>Yellowish discoloration of skin</a:t>
            </a:r>
          </a:p>
          <a:p>
            <a:pPr marL="457200" indent="-342900">
              <a:lnSpc>
                <a:spcPct val="100000"/>
              </a:lnSpc>
              <a:spcBef>
                <a:spcPts val="0"/>
              </a:spcBef>
              <a:buClr>
                <a:srgbClr val="655C52"/>
              </a:buClr>
              <a:buSzPct val="100000"/>
            </a:pPr>
            <a:r>
              <a:rPr lang="en-US" sz="1800" dirty="0">
                <a:solidFill>
                  <a:srgbClr val="655C52"/>
                </a:solidFill>
                <a:ea typeface="Calibri"/>
                <a:cs typeface="Calibri"/>
                <a:sym typeface="Calibri"/>
              </a:rPr>
              <a:t>Russell’s sign (calluses or scars on the back of the hand from self-induced vomiting)</a:t>
            </a:r>
          </a:p>
          <a:p>
            <a:pPr marL="457200" indent="-342900">
              <a:lnSpc>
                <a:spcPct val="100000"/>
              </a:lnSpc>
              <a:spcBef>
                <a:spcPts val="0"/>
              </a:spcBef>
              <a:buClr>
                <a:srgbClr val="655C52"/>
              </a:buClr>
              <a:buSzPct val="100000"/>
            </a:pPr>
            <a:r>
              <a:rPr lang="en-US" sz="1800" dirty="0">
                <a:solidFill>
                  <a:srgbClr val="655C52"/>
                </a:solidFill>
                <a:ea typeface="Calibri"/>
                <a:cs typeface="Calibri"/>
                <a:sym typeface="Calibri"/>
              </a:rPr>
              <a:t>Poor wound healing</a:t>
            </a:r>
          </a:p>
          <a:p>
            <a:pPr marL="457200" indent="-342900">
              <a:lnSpc>
                <a:spcPct val="100000"/>
              </a:lnSpc>
              <a:spcBef>
                <a:spcPts val="0"/>
              </a:spcBef>
              <a:buClr>
                <a:srgbClr val="655C52"/>
              </a:buClr>
              <a:buSzPct val="100000"/>
            </a:pPr>
            <a:r>
              <a:rPr lang="en-US" sz="1800" dirty="0">
                <a:solidFill>
                  <a:srgbClr val="655C52"/>
                </a:solidFill>
                <a:cs typeface="Calibri"/>
                <a:sym typeface="Calibri"/>
              </a:rPr>
              <a:t>Dry brittle hair and nails</a:t>
            </a:r>
          </a:p>
          <a:p>
            <a:pPr marL="0" indent="0" algn="ctr">
              <a:buClr>
                <a:srgbClr val="655C52"/>
              </a:buClr>
              <a:buSzPct val="100000"/>
              <a:buNone/>
            </a:pPr>
            <a:r>
              <a:rPr lang="en-US" sz="2400" dirty="0">
                <a:solidFill>
                  <a:srgbClr val="655C52"/>
                </a:solidFill>
                <a:ea typeface="Calibri"/>
                <a:cs typeface="Calibri"/>
                <a:sym typeface="Calibri"/>
              </a:rPr>
              <a:t>Endocrine</a:t>
            </a:r>
          </a:p>
          <a:p>
            <a:pPr marL="457200" lvl="0" indent="-342900">
              <a:lnSpc>
                <a:spcPct val="100000"/>
              </a:lnSpc>
              <a:spcBef>
                <a:spcPts val="0"/>
              </a:spcBef>
              <a:buClr>
                <a:srgbClr val="655C52"/>
              </a:buClr>
              <a:buSzPct val="100000"/>
            </a:pPr>
            <a:r>
              <a:rPr lang="en-US" sz="1800" dirty="0">
                <a:solidFill>
                  <a:srgbClr val="655C52"/>
                </a:solidFill>
                <a:ea typeface="Calibri"/>
                <a:cs typeface="Calibri"/>
                <a:sym typeface="Calibri"/>
              </a:rPr>
              <a:t>Amenorrhea or irregular menses</a:t>
            </a:r>
          </a:p>
          <a:p>
            <a:pPr marL="457200" lvl="0" indent="-342900">
              <a:lnSpc>
                <a:spcPct val="100000"/>
              </a:lnSpc>
              <a:spcBef>
                <a:spcPts val="0"/>
              </a:spcBef>
              <a:buClr>
                <a:srgbClr val="655C52"/>
              </a:buClr>
              <a:buSzPct val="100000"/>
            </a:pPr>
            <a:r>
              <a:rPr lang="en-US" sz="1800" dirty="0">
                <a:solidFill>
                  <a:srgbClr val="655C52"/>
                </a:solidFill>
                <a:ea typeface="Calibri"/>
                <a:cs typeface="Calibri"/>
                <a:sym typeface="Calibri"/>
              </a:rPr>
              <a:t>Loss of libido</a:t>
            </a:r>
          </a:p>
          <a:p>
            <a:pPr marL="457200" lvl="0" indent="-342900">
              <a:lnSpc>
                <a:spcPct val="100000"/>
              </a:lnSpc>
              <a:spcBef>
                <a:spcPts val="0"/>
              </a:spcBef>
              <a:buClr>
                <a:srgbClr val="655C52"/>
              </a:buClr>
              <a:buSzPct val="100000"/>
            </a:pPr>
            <a:r>
              <a:rPr lang="en-US" sz="1800" dirty="0">
                <a:solidFill>
                  <a:srgbClr val="655C52"/>
                </a:solidFill>
                <a:ea typeface="Calibri"/>
                <a:cs typeface="Calibri"/>
                <a:sym typeface="Calibri"/>
              </a:rPr>
              <a:t>Stress fractures</a:t>
            </a:r>
          </a:p>
          <a:p>
            <a:pPr marL="457200" lvl="0" indent="-342900">
              <a:lnSpc>
                <a:spcPct val="100000"/>
              </a:lnSpc>
              <a:spcBef>
                <a:spcPts val="0"/>
              </a:spcBef>
              <a:buClr>
                <a:srgbClr val="655C52"/>
              </a:buClr>
              <a:buSzPct val="100000"/>
            </a:pPr>
            <a:r>
              <a:rPr lang="en-US" sz="1800" dirty="0">
                <a:solidFill>
                  <a:srgbClr val="655C52"/>
                </a:solidFill>
                <a:ea typeface="Calibri"/>
                <a:cs typeface="Calibri"/>
                <a:sym typeface="Calibri"/>
              </a:rPr>
              <a:t>Low bone mineral density</a:t>
            </a:r>
          </a:p>
          <a:p>
            <a:pPr marL="457200" lvl="0" indent="-342900">
              <a:lnSpc>
                <a:spcPct val="100000"/>
              </a:lnSpc>
              <a:spcBef>
                <a:spcPts val="0"/>
              </a:spcBef>
              <a:buClr>
                <a:srgbClr val="655C52"/>
              </a:buClr>
              <a:buSzPct val="100000"/>
            </a:pPr>
            <a:r>
              <a:rPr lang="en-US" sz="1800" dirty="0">
                <a:solidFill>
                  <a:srgbClr val="655C52"/>
                </a:solidFill>
                <a:ea typeface="Calibri"/>
                <a:cs typeface="Calibri"/>
                <a:sym typeface="Calibri"/>
              </a:rPr>
              <a:t>Low estrogen</a:t>
            </a:r>
          </a:p>
          <a:p>
            <a:pPr marL="457200" lvl="0" indent="-342900">
              <a:lnSpc>
                <a:spcPct val="100000"/>
              </a:lnSpc>
              <a:spcBef>
                <a:spcPts val="0"/>
              </a:spcBef>
              <a:buClr>
                <a:srgbClr val="655C52"/>
              </a:buClr>
              <a:buSzPct val="100000"/>
            </a:pPr>
            <a:r>
              <a:rPr lang="en-US" sz="1800" dirty="0">
                <a:solidFill>
                  <a:srgbClr val="655C52"/>
                </a:solidFill>
                <a:ea typeface="Calibri"/>
                <a:cs typeface="Calibri"/>
                <a:sym typeface="Calibri"/>
              </a:rPr>
              <a:t>Low testosterone</a:t>
            </a:r>
          </a:p>
          <a:p>
            <a:pPr marL="457200" indent="-342900">
              <a:lnSpc>
                <a:spcPct val="100000"/>
              </a:lnSpc>
              <a:spcBef>
                <a:spcPts val="0"/>
              </a:spcBef>
              <a:buClr>
                <a:srgbClr val="655C52"/>
              </a:buClr>
              <a:buSzPct val="100000"/>
            </a:pPr>
            <a:endParaRPr lang="en-US" sz="1800"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471864"/>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609056"/>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6895569-BC94-AC42-9F7A-A2749386297B}"/>
              </a:ext>
            </a:extLst>
          </p:cNvPr>
          <p:cNvSpPr txBox="1"/>
          <p:nvPr/>
        </p:nvSpPr>
        <p:spPr>
          <a:xfrm>
            <a:off x="4142806" y="1640191"/>
            <a:ext cx="4474110" cy="2677656"/>
          </a:xfrm>
          <a:prstGeom prst="rect">
            <a:avLst/>
          </a:prstGeom>
          <a:noFill/>
        </p:spPr>
        <p:txBody>
          <a:bodyPr wrap="none" rtlCol="0">
            <a:spAutoFit/>
          </a:bodyPr>
          <a:lstStyle/>
          <a:p>
            <a:pPr lvl="0" algn="ctr">
              <a:buClr>
                <a:srgbClr val="655C52"/>
              </a:buClr>
              <a:buSzPct val="100000"/>
            </a:pPr>
            <a:r>
              <a:rPr lang="en-US" sz="2400" dirty="0">
                <a:solidFill>
                  <a:srgbClr val="655C52"/>
                </a:solidFill>
                <a:ea typeface="Calibri"/>
                <a:cs typeface="Calibri"/>
                <a:sym typeface="Calibri"/>
              </a:rPr>
              <a:t>Neuropsychiatric</a:t>
            </a:r>
          </a:p>
          <a:p>
            <a:pPr marL="457200" lvl="0" indent="-342900">
              <a:buClr>
                <a:srgbClr val="655C52"/>
              </a:buClr>
              <a:buSzPct val="100000"/>
              <a:buFont typeface="Arial" panose="020B0604020202020204" pitchFamily="34" charset="0"/>
              <a:buChar char="•"/>
            </a:pPr>
            <a:r>
              <a:rPr lang="en-US" dirty="0">
                <a:solidFill>
                  <a:srgbClr val="655C52"/>
                </a:solidFill>
                <a:ea typeface="Calibri"/>
                <a:cs typeface="Calibri"/>
                <a:sym typeface="Calibri"/>
              </a:rPr>
              <a:t>Seizures</a:t>
            </a:r>
          </a:p>
          <a:p>
            <a:pPr marL="457200" lvl="0" indent="-342900">
              <a:buClr>
                <a:srgbClr val="655C52"/>
              </a:buClr>
              <a:buSzPct val="100000"/>
              <a:buFont typeface="Arial" panose="020B0604020202020204" pitchFamily="34" charset="0"/>
              <a:buChar char="•"/>
            </a:pPr>
            <a:r>
              <a:rPr lang="en-US" dirty="0">
                <a:solidFill>
                  <a:srgbClr val="655C52"/>
                </a:solidFill>
                <a:ea typeface="Calibri"/>
                <a:cs typeface="Calibri"/>
                <a:sym typeface="Calibri"/>
              </a:rPr>
              <a:t>Memory loss</a:t>
            </a:r>
          </a:p>
          <a:p>
            <a:pPr marL="457200" lvl="0" indent="-342900">
              <a:buClr>
                <a:srgbClr val="655C52"/>
              </a:buClr>
              <a:buSzPct val="100000"/>
              <a:buFont typeface="Arial" panose="020B0604020202020204" pitchFamily="34" charset="0"/>
              <a:buChar char="•"/>
            </a:pPr>
            <a:r>
              <a:rPr lang="en-US" dirty="0">
                <a:solidFill>
                  <a:srgbClr val="655C52"/>
                </a:solidFill>
                <a:ea typeface="Calibri"/>
                <a:cs typeface="Calibri"/>
                <a:sym typeface="Calibri"/>
              </a:rPr>
              <a:t>Poor concentration</a:t>
            </a:r>
          </a:p>
          <a:p>
            <a:pPr marL="457200" lvl="0" indent="-342900">
              <a:buClr>
                <a:srgbClr val="655C52"/>
              </a:buClr>
              <a:buSzPct val="100000"/>
              <a:buFont typeface="Arial" panose="020B0604020202020204" pitchFamily="34" charset="0"/>
              <a:buChar char="•"/>
            </a:pPr>
            <a:r>
              <a:rPr lang="en-US" dirty="0">
                <a:solidFill>
                  <a:srgbClr val="655C52"/>
                </a:solidFill>
                <a:ea typeface="Calibri"/>
                <a:cs typeface="Calibri"/>
                <a:sym typeface="Calibri"/>
              </a:rPr>
              <a:t>Insomnia</a:t>
            </a:r>
          </a:p>
          <a:p>
            <a:pPr marL="457200" lvl="0" indent="-342900">
              <a:buClr>
                <a:srgbClr val="655C52"/>
              </a:buClr>
              <a:buSzPct val="100000"/>
              <a:buFont typeface="Arial" panose="020B0604020202020204" pitchFamily="34" charset="0"/>
              <a:buChar char="•"/>
            </a:pPr>
            <a:r>
              <a:rPr lang="en-US" dirty="0">
                <a:solidFill>
                  <a:srgbClr val="655C52"/>
                </a:solidFill>
                <a:ea typeface="Calibri"/>
                <a:cs typeface="Calibri"/>
                <a:sym typeface="Calibri"/>
              </a:rPr>
              <a:t>Depressive/Anxious/Obsessive behavior/</a:t>
            </a:r>
          </a:p>
          <a:p>
            <a:pPr marL="114300" lvl="0">
              <a:buClr>
                <a:srgbClr val="655C52"/>
              </a:buClr>
              <a:buSzPct val="100000"/>
            </a:pPr>
            <a:r>
              <a:rPr lang="en-US" dirty="0">
                <a:solidFill>
                  <a:srgbClr val="655C52"/>
                </a:solidFill>
                <a:ea typeface="Calibri"/>
                <a:cs typeface="Calibri"/>
                <a:sym typeface="Calibri"/>
              </a:rPr>
              <a:t>	Compulsive symptoms and behaviors</a:t>
            </a:r>
          </a:p>
          <a:p>
            <a:pPr marL="457200" lvl="0" indent="-342900">
              <a:buClr>
                <a:srgbClr val="655C52"/>
              </a:buClr>
              <a:buSzPct val="100000"/>
              <a:buFont typeface="Arial" panose="020B0604020202020204" pitchFamily="34" charset="0"/>
              <a:buChar char="•"/>
            </a:pPr>
            <a:r>
              <a:rPr lang="en-US" dirty="0">
                <a:solidFill>
                  <a:srgbClr val="655C52"/>
                </a:solidFill>
                <a:ea typeface="Calibri"/>
                <a:cs typeface="Calibri"/>
                <a:sym typeface="Calibri"/>
              </a:rPr>
              <a:t>Self-harm</a:t>
            </a:r>
          </a:p>
          <a:p>
            <a:pPr marL="457200" lvl="0" indent="-342900">
              <a:buClr>
                <a:srgbClr val="655C52"/>
              </a:buClr>
              <a:buSzPct val="100000"/>
              <a:buFont typeface="Arial" panose="020B0604020202020204" pitchFamily="34" charset="0"/>
              <a:buChar char="•"/>
            </a:pPr>
            <a:r>
              <a:rPr lang="en-US" dirty="0">
                <a:solidFill>
                  <a:srgbClr val="655C52"/>
                </a:solidFill>
                <a:ea typeface="Calibri"/>
                <a:cs typeface="Calibri"/>
                <a:sym typeface="Calibri"/>
              </a:rPr>
              <a:t>Suicidal thoughts, plans or attempts </a:t>
            </a:r>
          </a:p>
        </p:txBody>
      </p:sp>
    </p:spTree>
    <p:extLst>
      <p:ext uri="{BB962C8B-B14F-4D97-AF65-F5344CB8AC3E}">
        <p14:creationId xmlns:p14="http://schemas.microsoft.com/office/powerpoint/2010/main" val="196073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a:spcBef>
                <a:spcPts val="0"/>
              </a:spcBef>
              <a:buClr>
                <a:schemeClr val="dk1"/>
              </a:buClr>
              <a:buSzPts val="4400"/>
            </a:pPr>
            <a:r>
              <a:rPr lang="en-US" dirty="0">
                <a:solidFill>
                  <a:srgbClr val="ED9933"/>
                </a:solidFill>
              </a:rPr>
              <a:t>Eating Disorders Overview </a:t>
            </a:r>
            <a:endParaRPr dirty="0">
              <a:solidFill>
                <a:srgbClr val="ED9933"/>
              </a:solidFill>
            </a:endParaRPr>
          </a:p>
        </p:txBody>
      </p:sp>
      <p:sp>
        <p:nvSpPr>
          <p:cNvPr id="98" name="Google Shape;98;p14"/>
          <p:cNvSpPr txBox="1">
            <a:spLocks noGrp="1"/>
          </p:cNvSpPr>
          <p:nvPr>
            <p:ph type="body" idx="1"/>
          </p:nvPr>
        </p:nvSpPr>
        <p:spPr>
          <a:xfrm>
            <a:off x="628649" y="1960561"/>
            <a:ext cx="8014907" cy="4216401"/>
          </a:xfrm>
          <a:prstGeom prst="rect">
            <a:avLst/>
          </a:prstGeom>
          <a:noFill/>
          <a:ln>
            <a:noFill/>
          </a:ln>
        </p:spPr>
        <p:txBody>
          <a:bodyPr spcFirstLastPara="1" wrap="square" lIns="91425" tIns="45700" rIns="91425" bIns="45700" anchor="t" anchorCtr="0">
            <a:noAutofit/>
          </a:bodyPr>
          <a:lstStyle/>
          <a:p>
            <a:pPr marL="177800" lvl="0" indent="0" rtl="0">
              <a:lnSpc>
                <a:spcPct val="90000"/>
              </a:lnSpc>
              <a:spcBef>
                <a:spcPts val="0"/>
              </a:spcBef>
              <a:spcAft>
                <a:spcPts val="0"/>
              </a:spcAft>
              <a:buClr>
                <a:schemeClr val="dk1"/>
              </a:buClr>
              <a:buSzPts val="2800"/>
              <a:buNone/>
            </a:pPr>
            <a:endParaRPr lang="en-US" sz="100" dirty="0">
              <a:solidFill>
                <a:srgbClr val="655C52"/>
              </a:solidFill>
            </a:endParaRPr>
          </a:p>
          <a:p>
            <a:pPr marL="177800" lvl="0" indent="0" rtl="0">
              <a:lnSpc>
                <a:spcPct val="90000"/>
              </a:lnSpc>
              <a:spcBef>
                <a:spcPts val="0"/>
              </a:spcBef>
              <a:spcAft>
                <a:spcPts val="0"/>
              </a:spcAft>
              <a:buClr>
                <a:schemeClr val="dk1"/>
              </a:buClr>
              <a:buSzPts val="2800"/>
              <a:buNone/>
            </a:pPr>
            <a:endParaRPr lang="en-US" sz="1050" dirty="0">
              <a:solidFill>
                <a:srgbClr val="655C52"/>
              </a:solidFill>
            </a:endParaRPr>
          </a:p>
          <a:p>
            <a:pPr marL="520700" lvl="0" indent="-342900" rtl="0">
              <a:lnSpc>
                <a:spcPct val="90000"/>
              </a:lnSpc>
              <a:spcBef>
                <a:spcPts val="0"/>
              </a:spcBef>
              <a:spcAft>
                <a:spcPts val="0"/>
              </a:spcAft>
              <a:buClr>
                <a:srgbClr val="655C52"/>
              </a:buClr>
              <a:buSzPct val="100000"/>
            </a:pPr>
            <a:r>
              <a:rPr lang="en-US" sz="2400" dirty="0">
                <a:solidFill>
                  <a:srgbClr val="655C52"/>
                </a:solidFill>
              </a:rPr>
              <a:t>DSM-5:</a:t>
            </a:r>
          </a:p>
          <a:p>
            <a:pPr marL="520700" lvl="0" indent="-342900" rtl="0">
              <a:lnSpc>
                <a:spcPct val="90000"/>
              </a:lnSpc>
              <a:spcBef>
                <a:spcPts val="0"/>
              </a:spcBef>
              <a:spcAft>
                <a:spcPts val="0"/>
              </a:spcAft>
              <a:buClr>
                <a:srgbClr val="655C52"/>
              </a:buClr>
              <a:buSzPct val="100000"/>
            </a:pPr>
            <a:endParaRPr lang="en-US" sz="105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sz="2400" dirty="0">
                <a:solidFill>
                  <a:srgbClr val="655C52"/>
                </a:solidFill>
              </a:rPr>
              <a:t>	     	- AN, BN, BED, ARFID, OSFED</a:t>
            </a:r>
          </a:p>
          <a:p>
            <a:pPr marL="520700" lvl="0" indent="-342900" algn="l" rtl="0">
              <a:lnSpc>
                <a:spcPct val="90000"/>
              </a:lnSpc>
              <a:spcBef>
                <a:spcPts val="0"/>
              </a:spcBef>
              <a:spcAft>
                <a:spcPts val="0"/>
              </a:spcAft>
              <a:buClr>
                <a:srgbClr val="655C52"/>
              </a:buClr>
              <a:buSzPct val="100000"/>
            </a:pPr>
            <a:endParaRPr lang="en-US" sz="16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400" dirty="0">
                <a:solidFill>
                  <a:srgbClr val="655C52"/>
                </a:solidFill>
              </a:rPr>
              <a:t>Prevalence Rates</a:t>
            </a:r>
          </a:p>
          <a:p>
            <a:pPr marL="977900" lvl="1" indent="-342900">
              <a:spcBef>
                <a:spcPts val="0"/>
              </a:spcBef>
              <a:buClr>
                <a:srgbClr val="655C52"/>
              </a:buClr>
              <a:buSzPct val="100000"/>
            </a:pPr>
            <a:r>
              <a:rPr lang="en-US" sz="2000" dirty="0">
                <a:solidFill>
                  <a:srgbClr val="655C52"/>
                </a:solidFill>
              </a:rPr>
              <a:t>Anorexia: 1% Female and .3% Males</a:t>
            </a:r>
          </a:p>
          <a:p>
            <a:pPr marL="977900" lvl="1" indent="-342900">
              <a:spcBef>
                <a:spcPts val="0"/>
              </a:spcBef>
              <a:buClr>
                <a:srgbClr val="655C52"/>
              </a:buClr>
              <a:buSzPct val="100000"/>
            </a:pPr>
            <a:r>
              <a:rPr lang="en-US" sz="2000" dirty="0">
                <a:solidFill>
                  <a:srgbClr val="655C52"/>
                </a:solidFill>
              </a:rPr>
              <a:t>Bulimia: 1.5 % Females and .5% Males</a:t>
            </a:r>
          </a:p>
          <a:p>
            <a:pPr marL="977900" lvl="1" indent="-342900">
              <a:spcBef>
                <a:spcPts val="0"/>
              </a:spcBef>
              <a:buClr>
                <a:srgbClr val="655C52"/>
              </a:buClr>
              <a:buSzPct val="100000"/>
            </a:pPr>
            <a:r>
              <a:rPr lang="en-US" sz="2000" dirty="0">
                <a:solidFill>
                  <a:srgbClr val="655C52"/>
                </a:solidFill>
              </a:rPr>
              <a:t>Binge Eating Disorder: 3.5% Females and 2% Males</a:t>
            </a:r>
          </a:p>
          <a:p>
            <a:pPr marL="977900" lvl="1" indent="-342900">
              <a:spcBef>
                <a:spcPts val="0"/>
              </a:spcBef>
              <a:buClr>
                <a:srgbClr val="655C52"/>
              </a:buClr>
              <a:buSzPct val="100000"/>
            </a:pPr>
            <a:r>
              <a:rPr lang="en-US" sz="2000" dirty="0">
                <a:solidFill>
                  <a:srgbClr val="655C52"/>
                </a:solidFill>
              </a:rPr>
              <a:t>ARFID: Preliminary Studies</a:t>
            </a:r>
          </a:p>
          <a:p>
            <a:pPr marL="1435100" lvl="2" indent="-342900">
              <a:spcBef>
                <a:spcPts val="0"/>
              </a:spcBef>
              <a:buClr>
                <a:srgbClr val="655C52"/>
              </a:buClr>
              <a:buSzPct val="100000"/>
            </a:pPr>
            <a:r>
              <a:rPr lang="en-US" sz="1800" dirty="0">
                <a:solidFill>
                  <a:srgbClr val="655C52"/>
                </a:solidFill>
              </a:rPr>
              <a:t>5% Children - boys at higher risk than girls</a:t>
            </a:r>
          </a:p>
          <a:p>
            <a:pPr marL="1435100" lvl="2" indent="-342900">
              <a:spcBef>
                <a:spcPts val="0"/>
              </a:spcBef>
              <a:buClr>
                <a:srgbClr val="655C52"/>
              </a:buClr>
              <a:buSzPct val="100000"/>
            </a:pPr>
            <a:endParaRPr lang="en-US" sz="1800" dirty="0">
              <a:solidFill>
                <a:srgbClr val="655C52"/>
              </a:solidFill>
            </a:endParaRPr>
          </a:p>
          <a:p>
            <a:pPr marL="520700" indent="-342900">
              <a:spcBef>
                <a:spcPts val="0"/>
              </a:spcBef>
              <a:buClr>
                <a:srgbClr val="655C52"/>
              </a:buClr>
              <a:buSzPct val="100000"/>
            </a:pPr>
            <a:r>
              <a:rPr lang="en-US" sz="2400" dirty="0">
                <a:solidFill>
                  <a:srgbClr val="655C52"/>
                </a:solidFill>
              </a:rPr>
              <a:t>Prevalence Rates Updates – DOUBLED DURING 2020</a:t>
            </a:r>
          </a:p>
          <a:p>
            <a:pPr marL="228600" lvl="0" indent="-50800" algn="l" rtl="0">
              <a:lnSpc>
                <a:spcPct val="90000"/>
              </a:lnSpc>
              <a:spcBef>
                <a:spcPts val="0"/>
              </a:spcBef>
              <a:spcAft>
                <a:spcPts val="0"/>
              </a:spcAft>
              <a:buClr>
                <a:schemeClr val="dk1"/>
              </a:buClr>
              <a:buSzPts val="2800"/>
              <a:buNone/>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274739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rPr>
              <a:t>Types of Eating Disorders</a:t>
            </a:r>
            <a:endParaRPr dirty="0">
              <a:solidFill>
                <a:srgbClr val="ED9933"/>
              </a:solidFill>
            </a:endParaRPr>
          </a:p>
        </p:txBody>
      </p:sp>
      <p:sp>
        <p:nvSpPr>
          <p:cNvPr id="98" name="Google Shape;98;p14"/>
          <p:cNvSpPr txBox="1">
            <a:spLocks noGrp="1"/>
          </p:cNvSpPr>
          <p:nvPr>
            <p:ph type="body" idx="1"/>
          </p:nvPr>
        </p:nvSpPr>
        <p:spPr>
          <a:xfrm>
            <a:off x="628650" y="2053590"/>
            <a:ext cx="8014907" cy="4216401"/>
          </a:xfrm>
          <a:prstGeom prst="rect">
            <a:avLst/>
          </a:prstGeom>
          <a:noFill/>
          <a:ln>
            <a:noFill/>
          </a:ln>
        </p:spPr>
        <p:txBody>
          <a:bodyPr spcFirstLastPara="1" wrap="square" lIns="91425" tIns="45700" rIns="91425" bIns="45700" anchor="t" anchorCtr="0">
            <a:noAutofit/>
          </a:bodyPr>
          <a:lstStyle/>
          <a:p>
            <a:pPr marL="520700" indent="-342900">
              <a:spcBef>
                <a:spcPts val="0"/>
              </a:spcBef>
              <a:buClr>
                <a:srgbClr val="655C52"/>
              </a:buClr>
              <a:buSzPct val="100000"/>
            </a:pPr>
            <a:r>
              <a:rPr lang="en-US" sz="2400" dirty="0">
                <a:solidFill>
                  <a:srgbClr val="655C52"/>
                </a:solidFill>
              </a:rPr>
              <a:t>Anorexia Nervosa</a:t>
            </a:r>
          </a:p>
          <a:p>
            <a:pPr marL="977900" lvl="1" indent="-342900">
              <a:spcBef>
                <a:spcPts val="0"/>
              </a:spcBef>
              <a:buClr>
                <a:srgbClr val="655C52"/>
              </a:buClr>
              <a:buSzPct val="100000"/>
            </a:pPr>
            <a:r>
              <a:rPr lang="en-US" sz="2000" dirty="0">
                <a:solidFill>
                  <a:srgbClr val="655C52"/>
                </a:solidFill>
              </a:rPr>
              <a:t>Restricting Type</a:t>
            </a:r>
          </a:p>
          <a:p>
            <a:pPr marL="977900" lvl="1" indent="-342900">
              <a:spcBef>
                <a:spcPts val="0"/>
              </a:spcBef>
              <a:buClr>
                <a:srgbClr val="655C52"/>
              </a:buClr>
              <a:buSzPct val="100000"/>
            </a:pPr>
            <a:r>
              <a:rPr lang="en-US" sz="2000" dirty="0">
                <a:solidFill>
                  <a:srgbClr val="655C52"/>
                </a:solidFill>
              </a:rPr>
              <a:t>Binge-Eating/Purging Type</a:t>
            </a:r>
          </a:p>
          <a:p>
            <a:pPr marL="977900" lvl="1" indent="-342900">
              <a:spcBef>
                <a:spcPts val="0"/>
              </a:spcBef>
              <a:buClr>
                <a:srgbClr val="655C52"/>
              </a:buClr>
              <a:buSzPct val="100000"/>
            </a:pPr>
            <a:endParaRPr lang="en-US" sz="2000" dirty="0">
              <a:solidFill>
                <a:srgbClr val="655C52"/>
              </a:solidFill>
            </a:endParaRPr>
          </a:p>
          <a:p>
            <a:pPr marL="520700" indent="-342900">
              <a:spcBef>
                <a:spcPts val="0"/>
              </a:spcBef>
              <a:buClr>
                <a:srgbClr val="655C52"/>
              </a:buClr>
              <a:buSzPct val="100000"/>
            </a:pPr>
            <a:r>
              <a:rPr lang="en-US" sz="2400" dirty="0">
                <a:solidFill>
                  <a:srgbClr val="655C52"/>
                </a:solidFill>
              </a:rPr>
              <a:t>Bulimia Nervosa</a:t>
            </a:r>
            <a:endParaRPr lang="en-US" sz="2000" dirty="0">
              <a:solidFill>
                <a:srgbClr val="655C52"/>
              </a:solidFill>
            </a:endParaRPr>
          </a:p>
          <a:p>
            <a:pPr marL="977900" lvl="1" indent="-342900">
              <a:spcBef>
                <a:spcPts val="0"/>
              </a:spcBef>
              <a:buClr>
                <a:srgbClr val="655C52"/>
              </a:buClr>
              <a:buSzPct val="100000"/>
            </a:pPr>
            <a:endParaRPr lang="en-US" sz="2000" dirty="0">
              <a:solidFill>
                <a:srgbClr val="655C52"/>
              </a:solidFill>
            </a:endParaRPr>
          </a:p>
          <a:p>
            <a:pPr marL="520700" indent="-342900">
              <a:spcBef>
                <a:spcPts val="0"/>
              </a:spcBef>
              <a:buClr>
                <a:srgbClr val="655C52"/>
              </a:buClr>
              <a:buSzPct val="100000"/>
            </a:pPr>
            <a:r>
              <a:rPr lang="en-US" sz="2400" dirty="0">
                <a:solidFill>
                  <a:srgbClr val="655C52"/>
                </a:solidFill>
              </a:rPr>
              <a:t>Binge-Eating Disorder</a:t>
            </a:r>
          </a:p>
          <a:p>
            <a:pPr marL="520700" indent="-342900">
              <a:spcBef>
                <a:spcPts val="0"/>
              </a:spcBef>
              <a:buClr>
                <a:srgbClr val="655C52"/>
              </a:buClr>
              <a:buSzPct val="100000"/>
            </a:pPr>
            <a:endParaRPr lang="en-US" sz="2400" dirty="0">
              <a:solidFill>
                <a:srgbClr val="655C52"/>
              </a:solidFill>
            </a:endParaRPr>
          </a:p>
          <a:p>
            <a:pPr marL="520700" indent="-342900">
              <a:spcBef>
                <a:spcPts val="0"/>
              </a:spcBef>
              <a:buClr>
                <a:srgbClr val="655C52"/>
              </a:buClr>
              <a:buSzPct val="100000"/>
            </a:pPr>
            <a:r>
              <a:rPr lang="en-US" sz="2400" dirty="0">
                <a:solidFill>
                  <a:srgbClr val="655C52"/>
                </a:solidFill>
              </a:rPr>
              <a:t>ARFID -  Avoidant/Restrictive Food Intake Disorder</a:t>
            </a:r>
          </a:p>
          <a:p>
            <a:pPr marL="520700" indent="-342900">
              <a:spcBef>
                <a:spcPts val="0"/>
              </a:spcBef>
              <a:buClr>
                <a:srgbClr val="655C52"/>
              </a:buClr>
              <a:buSzPct val="100000"/>
            </a:pPr>
            <a:endParaRPr lang="en-US" sz="2400" dirty="0">
              <a:solidFill>
                <a:srgbClr val="655C52"/>
              </a:solidFill>
            </a:endParaRPr>
          </a:p>
          <a:p>
            <a:pPr marL="520700" indent="-342900">
              <a:spcBef>
                <a:spcPts val="0"/>
              </a:spcBef>
              <a:buClr>
                <a:srgbClr val="655C52"/>
              </a:buClr>
              <a:buSzPct val="100000"/>
            </a:pPr>
            <a:r>
              <a:rPr lang="en-US" sz="2400" dirty="0">
                <a:solidFill>
                  <a:srgbClr val="655C52"/>
                </a:solidFill>
              </a:rPr>
              <a:t>OSFED  - Other Specified Feeding or Eating Disorder</a:t>
            </a:r>
          </a:p>
          <a:p>
            <a:pPr marL="228600" lvl="0" indent="-50800" algn="l" rtl="0">
              <a:lnSpc>
                <a:spcPct val="90000"/>
              </a:lnSpc>
              <a:spcBef>
                <a:spcPts val="0"/>
              </a:spcBef>
              <a:spcAft>
                <a:spcPts val="0"/>
              </a:spcAft>
              <a:buClr>
                <a:schemeClr val="dk1"/>
              </a:buClr>
              <a:buSzPts val="2800"/>
              <a:buNone/>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77002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DSM-5 Criteria for Anorexia Nervosa</a:t>
            </a:r>
            <a:endParaRPr sz="4000" dirty="0">
              <a:solidFill>
                <a:srgbClr val="ED9933"/>
              </a:solidFill>
            </a:endParaRPr>
          </a:p>
        </p:txBody>
      </p:sp>
      <p:sp>
        <p:nvSpPr>
          <p:cNvPr id="98" name="Google Shape;98;p14"/>
          <p:cNvSpPr txBox="1">
            <a:spLocks noGrp="1"/>
          </p:cNvSpPr>
          <p:nvPr>
            <p:ph type="body" idx="1"/>
          </p:nvPr>
        </p:nvSpPr>
        <p:spPr>
          <a:xfrm>
            <a:off x="564546" y="2006886"/>
            <a:ext cx="8014907" cy="4039934"/>
          </a:xfrm>
          <a:prstGeom prst="rect">
            <a:avLst/>
          </a:prstGeom>
          <a:noFill/>
          <a:ln>
            <a:noFill/>
          </a:ln>
        </p:spPr>
        <p:txBody>
          <a:bodyPr spcFirstLastPara="1" wrap="square" lIns="91425" tIns="45700" rIns="91425" bIns="45700" anchor="t" anchorCtr="0">
            <a:noAutofit/>
          </a:bodyPr>
          <a:lstStyle/>
          <a:p>
            <a:pPr marL="520700" indent="-342900">
              <a:spcBef>
                <a:spcPts val="0"/>
              </a:spcBef>
              <a:buClr>
                <a:srgbClr val="655C52"/>
              </a:buClr>
              <a:buSzPct val="100000"/>
              <a:buFont typeface="+mj-lt"/>
              <a:buAutoNum type="alphaUcPeriod"/>
            </a:pPr>
            <a:r>
              <a:rPr lang="en-US" sz="2000" dirty="0">
                <a:solidFill>
                  <a:srgbClr val="655C52"/>
                </a:solidFill>
              </a:rPr>
              <a:t>Restriction of energy intake relative to requirements, leading to a significantly low body weight in the context of age, sex, developmental trajectory and physical health. Significantly low weight is defined as a weight that is less than minimally normal or, for children and adolescents, less than that minimally expected.</a:t>
            </a:r>
          </a:p>
          <a:p>
            <a:pPr marL="520700" indent="-342900">
              <a:spcBef>
                <a:spcPts val="0"/>
              </a:spcBef>
              <a:buClr>
                <a:srgbClr val="655C52"/>
              </a:buClr>
              <a:buSzPct val="100000"/>
              <a:buFont typeface="+mj-lt"/>
              <a:buAutoNum type="alphaUcPeriod"/>
            </a:pPr>
            <a:endParaRPr lang="en-US" sz="2000" dirty="0">
              <a:solidFill>
                <a:srgbClr val="655C52"/>
              </a:solidFill>
            </a:endParaRPr>
          </a:p>
          <a:p>
            <a:pPr marL="520700" indent="-342900">
              <a:spcBef>
                <a:spcPts val="0"/>
              </a:spcBef>
              <a:buClr>
                <a:srgbClr val="655C52"/>
              </a:buClr>
              <a:buSzPct val="100000"/>
              <a:buFont typeface="+mj-lt"/>
              <a:buAutoNum type="alphaUcPeriod"/>
            </a:pPr>
            <a:r>
              <a:rPr lang="en-US" sz="2000" dirty="0">
                <a:solidFill>
                  <a:srgbClr val="655C52"/>
                </a:solidFill>
              </a:rPr>
              <a:t>Intense fear of gaining weight or of becoming fat, or persistent behavior that interferes with weight gain, even though at a significantly low weight.</a:t>
            </a:r>
          </a:p>
          <a:p>
            <a:pPr marL="520700" indent="-342900">
              <a:spcBef>
                <a:spcPts val="0"/>
              </a:spcBef>
              <a:buClr>
                <a:srgbClr val="655C52"/>
              </a:buClr>
              <a:buSzPct val="100000"/>
              <a:buFont typeface="+mj-lt"/>
              <a:buAutoNum type="alphaUcPeriod"/>
            </a:pPr>
            <a:endParaRPr lang="en-US" sz="2000" dirty="0">
              <a:solidFill>
                <a:srgbClr val="655C52"/>
              </a:solidFill>
            </a:endParaRPr>
          </a:p>
          <a:p>
            <a:pPr marL="520700" indent="-342900">
              <a:spcBef>
                <a:spcPts val="0"/>
              </a:spcBef>
              <a:buClr>
                <a:srgbClr val="655C52"/>
              </a:buClr>
              <a:buSzPct val="100000"/>
              <a:buFont typeface="+mj-lt"/>
              <a:buAutoNum type="alphaUcPeriod"/>
            </a:pPr>
            <a:r>
              <a:rPr lang="en-US" sz="2000" dirty="0">
                <a:solidFill>
                  <a:srgbClr val="655C52"/>
                </a:solidFill>
              </a:rPr>
              <a:t>Disturbance in the way in which one’s body or shape is experienced, undue influence of body weight or shape on self-evaluation, or persistent lack of recognition of the seriousness of the current low body weight.</a:t>
            </a:r>
          </a:p>
          <a:p>
            <a:pPr marL="520700" indent="-342900">
              <a:spcBef>
                <a:spcPts val="0"/>
              </a:spcBef>
              <a:buClr>
                <a:srgbClr val="655C52"/>
              </a:buClr>
              <a:buSzPct val="100000"/>
              <a:buFont typeface="+mj-lt"/>
              <a:buAutoNum type="alphaUcPeriod"/>
            </a:pPr>
            <a:endParaRPr lang="en-US" sz="2000" dirty="0">
              <a:solidFill>
                <a:srgbClr val="655C52"/>
              </a:solidFill>
            </a:endParaRPr>
          </a:p>
          <a:p>
            <a:pPr marL="520700" lvl="0" indent="-342900" algn="l" rtl="0">
              <a:lnSpc>
                <a:spcPct val="90000"/>
              </a:lnSpc>
              <a:spcBef>
                <a:spcPts val="0"/>
              </a:spcBef>
              <a:spcAft>
                <a:spcPts val="0"/>
              </a:spcAft>
              <a:buClr>
                <a:schemeClr val="dk1"/>
              </a:buClr>
              <a:buSzPts val="2800"/>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94641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a:xfrm>
            <a:off x="628649" y="638435"/>
            <a:ext cx="7886700" cy="1067176"/>
          </a:xfrm>
        </p:spPr>
        <p:txBody>
          <a:bodyPr/>
          <a:lstStyle/>
          <a:p>
            <a:r>
              <a:rPr lang="en-US" dirty="0">
                <a:solidFill>
                  <a:srgbClr val="ED9933"/>
                </a:solidFill>
              </a:rPr>
              <a:t>Susan C Mengden, </a:t>
            </a:r>
            <a:r>
              <a:rPr lang="en-US" sz="2400" dirty="0">
                <a:solidFill>
                  <a:srgbClr val="ED9933"/>
                </a:solidFill>
              </a:rPr>
              <a:t>PhD, </a:t>
            </a:r>
            <a:r>
              <a:rPr lang="en-US" sz="1600" dirty="0">
                <a:solidFill>
                  <a:srgbClr val="ED9933"/>
                </a:solidFill>
              </a:rPr>
              <a:t>CEDS-iaedp Approved Consultant</a:t>
            </a:r>
            <a:br>
              <a:rPr lang="en-US" sz="1600" dirty="0">
                <a:solidFill>
                  <a:srgbClr val="ED9933"/>
                </a:solidFill>
              </a:rPr>
            </a:br>
            <a:r>
              <a:rPr lang="en-US" sz="1600" dirty="0">
                <a:solidFill>
                  <a:srgbClr val="ED9933"/>
                </a:solidFill>
              </a:rPr>
              <a:t>Executive Director</a:t>
            </a:r>
            <a:endParaRPr lang="en-US"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49" y="1963997"/>
            <a:ext cx="4783323" cy="4212966"/>
          </a:xfrm>
        </p:spPr>
        <p:txBody>
          <a:bodyPr>
            <a:noAutofit/>
          </a:bodyPr>
          <a:lstStyle/>
          <a:p>
            <a:pPr marL="0" indent="0">
              <a:buNone/>
            </a:pPr>
            <a:r>
              <a:rPr lang="en-US" sz="1400" dirty="0">
                <a:solidFill>
                  <a:srgbClr val="71645C"/>
                </a:solidFill>
                <a:ea typeface="Aptos" panose="020B0004020202020204" pitchFamily="34" charset="0"/>
                <a:cs typeface="Times New Roman" panose="02020603050405020304" pitchFamily="18" charset="0"/>
              </a:rPr>
              <a:t>Susan C. Mengden, PhD, Certified Eating Disorder Specialist-iaedp Approved Consultant, and Certified Group Psychotherapist is the Founder and Executive Director of Esperanza Eating Disorders Center in San Antonio, Texas. Mengden, a native Texan earned her BA, MBA at UT Austin and MA, PhD in Psychology from Boston College. </a:t>
            </a:r>
          </a:p>
          <a:p>
            <a:pPr marL="0" indent="0">
              <a:spcBef>
                <a:spcPts val="0"/>
              </a:spcBef>
              <a:buNone/>
            </a:pPr>
            <a:r>
              <a:rPr lang="en-US" sz="1400" dirty="0">
                <a:solidFill>
                  <a:srgbClr val="71645C"/>
                </a:solidFill>
                <a:ea typeface="Aptos" panose="020B0004020202020204" pitchFamily="34" charset="0"/>
                <a:cs typeface="Times New Roman" panose="02020603050405020304" pitchFamily="18" charset="0"/>
              </a:rPr>
              <a:t> </a:t>
            </a:r>
          </a:p>
          <a:p>
            <a:pPr marL="0" indent="0">
              <a:spcBef>
                <a:spcPts val="0"/>
              </a:spcBef>
              <a:buNone/>
            </a:pPr>
            <a:r>
              <a:rPr lang="en-US" sz="1400" dirty="0">
                <a:solidFill>
                  <a:srgbClr val="71645C"/>
                </a:solidFill>
                <a:ea typeface="Aptos" panose="020B0004020202020204" pitchFamily="34" charset="0"/>
                <a:cs typeface="Times New Roman" panose="02020603050405020304" pitchFamily="18" charset="0"/>
              </a:rPr>
              <a:t>Mengden has 36 years of clinical experience specializing in eating disorder treatment. Her eating disorder clinical experience includes Inpatient Hospitalization, US Military IOP and community facility-based PHP, IOP and Outpatient levels of care. Mengden has founded two stand-alone PHP/IOP eating disorder programs. Currently, she serves on the IAEDP Foundation Board of Directors as Treasurer and on the Leadership Team of the San Antonio IAEDP Chapter. </a:t>
            </a:r>
          </a:p>
          <a:p>
            <a:pPr marL="0" indent="0">
              <a:spcBef>
                <a:spcPts val="0"/>
              </a:spcBef>
              <a:buNone/>
            </a:pPr>
            <a:endParaRPr lang="en-US" sz="1400" dirty="0">
              <a:solidFill>
                <a:srgbClr val="71645C"/>
              </a:solidFill>
              <a:ea typeface="Aptos" panose="020B0004020202020204" pitchFamily="34" charset="0"/>
              <a:cs typeface="Times New Roman" panose="02020603050405020304" pitchFamily="18" charset="0"/>
            </a:endParaRPr>
          </a:p>
          <a:p>
            <a:pPr marL="0" indent="0">
              <a:spcBef>
                <a:spcPts val="0"/>
              </a:spcBef>
              <a:buNone/>
            </a:pPr>
            <a:r>
              <a:rPr lang="en-US" sz="1400" dirty="0">
                <a:solidFill>
                  <a:srgbClr val="655C52"/>
                </a:solidFill>
              </a:rPr>
              <a:t>She is intensively trained in Dialectical Behavioral Therapy (DBT), Cognitive Behavioral Therapy (CBT), Family-Based Treatment (FBT), and Mindfulness-Based Stress Reduction (MSBR) and</a:t>
            </a:r>
            <a:r>
              <a:rPr lang="en-US" sz="1400" dirty="0">
                <a:solidFill>
                  <a:srgbClr val="71645C"/>
                </a:solidFill>
                <a:ea typeface="Aptos" panose="020B0004020202020204" pitchFamily="34" charset="0"/>
                <a:cs typeface="Times New Roman" panose="02020603050405020304" pitchFamily="18" charset="0"/>
              </a:rPr>
              <a:t> regularly offers trainings and educational presentations. </a:t>
            </a:r>
          </a:p>
          <a:p>
            <a:pPr marL="0" indent="0">
              <a:spcBef>
                <a:spcPts val="0"/>
              </a:spcBef>
              <a:buNone/>
            </a:pPr>
            <a:endParaRPr lang="en-US" sz="1400" dirty="0">
              <a:solidFill>
                <a:srgbClr val="71645C"/>
              </a:solidFill>
              <a:ea typeface="Aptos" panose="020B0004020202020204" pitchFamily="34" charset="0"/>
              <a:cs typeface="Times New Roman" panose="02020603050405020304" pitchFamily="18" charset="0"/>
            </a:endParaRPr>
          </a:p>
          <a:p>
            <a:pPr marL="0" indent="0">
              <a:buNone/>
            </a:pPr>
            <a:endParaRPr lang="en-US" sz="1400" dirty="0"/>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pic>
        <p:nvPicPr>
          <p:cNvPr id="8" name="Picture 7" descr="A person smiling for the camera&#10;&#10;Description automatically generated with low confidence">
            <a:extLst>
              <a:ext uri="{FF2B5EF4-FFF2-40B4-BE49-F238E27FC236}">
                <a16:creationId xmlns:a16="http://schemas.microsoft.com/office/drawing/2014/main" id="{D2CEACB8-1EA7-FE45-AC71-FF4023B39FB0}"/>
              </a:ext>
            </a:extLst>
          </p:cNvPr>
          <p:cNvPicPr>
            <a:picLocks noChangeAspect="1"/>
          </p:cNvPicPr>
          <p:nvPr/>
        </p:nvPicPr>
        <p:blipFill>
          <a:blip r:embed="rId2"/>
          <a:stretch>
            <a:fillRect/>
          </a:stretch>
        </p:blipFill>
        <p:spPr>
          <a:xfrm>
            <a:off x="5647218" y="1994649"/>
            <a:ext cx="2667000" cy="3492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8347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DSM-5 Criteria for Anorexia Nervosa</a:t>
            </a:r>
            <a:endParaRPr sz="4000" dirty="0">
              <a:solidFill>
                <a:srgbClr val="ED9933"/>
              </a:solidFill>
            </a:endParaRPr>
          </a:p>
        </p:txBody>
      </p:sp>
      <p:sp>
        <p:nvSpPr>
          <p:cNvPr id="98" name="Google Shape;98;p14"/>
          <p:cNvSpPr txBox="1">
            <a:spLocks noGrp="1"/>
          </p:cNvSpPr>
          <p:nvPr>
            <p:ph type="body" idx="1"/>
          </p:nvPr>
        </p:nvSpPr>
        <p:spPr>
          <a:xfrm>
            <a:off x="500443" y="2053590"/>
            <a:ext cx="8014907" cy="4216401"/>
          </a:xfrm>
          <a:prstGeom prst="rect">
            <a:avLst/>
          </a:prstGeom>
          <a:noFill/>
          <a:ln>
            <a:noFill/>
          </a:ln>
        </p:spPr>
        <p:txBody>
          <a:bodyPr spcFirstLastPara="1" wrap="square" lIns="91425" tIns="45700" rIns="91425" bIns="45700" anchor="t" anchorCtr="0">
            <a:noAutofit/>
          </a:bodyPr>
          <a:lstStyle/>
          <a:p>
            <a:pPr marL="635000" indent="-457200">
              <a:spcBef>
                <a:spcPts val="0"/>
              </a:spcBef>
              <a:buClr>
                <a:srgbClr val="655C52"/>
              </a:buClr>
              <a:buSzPct val="100000"/>
              <a:buFont typeface="+mj-lt"/>
              <a:buAutoNum type="alphaUcPeriod" startAt="4"/>
            </a:pPr>
            <a:r>
              <a:rPr lang="en-US" sz="2000" dirty="0">
                <a:solidFill>
                  <a:srgbClr val="655C52"/>
                </a:solidFill>
              </a:rPr>
              <a:t>Subtypes</a:t>
            </a:r>
          </a:p>
          <a:p>
            <a:pPr marL="977900" lvl="1" indent="-342900">
              <a:spcBef>
                <a:spcPts val="0"/>
              </a:spcBef>
              <a:buClr>
                <a:srgbClr val="655C52"/>
              </a:buClr>
              <a:buSzPct val="100000"/>
              <a:buFont typeface="+mj-lt"/>
              <a:buAutoNum type="arabicPeriod"/>
            </a:pPr>
            <a:r>
              <a:rPr lang="en-US" sz="1600" dirty="0">
                <a:solidFill>
                  <a:srgbClr val="655C52"/>
                </a:solidFill>
              </a:rPr>
              <a:t>Restricting Type: weight loss is accomplished primarily through dieting, fasting and/or excessive exercise</a:t>
            </a:r>
          </a:p>
          <a:p>
            <a:pPr marL="977900" lvl="1" indent="-342900">
              <a:spcBef>
                <a:spcPts val="0"/>
              </a:spcBef>
              <a:buClr>
                <a:srgbClr val="655C52"/>
              </a:buClr>
              <a:buSzPct val="100000"/>
              <a:buFont typeface="+mj-lt"/>
              <a:buAutoNum type="arabicPeriod"/>
            </a:pPr>
            <a:r>
              <a:rPr lang="en-US" sz="1600" dirty="0">
                <a:solidFill>
                  <a:srgbClr val="655C52"/>
                </a:solidFill>
              </a:rPr>
              <a:t>Binge-Eating/Purging Type: recurrent episodes of binge-eating or purging behaviors, i.e..vomiting, misuse of laxative, diuretics or enemas</a:t>
            </a:r>
          </a:p>
          <a:p>
            <a:pPr marL="977900" lvl="1" indent="-342900">
              <a:spcBef>
                <a:spcPts val="0"/>
              </a:spcBef>
              <a:buClr>
                <a:srgbClr val="655C52"/>
              </a:buClr>
              <a:buSzPct val="100000"/>
              <a:buFont typeface="+mj-lt"/>
              <a:buAutoNum type="arabicPeriod"/>
            </a:pPr>
            <a:endParaRPr lang="en-US" sz="1200" dirty="0">
              <a:solidFill>
                <a:srgbClr val="655C52"/>
              </a:solidFill>
            </a:endParaRPr>
          </a:p>
          <a:p>
            <a:pPr marL="520700" indent="-342900">
              <a:spcBef>
                <a:spcPts val="0"/>
              </a:spcBef>
              <a:buClr>
                <a:srgbClr val="655C52"/>
              </a:buClr>
              <a:buSzPct val="100000"/>
              <a:buFont typeface="+mj-lt"/>
              <a:buAutoNum type="alphaUcPeriod" startAt="4"/>
            </a:pPr>
            <a:r>
              <a:rPr lang="en-US" sz="2000" dirty="0">
                <a:solidFill>
                  <a:srgbClr val="655C52"/>
                </a:solidFill>
              </a:rPr>
              <a:t>Levels of Severity</a:t>
            </a:r>
            <a:endParaRPr lang="en-US" sz="1800" dirty="0">
              <a:solidFill>
                <a:srgbClr val="655C52"/>
              </a:solidFill>
            </a:endParaRPr>
          </a:p>
          <a:p>
            <a:pPr marL="977900" lvl="1" indent="-342900">
              <a:spcBef>
                <a:spcPts val="0"/>
              </a:spcBef>
              <a:buClr>
                <a:srgbClr val="655C52"/>
              </a:buClr>
              <a:buSzPct val="100000"/>
            </a:pPr>
            <a:r>
              <a:rPr lang="en-US" sz="1600" dirty="0">
                <a:solidFill>
                  <a:srgbClr val="655C52"/>
                </a:solidFill>
              </a:rPr>
              <a:t>Mild: BMI </a:t>
            </a:r>
            <a:r>
              <a:rPr lang="en-US" sz="1600" u="sng" dirty="0">
                <a:solidFill>
                  <a:srgbClr val="655C52"/>
                </a:solidFill>
              </a:rPr>
              <a:t>&gt;</a:t>
            </a:r>
            <a:r>
              <a:rPr lang="en-US" sz="1600" dirty="0">
                <a:solidFill>
                  <a:srgbClr val="655C52"/>
                </a:solidFill>
              </a:rPr>
              <a:t> 17</a:t>
            </a:r>
          </a:p>
          <a:p>
            <a:pPr marL="977900" lvl="1" indent="-342900">
              <a:spcBef>
                <a:spcPts val="0"/>
              </a:spcBef>
              <a:buClr>
                <a:srgbClr val="655C52"/>
              </a:buClr>
              <a:buSzPct val="100000"/>
            </a:pPr>
            <a:r>
              <a:rPr lang="en-US" sz="1600" dirty="0">
                <a:solidFill>
                  <a:srgbClr val="655C52"/>
                </a:solidFill>
              </a:rPr>
              <a:t>Moderate: 16-16.99</a:t>
            </a:r>
          </a:p>
          <a:p>
            <a:pPr marL="977900" lvl="1" indent="-342900">
              <a:spcBef>
                <a:spcPts val="0"/>
              </a:spcBef>
              <a:buClr>
                <a:srgbClr val="655C52"/>
              </a:buClr>
              <a:buSzPct val="100000"/>
            </a:pPr>
            <a:r>
              <a:rPr lang="en-US" sz="1600" dirty="0">
                <a:solidFill>
                  <a:srgbClr val="655C52"/>
                </a:solidFill>
              </a:rPr>
              <a:t>Severe: BMI: 15-15.99</a:t>
            </a:r>
          </a:p>
          <a:p>
            <a:pPr marL="977900" lvl="1" indent="-342900">
              <a:spcBef>
                <a:spcPts val="0"/>
              </a:spcBef>
              <a:buClr>
                <a:srgbClr val="655C52"/>
              </a:buClr>
              <a:buSzPct val="100000"/>
            </a:pPr>
            <a:r>
              <a:rPr lang="en-US" sz="1600" dirty="0">
                <a:solidFill>
                  <a:srgbClr val="655C52"/>
                </a:solidFill>
              </a:rPr>
              <a:t>Extreme: BMI &lt; 15</a:t>
            </a:r>
          </a:p>
          <a:p>
            <a:pPr marL="520700" lvl="0" indent="-342900" algn="l" rtl="0">
              <a:lnSpc>
                <a:spcPct val="90000"/>
              </a:lnSpc>
              <a:spcBef>
                <a:spcPts val="0"/>
              </a:spcBef>
              <a:spcAft>
                <a:spcPts val="0"/>
              </a:spcAft>
              <a:buClr>
                <a:schemeClr val="dk1"/>
              </a:buClr>
              <a:buSzPts val="2800"/>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296522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rPr>
              <a:t>Signs of Anorexia Nervosa </a:t>
            </a:r>
            <a:endParaRPr dirty="0">
              <a:solidFill>
                <a:srgbClr val="ED9933"/>
              </a:solidFill>
            </a:endParaRPr>
          </a:p>
        </p:txBody>
      </p:sp>
      <p:sp>
        <p:nvSpPr>
          <p:cNvPr id="98" name="Google Shape;98;p14"/>
          <p:cNvSpPr txBox="1">
            <a:spLocks noGrp="1"/>
          </p:cNvSpPr>
          <p:nvPr>
            <p:ph type="body" idx="1"/>
          </p:nvPr>
        </p:nvSpPr>
        <p:spPr>
          <a:xfrm>
            <a:off x="628649" y="1960561"/>
            <a:ext cx="8014907" cy="4216401"/>
          </a:xfrm>
          <a:prstGeom prst="rect">
            <a:avLst/>
          </a:prstGeom>
          <a:noFill/>
          <a:ln>
            <a:noFill/>
          </a:ln>
        </p:spPr>
        <p:txBody>
          <a:bodyPr spcFirstLastPara="1" wrap="square" lIns="91425" tIns="45700" rIns="91425" bIns="45700" anchor="t" anchorCtr="0">
            <a:noAutofit/>
          </a:bodyPr>
          <a:lstStyle/>
          <a:p>
            <a:pPr marL="520700" lvl="0" indent="-342900" algn="l" rtl="0">
              <a:lnSpc>
                <a:spcPct val="90000"/>
              </a:lnSpc>
              <a:spcBef>
                <a:spcPts val="0"/>
              </a:spcBef>
              <a:spcAft>
                <a:spcPts val="0"/>
              </a:spcAft>
              <a:buClr>
                <a:srgbClr val="655C52"/>
              </a:buClr>
              <a:buSzPct val="100000"/>
            </a:pPr>
            <a:r>
              <a:rPr lang="en-US" sz="2000" dirty="0">
                <a:solidFill>
                  <a:srgbClr val="655C52"/>
                </a:solidFill>
              </a:rPr>
              <a:t>Preoccupation with weight, food, calories, fat grams and dieting.</a:t>
            </a:r>
          </a:p>
          <a:p>
            <a:pPr marL="520700" lvl="0" indent="-342900" algn="l" rtl="0">
              <a:lnSpc>
                <a:spcPct val="90000"/>
              </a:lnSpc>
              <a:spcBef>
                <a:spcPts val="0"/>
              </a:spcBef>
              <a:spcAft>
                <a:spcPts val="0"/>
              </a:spcAft>
              <a:buClr>
                <a:srgbClr val="655C52"/>
              </a:buClr>
              <a:buSzPct val="100000"/>
            </a:pPr>
            <a:r>
              <a:rPr lang="en-US" sz="2000" dirty="0">
                <a:solidFill>
                  <a:srgbClr val="655C52"/>
                </a:solidFill>
              </a:rPr>
              <a:t>Refusal to eat certain foods, progressing to restrictions against whole categories of food (e.g., no carbohydrates, etc.).</a:t>
            </a:r>
          </a:p>
          <a:p>
            <a:pPr marL="520700" lvl="0" indent="-342900" algn="l" rtl="0">
              <a:lnSpc>
                <a:spcPct val="90000"/>
              </a:lnSpc>
              <a:spcBef>
                <a:spcPts val="0"/>
              </a:spcBef>
              <a:spcAft>
                <a:spcPts val="0"/>
              </a:spcAft>
              <a:buClr>
                <a:srgbClr val="655C52"/>
              </a:buClr>
              <a:buSzPct val="100000"/>
            </a:pPr>
            <a:r>
              <a:rPr lang="en-US" sz="2000" dirty="0">
                <a:solidFill>
                  <a:srgbClr val="655C52"/>
                </a:solidFill>
              </a:rPr>
              <a:t>Frequent comments about feeling “fat” or overweight despite weight loss.</a:t>
            </a:r>
          </a:p>
          <a:p>
            <a:pPr marL="520700" lvl="0" indent="-342900" algn="l" rtl="0">
              <a:lnSpc>
                <a:spcPct val="90000"/>
              </a:lnSpc>
              <a:spcBef>
                <a:spcPts val="0"/>
              </a:spcBef>
              <a:spcAft>
                <a:spcPts val="0"/>
              </a:spcAft>
              <a:buClr>
                <a:srgbClr val="655C52"/>
              </a:buClr>
              <a:buSzPct val="100000"/>
            </a:pPr>
            <a:r>
              <a:rPr lang="en-US" sz="2000" dirty="0">
                <a:solidFill>
                  <a:srgbClr val="655C52"/>
                </a:solidFill>
              </a:rPr>
              <a:t>Anxiety about gaining weight or being ”fat.”</a:t>
            </a:r>
          </a:p>
          <a:p>
            <a:pPr marL="520700" lvl="0" indent="-342900" algn="l" rtl="0">
              <a:lnSpc>
                <a:spcPct val="90000"/>
              </a:lnSpc>
              <a:spcBef>
                <a:spcPts val="0"/>
              </a:spcBef>
              <a:spcAft>
                <a:spcPts val="0"/>
              </a:spcAft>
              <a:buClr>
                <a:srgbClr val="655C52"/>
              </a:buClr>
              <a:buSzPct val="100000"/>
            </a:pPr>
            <a:r>
              <a:rPr lang="en-US" sz="2000" dirty="0">
                <a:solidFill>
                  <a:srgbClr val="655C52"/>
                </a:solidFill>
              </a:rPr>
              <a:t>Denial of hunger.</a:t>
            </a:r>
          </a:p>
          <a:p>
            <a:pPr marL="520700" lvl="0" indent="-342900" algn="l" rtl="0">
              <a:lnSpc>
                <a:spcPct val="90000"/>
              </a:lnSpc>
              <a:spcBef>
                <a:spcPts val="0"/>
              </a:spcBef>
              <a:spcAft>
                <a:spcPts val="0"/>
              </a:spcAft>
              <a:buClr>
                <a:srgbClr val="655C52"/>
              </a:buClr>
              <a:buSzPct val="100000"/>
            </a:pPr>
            <a:r>
              <a:rPr lang="en-US" sz="2000" dirty="0">
                <a:solidFill>
                  <a:srgbClr val="655C52"/>
                </a:solidFill>
              </a:rPr>
              <a:t>Development of food rituals (e.g., eating foods in certain orders, excessive chewing, rearranging food on a plate).</a:t>
            </a:r>
          </a:p>
          <a:p>
            <a:pPr marL="520700" lvl="0" indent="-342900" algn="l" rtl="0">
              <a:lnSpc>
                <a:spcPct val="90000"/>
              </a:lnSpc>
              <a:spcBef>
                <a:spcPts val="0"/>
              </a:spcBef>
              <a:spcAft>
                <a:spcPts val="0"/>
              </a:spcAft>
              <a:buClr>
                <a:srgbClr val="655C52"/>
              </a:buClr>
              <a:buSzPct val="100000"/>
            </a:pPr>
            <a:r>
              <a:rPr lang="en-US" sz="2000" dirty="0">
                <a:solidFill>
                  <a:srgbClr val="655C52"/>
                </a:solidFill>
              </a:rPr>
              <a:t>Consistent excuses to avoid mealtimes or situations involving food.</a:t>
            </a:r>
          </a:p>
          <a:p>
            <a:pPr marL="520700" lvl="0" indent="-342900" algn="l" rtl="0">
              <a:lnSpc>
                <a:spcPct val="90000"/>
              </a:lnSpc>
              <a:spcBef>
                <a:spcPts val="0"/>
              </a:spcBef>
              <a:spcAft>
                <a:spcPts val="0"/>
              </a:spcAft>
              <a:buClr>
                <a:srgbClr val="655C52"/>
              </a:buClr>
              <a:buSzPct val="100000"/>
            </a:pPr>
            <a:r>
              <a:rPr lang="en-US" sz="2000" dirty="0">
                <a:solidFill>
                  <a:srgbClr val="655C52"/>
                </a:solidFill>
              </a:rPr>
              <a:t>Excessive, rigid exercise regimen - despite weather, fatigue, illness or injury - the need to “burn off” calories taken in.</a:t>
            </a:r>
          </a:p>
          <a:p>
            <a:pPr marL="520700" lvl="0" indent="-342900" algn="l" rtl="0">
              <a:lnSpc>
                <a:spcPct val="90000"/>
              </a:lnSpc>
              <a:spcBef>
                <a:spcPts val="0"/>
              </a:spcBef>
              <a:spcAft>
                <a:spcPts val="0"/>
              </a:spcAft>
              <a:buClr>
                <a:srgbClr val="655C52"/>
              </a:buClr>
              <a:buSzPct val="100000"/>
            </a:pPr>
            <a:r>
              <a:rPr lang="en-US" sz="2000" dirty="0">
                <a:solidFill>
                  <a:srgbClr val="655C52"/>
                </a:solidFill>
              </a:rPr>
              <a:t>Withdrawal from usual friends and activities.</a:t>
            </a:r>
          </a:p>
          <a:p>
            <a:pPr marL="520700" lvl="0" indent="-342900" algn="l" rtl="0">
              <a:lnSpc>
                <a:spcPct val="90000"/>
              </a:lnSpc>
              <a:spcBef>
                <a:spcPts val="0"/>
              </a:spcBef>
              <a:spcAft>
                <a:spcPts val="0"/>
              </a:spcAft>
              <a:buClr>
                <a:srgbClr val="655C52"/>
              </a:buClr>
              <a:buSzPct val="100000"/>
            </a:pPr>
            <a:r>
              <a:rPr lang="en-US" sz="2000" dirty="0">
                <a:solidFill>
                  <a:srgbClr val="655C52"/>
                </a:solidFill>
              </a:rPr>
              <a:t>In constant motion (stands instead of sits), wiggles legs.</a:t>
            </a:r>
          </a:p>
          <a:p>
            <a:pPr marL="520700" lvl="0" indent="-342900" algn="l" rtl="0">
              <a:lnSpc>
                <a:spcPct val="90000"/>
              </a:lnSpc>
              <a:spcBef>
                <a:spcPts val="0"/>
              </a:spcBef>
              <a:spcAft>
                <a:spcPts val="0"/>
              </a:spcAft>
              <a:buClr>
                <a:schemeClr val="dk1"/>
              </a:buClr>
              <a:buSzPts val="2800"/>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1867141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Consequences of Anorexia Nervosa</a:t>
            </a:r>
            <a:endParaRPr sz="4000" dirty="0">
              <a:solidFill>
                <a:srgbClr val="ED9933"/>
              </a:solidFill>
            </a:endParaRPr>
          </a:p>
        </p:txBody>
      </p:sp>
      <p:sp>
        <p:nvSpPr>
          <p:cNvPr id="98" name="Google Shape;98;p14"/>
          <p:cNvSpPr txBox="1">
            <a:spLocks noGrp="1"/>
          </p:cNvSpPr>
          <p:nvPr>
            <p:ph type="body" idx="1"/>
          </p:nvPr>
        </p:nvSpPr>
        <p:spPr>
          <a:xfrm>
            <a:off x="628649" y="2106202"/>
            <a:ext cx="8014907" cy="4070760"/>
          </a:xfrm>
          <a:prstGeom prst="rect">
            <a:avLst/>
          </a:prstGeom>
          <a:noFill/>
          <a:ln>
            <a:noFill/>
          </a:ln>
        </p:spPr>
        <p:txBody>
          <a:bodyPr spcFirstLastPara="1" wrap="square" lIns="91425" tIns="45700" rIns="91425" bIns="45700" anchor="t" anchorCtr="0">
            <a:noAutofit/>
          </a:bodyPr>
          <a:lstStyle/>
          <a:p>
            <a:pPr marL="520700" lvl="0" indent="-342900" algn="l" rtl="0">
              <a:lnSpc>
                <a:spcPct val="90000"/>
              </a:lnSpc>
              <a:spcBef>
                <a:spcPts val="0"/>
              </a:spcBef>
              <a:spcAft>
                <a:spcPts val="0"/>
              </a:spcAft>
              <a:buClr>
                <a:srgbClr val="655C52"/>
              </a:buClr>
              <a:buSzPct val="100000"/>
            </a:pPr>
            <a:r>
              <a:rPr lang="en-US" sz="2400" dirty="0">
                <a:solidFill>
                  <a:srgbClr val="655C52"/>
                </a:solidFill>
              </a:rPr>
              <a:t>High mortality rate - up to 20%</a:t>
            </a:r>
          </a:p>
          <a:p>
            <a:pPr marL="520700" lvl="0" indent="-342900" algn="l" rtl="0">
              <a:lnSpc>
                <a:spcPct val="90000"/>
              </a:lnSpc>
              <a:spcBef>
                <a:spcPts val="0"/>
              </a:spcBef>
              <a:spcAft>
                <a:spcPts val="0"/>
              </a:spcAft>
              <a:buClr>
                <a:srgbClr val="655C52"/>
              </a:buClr>
              <a:buSzPct val="100000"/>
            </a:pPr>
            <a:endParaRPr lang="en-US" sz="18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400" dirty="0">
                <a:solidFill>
                  <a:srgbClr val="655C52"/>
                </a:solidFill>
              </a:rPr>
              <a:t>Other complications include anemia, reduced bone mass, infertility and brain abnormalities</a:t>
            </a:r>
          </a:p>
          <a:p>
            <a:pPr marL="520700" lvl="0" indent="-342900" algn="l" rtl="0">
              <a:lnSpc>
                <a:spcPct val="90000"/>
              </a:lnSpc>
              <a:spcBef>
                <a:spcPts val="0"/>
              </a:spcBef>
              <a:spcAft>
                <a:spcPts val="0"/>
              </a:spcAft>
              <a:buClr>
                <a:srgbClr val="655C52"/>
              </a:buClr>
              <a:buSzPct val="100000"/>
            </a:pPr>
            <a:endParaRPr lang="en-US" sz="18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400" dirty="0">
                <a:solidFill>
                  <a:srgbClr val="655C52"/>
                </a:solidFill>
              </a:rPr>
              <a:t>Severe dehydration, which can result in kidney failure</a:t>
            </a:r>
          </a:p>
          <a:p>
            <a:pPr marL="520700" lvl="0" indent="-342900" algn="l" rtl="0">
              <a:lnSpc>
                <a:spcPct val="90000"/>
              </a:lnSpc>
              <a:spcBef>
                <a:spcPts val="0"/>
              </a:spcBef>
              <a:spcAft>
                <a:spcPts val="0"/>
              </a:spcAft>
              <a:buClr>
                <a:srgbClr val="655C52"/>
              </a:buClr>
              <a:buSzPct val="100000"/>
            </a:pPr>
            <a:endParaRPr lang="en-US" sz="18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400" dirty="0">
                <a:solidFill>
                  <a:srgbClr val="655C52"/>
                </a:solidFill>
              </a:rPr>
              <a:t>Fainting, fatigue and overall weakness</a:t>
            </a:r>
          </a:p>
          <a:p>
            <a:pPr marL="520700" lvl="0" indent="-342900" algn="l" rtl="0">
              <a:lnSpc>
                <a:spcPct val="90000"/>
              </a:lnSpc>
              <a:spcBef>
                <a:spcPts val="0"/>
              </a:spcBef>
              <a:spcAft>
                <a:spcPts val="0"/>
              </a:spcAft>
              <a:buClr>
                <a:srgbClr val="655C52"/>
              </a:buClr>
              <a:buSzPct val="100000"/>
            </a:pPr>
            <a:endParaRPr lang="en-US" sz="18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400" dirty="0">
                <a:solidFill>
                  <a:srgbClr val="655C52"/>
                </a:solidFill>
              </a:rPr>
              <a:t>Dry hair and skin, hair loss is common</a:t>
            </a:r>
          </a:p>
          <a:p>
            <a:pPr marL="520700" lvl="0" indent="-342900" algn="l" rtl="0">
              <a:lnSpc>
                <a:spcPct val="90000"/>
              </a:lnSpc>
              <a:spcBef>
                <a:spcPts val="0"/>
              </a:spcBef>
              <a:spcAft>
                <a:spcPts val="0"/>
              </a:spcAft>
              <a:buClr>
                <a:srgbClr val="655C52"/>
              </a:buClr>
              <a:buSzPct val="100000"/>
            </a:pPr>
            <a:endParaRPr lang="en-US" sz="18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400" dirty="0">
                <a:solidFill>
                  <a:srgbClr val="655C52"/>
                </a:solidFill>
              </a:rPr>
              <a:t>Infertility, loss of menses</a:t>
            </a:r>
          </a:p>
          <a:p>
            <a:pPr marL="520700" lvl="0" indent="-342900" algn="l" rtl="0">
              <a:lnSpc>
                <a:spcPct val="90000"/>
              </a:lnSpc>
              <a:spcBef>
                <a:spcPts val="0"/>
              </a:spcBef>
              <a:spcAft>
                <a:spcPts val="0"/>
              </a:spcAft>
              <a:buClr>
                <a:schemeClr val="dk1"/>
              </a:buClr>
              <a:buSzPts val="2800"/>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52954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DSM-5 Criteria for Bulimia Nervosa</a:t>
            </a:r>
            <a:endParaRPr sz="4000" dirty="0">
              <a:solidFill>
                <a:srgbClr val="ED9933"/>
              </a:solidFill>
            </a:endParaRPr>
          </a:p>
        </p:txBody>
      </p:sp>
      <p:sp>
        <p:nvSpPr>
          <p:cNvPr id="98" name="Google Shape;98;p14"/>
          <p:cNvSpPr txBox="1">
            <a:spLocks noGrp="1"/>
          </p:cNvSpPr>
          <p:nvPr>
            <p:ph type="body" idx="1"/>
          </p:nvPr>
        </p:nvSpPr>
        <p:spPr>
          <a:xfrm>
            <a:off x="628650" y="1904365"/>
            <a:ext cx="8014907" cy="4313554"/>
          </a:xfrm>
          <a:prstGeom prst="rect">
            <a:avLst/>
          </a:prstGeom>
          <a:noFill/>
          <a:ln>
            <a:noFill/>
          </a:ln>
        </p:spPr>
        <p:txBody>
          <a:bodyPr spcFirstLastPara="1" wrap="square" lIns="91425" tIns="45700" rIns="91425" bIns="45700" anchor="t" anchorCtr="0">
            <a:noAutofit/>
          </a:bodyPr>
          <a:lstStyle/>
          <a:p>
            <a:pPr marL="520700" indent="-342900">
              <a:spcBef>
                <a:spcPts val="0"/>
              </a:spcBef>
              <a:buClr>
                <a:srgbClr val="655C52"/>
              </a:buClr>
              <a:buSzPct val="100000"/>
              <a:buFont typeface="+mj-lt"/>
              <a:buAutoNum type="alphaUcPeriod"/>
            </a:pPr>
            <a:r>
              <a:rPr lang="en-US" sz="1700" dirty="0">
                <a:solidFill>
                  <a:srgbClr val="655C52"/>
                </a:solidFill>
              </a:rPr>
              <a:t>Recurrent episodes of binge eating. An episode of binge eating is characterized by both of the following:</a:t>
            </a:r>
          </a:p>
          <a:p>
            <a:pPr marL="977900" lvl="1" indent="-342900">
              <a:spcBef>
                <a:spcPts val="0"/>
              </a:spcBef>
              <a:buClr>
                <a:srgbClr val="655C52"/>
              </a:buClr>
              <a:buSzPct val="100000"/>
              <a:buFont typeface="+mj-lt"/>
              <a:buAutoNum type="arabicPeriod"/>
            </a:pPr>
            <a:r>
              <a:rPr lang="en-US" sz="1400" dirty="0">
                <a:solidFill>
                  <a:srgbClr val="655C52"/>
                </a:solidFill>
              </a:rPr>
              <a:t>Eating, in a discrete period of time (e.g., within any 2-hour period), an amount of food that is definitely larger than what most individuals would eat in a similar period of time under similar circumstances.</a:t>
            </a:r>
          </a:p>
          <a:p>
            <a:pPr marL="977900" lvl="1" indent="-342900">
              <a:spcBef>
                <a:spcPts val="0"/>
              </a:spcBef>
              <a:buClr>
                <a:srgbClr val="655C52"/>
              </a:buClr>
              <a:buSzPct val="100000"/>
              <a:buFont typeface="+mj-lt"/>
              <a:buAutoNum type="arabicPeriod"/>
            </a:pPr>
            <a:r>
              <a:rPr lang="en-US" sz="1400" dirty="0">
                <a:solidFill>
                  <a:srgbClr val="655C52"/>
                </a:solidFill>
              </a:rPr>
              <a:t>A sense of a lack of control overeating during the episode (e.g., a feeling that one cannot stop eating or control what or how much one is eating).</a:t>
            </a:r>
          </a:p>
          <a:p>
            <a:pPr marL="520700" indent="-342900">
              <a:spcBef>
                <a:spcPts val="0"/>
              </a:spcBef>
              <a:buClr>
                <a:srgbClr val="655C52"/>
              </a:buClr>
              <a:buSzPct val="100000"/>
              <a:buFont typeface="+mj-lt"/>
              <a:buAutoNum type="alphaUcPeriod"/>
            </a:pPr>
            <a:r>
              <a:rPr lang="en-US" sz="1700" dirty="0">
                <a:solidFill>
                  <a:srgbClr val="655C52"/>
                </a:solidFill>
              </a:rPr>
              <a:t>Recurrent inappropriate compensatory behaviors in order to prevent weight gain, such as self-induced vomiting; misuse of laxative, diuretics, or other medications; fasting; or excessive exercise.</a:t>
            </a:r>
          </a:p>
          <a:p>
            <a:pPr marL="520700" indent="-342900">
              <a:spcBef>
                <a:spcPts val="0"/>
              </a:spcBef>
              <a:buClr>
                <a:srgbClr val="655C52"/>
              </a:buClr>
              <a:buSzPct val="100000"/>
              <a:buFont typeface="+mj-lt"/>
              <a:buAutoNum type="alphaUcPeriod"/>
            </a:pPr>
            <a:r>
              <a:rPr lang="en-US" sz="1700" dirty="0">
                <a:solidFill>
                  <a:srgbClr val="655C52"/>
                </a:solidFill>
              </a:rPr>
              <a:t>The binge eating and inappropriate compensatory behaviors both occur, on average, at least once a week for 3 months.</a:t>
            </a:r>
          </a:p>
          <a:p>
            <a:pPr marL="520700" indent="-342900">
              <a:spcBef>
                <a:spcPts val="0"/>
              </a:spcBef>
              <a:buClr>
                <a:srgbClr val="655C52"/>
              </a:buClr>
              <a:buSzPct val="100000"/>
              <a:buFont typeface="+mj-lt"/>
              <a:buAutoNum type="alphaUcPeriod"/>
            </a:pPr>
            <a:r>
              <a:rPr lang="en-US" sz="1700" dirty="0">
                <a:solidFill>
                  <a:srgbClr val="655C52"/>
                </a:solidFill>
              </a:rPr>
              <a:t>Self-evaluation is unduly influenced by body shape and weight.</a:t>
            </a:r>
          </a:p>
          <a:p>
            <a:pPr marL="520700" indent="-342900">
              <a:spcBef>
                <a:spcPts val="0"/>
              </a:spcBef>
              <a:buClr>
                <a:srgbClr val="655C52"/>
              </a:buClr>
              <a:buSzPct val="100000"/>
              <a:buFont typeface="+mj-lt"/>
              <a:buAutoNum type="alphaUcPeriod"/>
            </a:pPr>
            <a:r>
              <a:rPr lang="en-US" sz="1700" dirty="0">
                <a:solidFill>
                  <a:srgbClr val="655C52"/>
                </a:solidFill>
              </a:rPr>
              <a:t>The disturbance does not occur exclusively during episodes of anorexia nervosa.</a:t>
            </a:r>
          </a:p>
          <a:p>
            <a:pPr marL="520700" indent="-342900">
              <a:spcBef>
                <a:spcPts val="0"/>
              </a:spcBef>
              <a:buClr>
                <a:srgbClr val="655C52"/>
              </a:buClr>
              <a:buSzPct val="100000"/>
              <a:buFont typeface="+mj-lt"/>
              <a:buAutoNum type="alphaUcPeriod"/>
            </a:pPr>
            <a:r>
              <a:rPr lang="en-US" sz="1600" dirty="0">
                <a:solidFill>
                  <a:srgbClr val="655C52"/>
                </a:solidFill>
              </a:rPr>
              <a:t>Levels of Severity</a:t>
            </a:r>
          </a:p>
          <a:p>
            <a:pPr marL="920750" lvl="1" indent="-285750">
              <a:spcBef>
                <a:spcPts val="0"/>
              </a:spcBef>
              <a:buClr>
                <a:srgbClr val="655C52"/>
              </a:buClr>
              <a:buSzPct val="100000"/>
            </a:pPr>
            <a:r>
              <a:rPr lang="en-US" sz="1400" dirty="0">
                <a:solidFill>
                  <a:srgbClr val="655C52"/>
                </a:solidFill>
              </a:rPr>
              <a:t>Mild: 1-3 compensatory behavior episodes per week</a:t>
            </a:r>
          </a:p>
          <a:p>
            <a:pPr marL="920750" lvl="1" indent="-285750">
              <a:spcBef>
                <a:spcPts val="0"/>
              </a:spcBef>
              <a:buClr>
                <a:srgbClr val="655C52"/>
              </a:buClr>
              <a:buSzPct val="100000"/>
            </a:pPr>
            <a:r>
              <a:rPr lang="en-US" sz="1400" dirty="0">
                <a:solidFill>
                  <a:srgbClr val="655C52"/>
                </a:solidFill>
              </a:rPr>
              <a:t>Moderate: 4-7 compensatory behavior episodes per week</a:t>
            </a:r>
          </a:p>
          <a:p>
            <a:pPr marL="920750" lvl="1" indent="-285750">
              <a:spcBef>
                <a:spcPts val="0"/>
              </a:spcBef>
              <a:buClr>
                <a:srgbClr val="655C52"/>
              </a:buClr>
              <a:buSzPct val="100000"/>
            </a:pPr>
            <a:r>
              <a:rPr lang="en-US" sz="1400" dirty="0">
                <a:solidFill>
                  <a:srgbClr val="655C52"/>
                </a:solidFill>
              </a:rPr>
              <a:t>Severe: 8-13 compensatory behavior episodes per week</a:t>
            </a:r>
          </a:p>
          <a:p>
            <a:pPr marL="920750" lvl="1" indent="-285750">
              <a:spcBef>
                <a:spcPts val="0"/>
              </a:spcBef>
              <a:buClr>
                <a:srgbClr val="655C52"/>
              </a:buClr>
              <a:buSzPct val="100000"/>
            </a:pPr>
            <a:r>
              <a:rPr lang="en-US" sz="1400" dirty="0">
                <a:solidFill>
                  <a:srgbClr val="655C52"/>
                </a:solidFill>
              </a:rPr>
              <a:t>Extreme: 14+ compensatory behavior episodes per week</a:t>
            </a: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50717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rPr>
              <a:t>Signs of Bulimia Nervosa</a:t>
            </a:r>
            <a:endParaRPr dirty="0">
              <a:solidFill>
                <a:srgbClr val="ED9933"/>
              </a:solidFill>
            </a:endParaRPr>
          </a:p>
        </p:txBody>
      </p:sp>
      <p:sp>
        <p:nvSpPr>
          <p:cNvPr id="98" name="Google Shape;98;p14"/>
          <p:cNvSpPr txBox="1">
            <a:spLocks noGrp="1"/>
          </p:cNvSpPr>
          <p:nvPr>
            <p:ph type="body" idx="1"/>
          </p:nvPr>
        </p:nvSpPr>
        <p:spPr>
          <a:xfrm>
            <a:off x="628649" y="1960561"/>
            <a:ext cx="8014907" cy="4216401"/>
          </a:xfrm>
          <a:prstGeom prst="rect">
            <a:avLst/>
          </a:prstGeom>
          <a:noFill/>
          <a:ln>
            <a:noFill/>
          </a:ln>
        </p:spPr>
        <p:txBody>
          <a:bodyPr spcFirstLastPara="1" wrap="square" lIns="91425" tIns="45700" rIns="91425" bIns="45700" anchor="t" anchorCtr="0">
            <a:noAutofit/>
          </a:bodyPr>
          <a:lstStyle/>
          <a:p>
            <a:pPr marL="520700" lvl="0" indent="-342900" algn="l" rtl="0">
              <a:lnSpc>
                <a:spcPct val="90000"/>
              </a:lnSpc>
              <a:spcBef>
                <a:spcPts val="0"/>
              </a:spcBef>
              <a:spcAft>
                <a:spcPts val="0"/>
              </a:spcAft>
              <a:buClr>
                <a:srgbClr val="655C52"/>
              </a:buClr>
              <a:buSzPct val="100000"/>
            </a:pPr>
            <a:r>
              <a:rPr lang="en-US" sz="1800" dirty="0">
                <a:solidFill>
                  <a:srgbClr val="655C52"/>
                </a:solidFill>
              </a:rPr>
              <a:t>Evidence of binge-eating, including disappearance of large amount of food in sort periods of time or the existence of wrappers and containers indicating the consumption of large amounts of food</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Evidence of purging behaviors, including frequent trips to the bathroom after meals, signs and/or smells of vomiting, presence of wrappers or packages of laxatives or diuretics</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Excessive rigid exercise regimen - despite the weather, fatigue, illness or injury - the need to “burn off” calories taken in</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Unusual swelling of the cheeks or jaw area</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Calluses on the back of the hands and knuckles from self-induced vomiting</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Discoloration or staining of the teeth</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Creation of complex lifestyle schedules or rituals to make time for binge-and-purge sessions</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Excessive use of gum/breath fresheners</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Nose bleeds</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Sore throat without strep diagnosis</a:t>
            </a:r>
          </a:p>
          <a:p>
            <a:pPr marL="520700" lvl="0" indent="-342900" algn="l" rtl="0">
              <a:lnSpc>
                <a:spcPct val="90000"/>
              </a:lnSpc>
              <a:spcBef>
                <a:spcPts val="0"/>
              </a:spcBef>
              <a:spcAft>
                <a:spcPts val="0"/>
              </a:spcAft>
              <a:buClr>
                <a:schemeClr val="dk1"/>
              </a:buClr>
              <a:buSzPts val="2800"/>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2729056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rPr>
              <a:t>Consequences of Bulimia Nervosa</a:t>
            </a:r>
            <a:endParaRPr dirty="0">
              <a:solidFill>
                <a:srgbClr val="ED9933"/>
              </a:solidFill>
            </a:endParaRPr>
          </a:p>
        </p:txBody>
      </p:sp>
      <p:sp>
        <p:nvSpPr>
          <p:cNvPr id="98" name="Google Shape;98;p14"/>
          <p:cNvSpPr txBox="1">
            <a:spLocks noGrp="1"/>
          </p:cNvSpPr>
          <p:nvPr>
            <p:ph type="body" idx="1"/>
          </p:nvPr>
        </p:nvSpPr>
        <p:spPr>
          <a:xfrm>
            <a:off x="471055" y="1954818"/>
            <a:ext cx="7886699" cy="4070760"/>
          </a:xfrm>
          <a:prstGeom prst="rect">
            <a:avLst/>
          </a:prstGeom>
          <a:noFill/>
          <a:ln>
            <a:noFill/>
          </a:ln>
        </p:spPr>
        <p:txBody>
          <a:bodyPr spcFirstLastPara="1" wrap="square" lIns="91425" tIns="45700" rIns="91425" bIns="45700" anchor="t" anchorCtr="0">
            <a:noAutofit/>
          </a:bodyPr>
          <a:lstStyle/>
          <a:p>
            <a:pPr marL="520700" lvl="0" indent="-342900" algn="l" rtl="0">
              <a:lnSpc>
                <a:spcPct val="90000"/>
              </a:lnSpc>
              <a:spcBef>
                <a:spcPts val="0"/>
              </a:spcBef>
              <a:spcAft>
                <a:spcPts val="0"/>
              </a:spcAft>
              <a:buClr>
                <a:srgbClr val="655C52"/>
              </a:buClr>
              <a:buSzPct val="100000"/>
            </a:pPr>
            <a:r>
              <a:rPr lang="en-US" sz="2000" dirty="0">
                <a:solidFill>
                  <a:srgbClr val="655C52"/>
                </a:solidFill>
              </a:rPr>
              <a:t>Electrolyte imbalances that can lead to irregular heartbeats and possibly heart failure and death</a:t>
            </a:r>
          </a:p>
          <a:p>
            <a:pPr marL="520700" lvl="0" indent="-342900" algn="l" rtl="0">
              <a:lnSpc>
                <a:spcPct val="90000"/>
              </a:lnSpc>
              <a:spcBef>
                <a:spcPts val="0"/>
              </a:spcBef>
              <a:spcAft>
                <a:spcPts val="0"/>
              </a:spcAft>
              <a:buClr>
                <a:srgbClr val="655C52"/>
              </a:buClr>
              <a:buSzPct val="100000"/>
            </a:pPr>
            <a:endParaRPr lang="en-US" sz="12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000" dirty="0">
                <a:solidFill>
                  <a:srgbClr val="655C52"/>
                </a:solidFill>
              </a:rPr>
              <a:t>Inflammation and possible rupture of the esophagus from frequent vomiting</a:t>
            </a:r>
          </a:p>
          <a:p>
            <a:pPr marL="520700" lvl="0" indent="-342900" algn="l" rtl="0">
              <a:lnSpc>
                <a:spcPct val="90000"/>
              </a:lnSpc>
              <a:spcBef>
                <a:spcPts val="0"/>
              </a:spcBef>
              <a:spcAft>
                <a:spcPts val="0"/>
              </a:spcAft>
              <a:buClr>
                <a:srgbClr val="655C52"/>
              </a:buClr>
              <a:buSzPct val="100000"/>
            </a:pPr>
            <a:endParaRPr lang="en-US" sz="12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000" dirty="0">
                <a:solidFill>
                  <a:srgbClr val="655C52"/>
                </a:solidFill>
              </a:rPr>
              <a:t>Tooth decay and staining from stomach acids released during frequent vomiting</a:t>
            </a:r>
          </a:p>
          <a:p>
            <a:pPr marL="520700" lvl="0" indent="-342900" algn="l" rtl="0">
              <a:lnSpc>
                <a:spcPct val="90000"/>
              </a:lnSpc>
              <a:spcBef>
                <a:spcPts val="0"/>
              </a:spcBef>
              <a:spcAft>
                <a:spcPts val="0"/>
              </a:spcAft>
              <a:buClr>
                <a:srgbClr val="655C52"/>
              </a:buClr>
              <a:buSzPct val="100000"/>
            </a:pPr>
            <a:endParaRPr lang="en-US" sz="12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000" dirty="0">
                <a:solidFill>
                  <a:srgbClr val="655C52"/>
                </a:solidFill>
              </a:rPr>
              <a:t>Chronic irregular bowel movements and constipation as a result of laxative abuse</a:t>
            </a:r>
          </a:p>
          <a:p>
            <a:pPr marL="520700" lvl="0" indent="-342900" algn="l" rtl="0">
              <a:lnSpc>
                <a:spcPct val="90000"/>
              </a:lnSpc>
              <a:spcBef>
                <a:spcPts val="0"/>
              </a:spcBef>
              <a:spcAft>
                <a:spcPts val="0"/>
              </a:spcAft>
              <a:buClr>
                <a:srgbClr val="655C52"/>
              </a:buClr>
              <a:buSzPct val="100000"/>
            </a:pPr>
            <a:endParaRPr lang="en-US" sz="12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000" dirty="0">
                <a:solidFill>
                  <a:srgbClr val="655C52"/>
                </a:solidFill>
              </a:rPr>
              <a:t>Heart Arrythmias and cardiomyopathy, or deterioration of the heart</a:t>
            </a:r>
          </a:p>
          <a:p>
            <a:pPr marL="520700" lvl="0" indent="-342900" algn="l" rtl="0">
              <a:lnSpc>
                <a:spcPct val="90000"/>
              </a:lnSpc>
              <a:spcBef>
                <a:spcPts val="0"/>
              </a:spcBef>
              <a:spcAft>
                <a:spcPts val="0"/>
              </a:spcAft>
              <a:buClr>
                <a:srgbClr val="655C52"/>
              </a:buClr>
              <a:buSzPct val="100000"/>
            </a:pPr>
            <a:endParaRPr lang="en-US" sz="12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000" dirty="0">
                <a:solidFill>
                  <a:srgbClr val="655C52"/>
                </a:solidFill>
              </a:rPr>
              <a:t>Dehydration/Orthostasis</a:t>
            </a:r>
          </a:p>
          <a:p>
            <a:pPr marL="520700" lvl="0" indent="-342900" algn="l" rtl="0">
              <a:lnSpc>
                <a:spcPct val="90000"/>
              </a:lnSpc>
              <a:spcBef>
                <a:spcPts val="0"/>
              </a:spcBef>
              <a:spcAft>
                <a:spcPts val="0"/>
              </a:spcAft>
              <a:buClr>
                <a:srgbClr val="655C52"/>
              </a:buClr>
              <a:buSzPct val="100000"/>
            </a:pPr>
            <a:endParaRPr lang="en-US" sz="12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000" dirty="0">
                <a:solidFill>
                  <a:srgbClr val="655C52"/>
                </a:solidFill>
              </a:rPr>
              <a:t>Low blood glucose</a:t>
            </a:r>
          </a:p>
          <a:p>
            <a:pPr marL="520700" lvl="0" indent="-342900" algn="l" rtl="0">
              <a:lnSpc>
                <a:spcPct val="90000"/>
              </a:lnSpc>
              <a:spcBef>
                <a:spcPts val="0"/>
              </a:spcBef>
              <a:spcAft>
                <a:spcPts val="0"/>
              </a:spcAft>
              <a:buClr>
                <a:schemeClr val="dk1"/>
              </a:buClr>
              <a:buSzPts val="2800"/>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06503" y="350865"/>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2377338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3600" dirty="0">
                <a:solidFill>
                  <a:srgbClr val="ED9933"/>
                </a:solidFill>
              </a:rPr>
              <a:t>DSM-5 Criteria for Binge-Eating Disorder</a:t>
            </a:r>
            <a:endParaRPr sz="3600" dirty="0">
              <a:solidFill>
                <a:srgbClr val="ED9933"/>
              </a:solidFill>
            </a:endParaRPr>
          </a:p>
        </p:txBody>
      </p:sp>
      <p:sp>
        <p:nvSpPr>
          <p:cNvPr id="98" name="Google Shape;98;p14"/>
          <p:cNvSpPr txBox="1">
            <a:spLocks noGrp="1"/>
          </p:cNvSpPr>
          <p:nvPr>
            <p:ph type="body" idx="1"/>
          </p:nvPr>
        </p:nvSpPr>
        <p:spPr>
          <a:xfrm>
            <a:off x="599502" y="1960562"/>
            <a:ext cx="7886700" cy="4366257"/>
          </a:xfrm>
          <a:prstGeom prst="rect">
            <a:avLst/>
          </a:prstGeom>
          <a:noFill/>
          <a:ln>
            <a:noFill/>
          </a:ln>
        </p:spPr>
        <p:txBody>
          <a:bodyPr spcFirstLastPara="1" wrap="square" lIns="91425" tIns="45700" rIns="91425" bIns="45700" anchor="t" anchorCtr="0">
            <a:noAutofit/>
          </a:bodyPr>
          <a:lstStyle/>
          <a:p>
            <a:pPr marL="520700" lvl="0" indent="-342900" algn="l" rtl="0">
              <a:lnSpc>
                <a:spcPct val="90000"/>
              </a:lnSpc>
              <a:spcBef>
                <a:spcPts val="0"/>
              </a:spcBef>
              <a:spcAft>
                <a:spcPts val="0"/>
              </a:spcAft>
              <a:buClr>
                <a:srgbClr val="655C52"/>
              </a:buClr>
              <a:buSzPct val="100000"/>
              <a:buFont typeface="+mj-lt"/>
              <a:buAutoNum type="alphaUcPeriod"/>
            </a:pPr>
            <a:r>
              <a:rPr lang="en-US" sz="2000" dirty="0">
                <a:solidFill>
                  <a:srgbClr val="655C52"/>
                </a:solidFill>
              </a:rPr>
              <a:t>Recurrent episodes of binge-eating. An episode of binge-eating is characterized by both of the following:</a:t>
            </a:r>
          </a:p>
          <a:p>
            <a:pPr marL="977900" lvl="1" indent="-342900">
              <a:spcBef>
                <a:spcPts val="0"/>
              </a:spcBef>
              <a:buClr>
                <a:srgbClr val="655C52"/>
              </a:buClr>
              <a:buSzPct val="100000"/>
              <a:buFont typeface="+mj-lt"/>
              <a:buAutoNum type="arabicPeriod"/>
            </a:pPr>
            <a:r>
              <a:rPr lang="en-US" sz="1800" dirty="0">
                <a:solidFill>
                  <a:srgbClr val="655C52"/>
                </a:solidFill>
              </a:rPr>
              <a:t>Eating, in a discrete period of time (e.g., within any 2-hour period), an amount of food that is definitely larger than what most people would eat in a similar period of time under similar circumstances.</a:t>
            </a:r>
          </a:p>
          <a:p>
            <a:pPr marL="977900" lvl="1" indent="-342900">
              <a:spcBef>
                <a:spcPts val="0"/>
              </a:spcBef>
              <a:buClr>
                <a:srgbClr val="655C52"/>
              </a:buClr>
              <a:buSzPct val="100000"/>
              <a:buFont typeface="+mj-lt"/>
              <a:buAutoNum type="arabicPeriod"/>
            </a:pPr>
            <a:r>
              <a:rPr lang="en-US" sz="1800" dirty="0">
                <a:solidFill>
                  <a:srgbClr val="655C52"/>
                </a:solidFill>
              </a:rPr>
              <a:t>A sense of lack of control overeating during the episode (e.g., a feeling that one cannot stop eating or control what or how much one is eating).</a:t>
            </a:r>
          </a:p>
          <a:p>
            <a:pPr marL="977900" lvl="1" indent="-342900">
              <a:spcBef>
                <a:spcPts val="0"/>
              </a:spcBef>
              <a:buClr>
                <a:srgbClr val="655C52"/>
              </a:buClr>
              <a:buSzPct val="100000"/>
              <a:buFont typeface="+mj-lt"/>
              <a:buAutoNum type="arabicPeriod"/>
            </a:pPr>
            <a:endParaRPr lang="en-US" sz="1050" dirty="0">
              <a:solidFill>
                <a:srgbClr val="655C52"/>
              </a:solidFill>
            </a:endParaRPr>
          </a:p>
          <a:p>
            <a:pPr marL="520700" indent="-342900">
              <a:spcBef>
                <a:spcPts val="0"/>
              </a:spcBef>
              <a:buClr>
                <a:srgbClr val="655C52"/>
              </a:buClr>
              <a:buSzPct val="100000"/>
              <a:buFont typeface="+mj-lt"/>
              <a:buAutoNum type="alphaUcPeriod"/>
            </a:pPr>
            <a:r>
              <a:rPr lang="en-US" sz="2000" dirty="0">
                <a:solidFill>
                  <a:srgbClr val="655C52"/>
                </a:solidFill>
              </a:rPr>
              <a:t>The binge-eating episodes are associated with 3 (or more) of the following:</a:t>
            </a:r>
          </a:p>
          <a:p>
            <a:pPr marL="977900" lvl="1" indent="-342900">
              <a:spcBef>
                <a:spcPts val="0"/>
              </a:spcBef>
              <a:buClr>
                <a:srgbClr val="655C52"/>
              </a:buClr>
              <a:buSzPct val="100000"/>
              <a:buFont typeface="+mj-lt"/>
              <a:buAutoNum type="arabicPeriod"/>
            </a:pPr>
            <a:r>
              <a:rPr lang="en-US" sz="1800" dirty="0">
                <a:solidFill>
                  <a:srgbClr val="655C52"/>
                </a:solidFill>
              </a:rPr>
              <a:t>Eating much more rapidly than normal.</a:t>
            </a:r>
          </a:p>
          <a:p>
            <a:pPr marL="977900" lvl="1" indent="-342900">
              <a:spcBef>
                <a:spcPts val="0"/>
              </a:spcBef>
              <a:buClr>
                <a:srgbClr val="655C52"/>
              </a:buClr>
              <a:buSzPct val="100000"/>
              <a:buFont typeface="+mj-lt"/>
              <a:buAutoNum type="arabicPeriod"/>
            </a:pPr>
            <a:r>
              <a:rPr lang="en-US" sz="1800" dirty="0">
                <a:solidFill>
                  <a:srgbClr val="655C52"/>
                </a:solidFill>
              </a:rPr>
              <a:t>Eating until feeling uncomfortably full.</a:t>
            </a:r>
          </a:p>
          <a:p>
            <a:pPr marL="977900" lvl="1" indent="-342900">
              <a:spcBef>
                <a:spcPts val="0"/>
              </a:spcBef>
              <a:buClr>
                <a:srgbClr val="655C52"/>
              </a:buClr>
              <a:buSzPct val="100000"/>
              <a:buFont typeface="+mj-lt"/>
              <a:buAutoNum type="arabicPeriod"/>
            </a:pPr>
            <a:r>
              <a:rPr lang="en-US" sz="1800" dirty="0">
                <a:solidFill>
                  <a:srgbClr val="655C52"/>
                </a:solidFill>
              </a:rPr>
              <a:t>Eating large amounts of food when not physically hungry.</a:t>
            </a:r>
          </a:p>
          <a:p>
            <a:pPr marL="977900" lvl="1" indent="-342900">
              <a:spcBef>
                <a:spcPts val="0"/>
              </a:spcBef>
              <a:buClr>
                <a:srgbClr val="655C52"/>
              </a:buClr>
              <a:buSzPct val="100000"/>
              <a:buFont typeface="+mj-lt"/>
              <a:buAutoNum type="arabicPeriod"/>
            </a:pPr>
            <a:r>
              <a:rPr lang="en-US" sz="1800" dirty="0">
                <a:solidFill>
                  <a:srgbClr val="655C52"/>
                </a:solidFill>
              </a:rPr>
              <a:t>Eating alone because of feeling embarrassed by how much one is eating.</a:t>
            </a:r>
          </a:p>
          <a:p>
            <a:pPr marL="977900" lvl="1" indent="-342900">
              <a:spcBef>
                <a:spcPts val="0"/>
              </a:spcBef>
              <a:buClr>
                <a:srgbClr val="655C52"/>
              </a:buClr>
              <a:buSzPct val="100000"/>
              <a:buFont typeface="+mj-lt"/>
              <a:buAutoNum type="arabicPeriod"/>
            </a:pPr>
            <a:r>
              <a:rPr lang="en-US" sz="1800" dirty="0">
                <a:solidFill>
                  <a:srgbClr val="655C52"/>
                </a:solidFill>
              </a:rPr>
              <a:t>Feeling disgusted with oneself, depressed, or guilty afterward.</a:t>
            </a:r>
          </a:p>
          <a:p>
            <a:pPr marL="977900" lvl="1" indent="-342900">
              <a:spcBef>
                <a:spcPts val="0"/>
              </a:spcBef>
              <a:buClr>
                <a:srgbClr val="655C52"/>
              </a:buClr>
              <a:buSzPct val="100000"/>
              <a:buFont typeface="+mj-lt"/>
              <a:buAutoNum type="arabicPeriod"/>
            </a:pPr>
            <a:endParaRPr lang="en-US" sz="105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189912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3600" dirty="0">
                <a:solidFill>
                  <a:srgbClr val="ED9933"/>
                </a:solidFill>
              </a:rPr>
              <a:t>DSM-5 Criteria for Binge-Eating Disorder</a:t>
            </a:r>
            <a:endParaRPr sz="3600" dirty="0">
              <a:solidFill>
                <a:srgbClr val="ED9933"/>
              </a:solidFill>
            </a:endParaRPr>
          </a:p>
        </p:txBody>
      </p:sp>
      <p:sp>
        <p:nvSpPr>
          <p:cNvPr id="98" name="Google Shape;98;p14"/>
          <p:cNvSpPr txBox="1">
            <a:spLocks noGrp="1"/>
          </p:cNvSpPr>
          <p:nvPr>
            <p:ph type="body" idx="1"/>
          </p:nvPr>
        </p:nvSpPr>
        <p:spPr>
          <a:xfrm>
            <a:off x="628651" y="1960561"/>
            <a:ext cx="7886700" cy="4451665"/>
          </a:xfrm>
          <a:prstGeom prst="rect">
            <a:avLst/>
          </a:prstGeom>
          <a:noFill/>
          <a:ln>
            <a:noFill/>
          </a:ln>
        </p:spPr>
        <p:txBody>
          <a:bodyPr spcFirstLastPara="1" wrap="square" lIns="91425" tIns="45700" rIns="91425" bIns="45700" anchor="t" anchorCtr="0">
            <a:noAutofit/>
          </a:bodyPr>
          <a:lstStyle/>
          <a:p>
            <a:pPr marL="635000" indent="-457200">
              <a:spcBef>
                <a:spcPts val="0"/>
              </a:spcBef>
              <a:buClr>
                <a:srgbClr val="655C52"/>
              </a:buClr>
              <a:buSzPct val="100000"/>
              <a:buFont typeface="+mj-lt"/>
              <a:buAutoNum type="alphaUcPeriod" startAt="3"/>
            </a:pPr>
            <a:r>
              <a:rPr lang="en-US" sz="2000" dirty="0">
                <a:solidFill>
                  <a:srgbClr val="655C52"/>
                </a:solidFill>
              </a:rPr>
              <a:t>Marked distress regarding binge-eating is present.</a:t>
            </a:r>
          </a:p>
          <a:p>
            <a:pPr marL="520700" indent="-342900">
              <a:spcBef>
                <a:spcPts val="0"/>
              </a:spcBef>
              <a:buClr>
                <a:srgbClr val="655C52"/>
              </a:buClr>
              <a:buSzPct val="100000"/>
              <a:buFont typeface="+mj-lt"/>
              <a:buAutoNum type="alphaUcPeriod" startAt="3"/>
            </a:pPr>
            <a:endParaRPr lang="en-US" sz="1200" dirty="0">
              <a:solidFill>
                <a:srgbClr val="655C52"/>
              </a:solidFill>
            </a:endParaRPr>
          </a:p>
          <a:p>
            <a:pPr marL="635000" indent="-457200">
              <a:spcBef>
                <a:spcPts val="0"/>
              </a:spcBef>
              <a:buClr>
                <a:srgbClr val="655C52"/>
              </a:buClr>
              <a:buSzPct val="100000"/>
              <a:buFont typeface="+mj-lt"/>
              <a:buAutoNum type="alphaUcPeriod" startAt="4"/>
            </a:pPr>
            <a:r>
              <a:rPr lang="en-US" sz="2000" dirty="0">
                <a:solidFill>
                  <a:srgbClr val="655C52"/>
                </a:solidFill>
              </a:rPr>
              <a:t>The binge-eating occurs, on average, at least once a week for 3 months.</a:t>
            </a:r>
          </a:p>
          <a:p>
            <a:pPr marL="520700" indent="-342900">
              <a:spcBef>
                <a:spcPts val="0"/>
              </a:spcBef>
              <a:buClr>
                <a:srgbClr val="655C52"/>
              </a:buClr>
              <a:buSzPct val="100000"/>
              <a:buFont typeface="+mj-lt"/>
              <a:buAutoNum type="alphaUcPeriod" startAt="3"/>
            </a:pPr>
            <a:endParaRPr lang="en-US" sz="1200" dirty="0">
              <a:solidFill>
                <a:srgbClr val="655C52"/>
              </a:solidFill>
            </a:endParaRPr>
          </a:p>
          <a:p>
            <a:pPr marL="635000" indent="-457200">
              <a:spcBef>
                <a:spcPts val="0"/>
              </a:spcBef>
              <a:buClr>
                <a:srgbClr val="655C52"/>
              </a:buClr>
              <a:buSzPct val="100000"/>
              <a:buFont typeface="+mj-lt"/>
              <a:buAutoNum type="alphaUcPeriod" startAt="5"/>
            </a:pPr>
            <a:r>
              <a:rPr lang="en-US" sz="2000" dirty="0">
                <a:solidFill>
                  <a:srgbClr val="655C52"/>
                </a:solidFill>
              </a:rPr>
              <a:t>The binge-eating is not associated with the recurrent use of inappropriate compensatory behavior as in bulimia nervosa and does not occur exclusively during the course of bulimia nervosa or anorexia nervosa.</a:t>
            </a:r>
          </a:p>
          <a:p>
            <a:pPr marL="520700" indent="-342900">
              <a:spcBef>
                <a:spcPts val="0"/>
              </a:spcBef>
              <a:buClr>
                <a:srgbClr val="655C52"/>
              </a:buClr>
              <a:buSzPct val="100000"/>
              <a:buFont typeface="+mj-lt"/>
              <a:buAutoNum type="alphaUcPeriod" startAt="3"/>
            </a:pPr>
            <a:endParaRPr lang="en-US" sz="1200" dirty="0">
              <a:solidFill>
                <a:srgbClr val="655C52"/>
              </a:solidFill>
            </a:endParaRPr>
          </a:p>
          <a:p>
            <a:pPr marL="635000" indent="-457200">
              <a:spcBef>
                <a:spcPts val="0"/>
              </a:spcBef>
              <a:buClr>
                <a:srgbClr val="655C52"/>
              </a:buClr>
              <a:buSzPct val="100000"/>
              <a:buFont typeface="+mj-lt"/>
              <a:buAutoNum type="alphaUcPeriod" startAt="6"/>
            </a:pPr>
            <a:r>
              <a:rPr lang="en-US" sz="2000" dirty="0">
                <a:solidFill>
                  <a:srgbClr val="655C52"/>
                </a:solidFill>
              </a:rPr>
              <a:t>Levels of Severity</a:t>
            </a:r>
            <a:endParaRPr lang="en-US" sz="1800" dirty="0">
              <a:solidFill>
                <a:srgbClr val="655C52"/>
              </a:solidFill>
            </a:endParaRPr>
          </a:p>
          <a:p>
            <a:pPr marL="977900" lvl="1" indent="-342900">
              <a:spcBef>
                <a:spcPts val="0"/>
              </a:spcBef>
              <a:buClr>
                <a:srgbClr val="655C52"/>
              </a:buClr>
              <a:buSzPct val="100000"/>
            </a:pPr>
            <a:r>
              <a:rPr lang="en-US" sz="1600" dirty="0">
                <a:solidFill>
                  <a:srgbClr val="655C52"/>
                </a:solidFill>
              </a:rPr>
              <a:t>Mild: 1-3 episodes per week</a:t>
            </a:r>
          </a:p>
          <a:p>
            <a:pPr marL="977900" lvl="1" indent="-342900">
              <a:spcBef>
                <a:spcPts val="0"/>
              </a:spcBef>
              <a:buClr>
                <a:srgbClr val="655C52"/>
              </a:buClr>
              <a:buSzPct val="100000"/>
            </a:pPr>
            <a:r>
              <a:rPr lang="en-US" sz="1600" dirty="0">
                <a:solidFill>
                  <a:srgbClr val="655C52"/>
                </a:solidFill>
              </a:rPr>
              <a:t>Moderate: 4-7 episodes per week</a:t>
            </a:r>
          </a:p>
          <a:p>
            <a:pPr marL="977900" lvl="1" indent="-342900">
              <a:spcBef>
                <a:spcPts val="0"/>
              </a:spcBef>
              <a:buClr>
                <a:srgbClr val="655C52"/>
              </a:buClr>
              <a:buSzPct val="100000"/>
            </a:pPr>
            <a:r>
              <a:rPr lang="en-US" sz="1600" dirty="0">
                <a:solidFill>
                  <a:srgbClr val="655C52"/>
                </a:solidFill>
              </a:rPr>
              <a:t>Severe: 8-13 episodes per week</a:t>
            </a:r>
          </a:p>
          <a:p>
            <a:pPr marL="977900" lvl="1" indent="-342900">
              <a:spcBef>
                <a:spcPts val="0"/>
              </a:spcBef>
              <a:buClr>
                <a:srgbClr val="655C52"/>
              </a:buClr>
              <a:buSzPct val="100000"/>
            </a:pPr>
            <a:r>
              <a:rPr lang="en-US" sz="1600" dirty="0">
                <a:solidFill>
                  <a:srgbClr val="655C52"/>
                </a:solidFill>
              </a:rPr>
              <a:t>Extreme: 14+ episodes per week</a:t>
            </a: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2802526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rPr>
              <a:t>Signs of Binge-Eating Disorder</a:t>
            </a:r>
            <a:endParaRPr dirty="0">
              <a:solidFill>
                <a:srgbClr val="ED9933"/>
              </a:solidFill>
            </a:endParaRPr>
          </a:p>
        </p:txBody>
      </p:sp>
      <p:sp>
        <p:nvSpPr>
          <p:cNvPr id="98" name="Google Shape;98;p14"/>
          <p:cNvSpPr txBox="1">
            <a:spLocks noGrp="1"/>
          </p:cNvSpPr>
          <p:nvPr>
            <p:ph type="body" idx="1"/>
          </p:nvPr>
        </p:nvSpPr>
        <p:spPr>
          <a:xfrm>
            <a:off x="628649" y="1960561"/>
            <a:ext cx="7107791" cy="4216401"/>
          </a:xfrm>
          <a:prstGeom prst="rect">
            <a:avLst/>
          </a:prstGeom>
          <a:noFill/>
          <a:ln>
            <a:noFill/>
          </a:ln>
        </p:spPr>
        <p:txBody>
          <a:bodyPr spcFirstLastPara="1" wrap="square" lIns="91425" tIns="45700" rIns="91425" bIns="45700" anchor="t" anchorCtr="0">
            <a:noAutofit/>
          </a:bodyPr>
          <a:lstStyle/>
          <a:p>
            <a:pPr marL="520700" lvl="0" indent="-342900" algn="l" rtl="0">
              <a:lnSpc>
                <a:spcPct val="90000"/>
              </a:lnSpc>
              <a:spcBef>
                <a:spcPts val="0"/>
              </a:spcBef>
              <a:spcAft>
                <a:spcPts val="0"/>
              </a:spcAft>
              <a:buClr>
                <a:srgbClr val="655C52"/>
              </a:buClr>
              <a:buSzPct val="100000"/>
            </a:pPr>
            <a:r>
              <a:rPr lang="en-US" sz="1800" dirty="0">
                <a:solidFill>
                  <a:srgbClr val="655C52"/>
                </a:solidFill>
              </a:rPr>
              <a:t>Excessive amounts of food containers and wrappers (often hidden)</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Continuous grazing without feeling satisfied </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Experimenting with different diets; eating publicly in a very restrictive manner (many will only eat “healthy” foods in front of others)</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A large amount of money going towards binge food; running through his/her college meal plan well before the semester ends (parents or friends may best be able to assess this)</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Possible binge drinking that may or may not precipitate binge-eating</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Symptoms of anxiety and depression: depressed or anxious mood, loss of interest or withdrawing from peers, hypersomnia or insomnia, increased irritability or agitation, etc.</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Missing activities, work, class, etc., to binge</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Discussing Body Image in a negative manner; expressing shame regarding body image</a:t>
            </a:r>
          </a:p>
          <a:p>
            <a:pPr marL="520700" lvl="0" indent="-342900" algn="l" rtl="0">
              <a:lnSpc>
                <a:spcPct val="90000"/>
              </a:lnSpc>
              <a:spcBef>
                <a:spcPts val="0"/>
              </a:spcBef>
              <a:spcAft>
                <a:spcPts val="0"/>
              </a:spcAft>
              <a:buClr>
                <a:srgbClr val="655C52"/>
              </a:buClr>
              <a:buSzPct val="100000"/>
            </a:pPr>
            <a:r>
              <a:rPr lang="en-US" sz="1800" dirty="0">
                <a:solidFill>
                  <a:srgbClr val="655C52"/>
                </a:solidFill>
              </a:rPr>
              <a:t>Weight gain (however, keep in mind many binge eaters are of average weight)</a:t>
            </a:r>
          </a:p>
          <a:p>
            <a:pPr marL="520700" lvl="0" indent="-342900" algn="l" rtl="0">
              <a:lnSpc>
                <a:spcPct val="90000"/>
              </a:lnSpc>
              <a:spcBef>
                <a:spcPts val="0"/>
              </a:spcBef>
              <a:spcAft>
                <a:spcPts val="0"/>
              </a:spcAft>
              <a:buClr>
                <a:schemeClr val="dk1"/>
              </a:buClr>
              <a:buSzPts val="2800"/>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357282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3800" dirty="0">
                <a:solidFill>
                  <a:srgbClr val="ED9933"/>
                </a:solidFill>
              </a:rPr>
              <a:t>Consequences of Binge-Eating Disorder</a:t>
            </a:r>
            <a:endParaRPr sz="3800" dirty="0">
              <a:solidFill>
                <a:srgbClr val="ED9933"/>
              </a:solidFill>
            </a:endParaRPr>
          </a:p>
        </p:txBody>
      </p:sp>
      <p:sp>
        <p:nvSpPr>
          <p:cNvPr id="98" name="Google Shape;98;p14"/>
          <p:cNvSpPr txBox="1">
            <a:spLocks noGrp="1"/>
          </p:cNvSpPr>
          <p:nvPr>
            <p:ph type="body" idx="1"/>
          </p:nvPr>
        </p:nvSpPr>
        <p:spPr>
          <a:xfrm>
            <a:off x="628650" y="1991473"/>
            <a:ext cx="7302999" cy="4070760"/>
          </a:xfrm>
          <a:prstGeom prst="rect">
            <a:avLst/>
          </a:prstGeom>
          <a:noFill/>
          <a:ln>
            <a:noFill/>
          </a:ln>
        </p:spPr>
        <p:txBody>
          <a:bodyPr spcFirstLastPara="1" wrap="square" lIns="91425" tIns="45700" rIns="91425" bIns="45700" anchor="t" anchorCtr="0">
            <a:noAutofit/>
          </a:bodyPr>
          <a:lstStyle/>
          <a:p>
            <a:pPr marL="520700" lvl="0" indent="-342900" algn="l" rtl="0">
              <a:lnSpc>
                <a:spcPct val="90000"/>
              </a:lnSpc>
              <a:spcBef>
                <a:spcPts val="0"/>
              </a:spcBef>
              <a:spcAft>
                <a:spcPts val="0"/>
              </a:spcAft>
              <a:buClr>
                <a:srgbClr val="655C52"/>
              </a:buClr>
              <a:buSzPct val="100000"/>
            </a:pPr>
            <a:r>
              <a:rPr lang="en-US" sz="2000" dirty="0">
                <a:solidFill>
                  <a:srgbClr val="655C52"/>
                </a:solidFill>
              </a:rPr>
              <a:t>Weight Gain</a:t>
            </a:r>
          </a:p>
          <a:p>
            <a:pPr marL="520700" lvl="0" indent="-342900" algn="l" rtl="0">
              <a:lnSpc>
                <a:spcPct val="90000"/>
              </a:lnSpc>
              <a:spcBef>
                <a:spcPts val="0"/>
              </a:spcBef>
              <a:spcAft>
                <a:spcPts val="0"/>
              </a:spcAft>
              <a:buClr>
                <a:srgbClr val="655C52"/>
              </a:buClr>
              <a:buSzPct val="100000"/>
            </a:pPr>
            <a:endParaRPr lang="en-US" sz="900" dirty="0">
              <a:solidFill>
                <a:srgbClr val="655C52"/>
              </a:solidFill>
            </a:endParaRPr>
          </a:p>
          <a:p>
            <a:pPr marL="520700" lvl="0" indent="-342900" algn="l" rtl="0">
              <a:lnSpc>
                <a:spcPct val="90000"/>
              </a:lnSpc>
              <a:spcBef>
                <a:spcPts val="0"/>
              </a:spcBef>
              <a:spcAft>
                <a:spcPts val="0"/>
              </a:spcAft>
              <a:buClr>
                <a:srgbClr val="655C52"/>
              </a:buClr>
              <a:buSzPct val="100000"/>
            </a:pPr>
            <a:r>
              <a:rPr lang="en-US" sz="2000" dirty="0">
                <a:solidFill>
                  <a:srgbClr val="655C52"/>
                </a:solidFill>
              </a:rPr>
              <a:t>Type II Diabetes</a:t>
            </a:r>
          </a:p>
          <a:p>
            <a:pPr marL="520700" lvl="0" indent="-342900" algn="l" rtl="0">
              <a:lnSpc>
                <a:spcPct val="90000"/>
              </a:lnSpc>
              <a:spcBef>
                <a:spcPts val="0"/>
              </a:spcBef>
              <a:spcAft>
                <a:spcPts val="0"/>
              </a:spcAft>
              <a:buClr>
                <a:srgbClr val="655C52"/>
              </a:buClr>
              <a:buSzPct val="100000"/>
            </a:pPr>
            <a:endParaRPr lang="en-US" sz="900" dirty="0">
              <a:solidFill>
                <a:srgbClr val="655C52"/>
              </a:solidFill>
            </a:endParaRPr>
          </a:p>
          <a:p>
            <a:pPr marL="520700" indent="-342900">
              <a:spcBef>
                <a:spcPts val="0"/>
              </a:spcBef>
              <a:buClr>
                <a:srgbClr val="655C52"/>
              </a:buClr>
              <a:buSzPct val="100000"/>
            </a:pPr>
            <a:r>
              <a:rPr lang="en-US" sz="2000" dirty="0">
                <a:solidFill>
                  <a:srgbClr val="655C52"/>
                </a:solidFill>
              </a:rPr>
              <a:t>High cholesterol</a:t>
            </a:r>
          </a:p>
          <a:p>
            <a:pPr marL="520700" indent="-342900">
              <a:spcBef>
                <a:spcPts val="0"/>
              </a:spcBef>
              <a:buClr>
                <a:srgbClr val="655C52"/>
              </a:buClr>
              <a:buSzPct val="100000"/>
            </a:pPr>
            <a:endParaRPr lang="en-US" sz="2000" dirty="0">
              <a:solidFill>
                <a:srgbClr val="655C52"/>
              </a:solidFill>
            </a:endParaRPr>
          </a:p>
          <a:p>
            <a:pPr marL="520700" indent="-342900">
              <a:spcBef>
                <a:spcPts val="0"/>
              </a:spcBef>
              <a:buClr>
                <a:srgbClr val="655C52"/>
              </a:buClr>
              <a:buSzPct val="100000"/>
            </a:pPr>
            <a:r>
              <a:rPr lang="en-US" sz="2000" dirty="0">
                <a:solidFill>
                  <a:srgbClr val="655C52"/>
                </a:solidFill>
              </a:rPr>
              <a:t>High blood pressure</a:t>
            </a:r>
          </a:p>
          <a:p>
            <a:pPr marL="520700" indent="-342900">
              <a:spcBef>
                <a:spcPts val="0"/>
              </a:spcBef>
              <a:buClr>
                <a:srgbClr val="655C52"/>
              </a:buClr>
              <a:buSzPct val="100000"/>
            </a:pPr>
            <a:endParaRPr lang="en-US" sz="2000" dirty="0">
              <a:solidFill>
                <a:srgbClr val="655C52"/>
              </a:solidFill>
            </a:endParaRPr>
          </a:p>
          <a:p>
            <a:pPr marL="520700" indent="-342900">
              <a:spcBef>
                <a:spcPts val="0"/>
              </a:spcBef>
              <a:buClr>
                <a:srgbClr val="655C52"/>
              </a:buClr>
              <a:buSzPct val="100000"/>
            </a:pPr>
            <a:r>
              <a:rPr lang="en-US" sz="2000" dirty="0">
                <a:solidFill>
                  <a:srgbClr val="655C52"/>
                </a:solidFill>
              </a:rPr>
              <a:t>High triglycerides</a:t>
            </a:r>
          </a:p>
          <a:p>
            <a:pPr marL="520700" indent="-342900">
              <a:spcBef>
                <a:spcPts val="0"/>
              </a:spcBef>
              <a:buClr>
                <a:srgbClr val="655C52"/>
              </a:buClr>
              <a:buSzPct val="100000"/>
            </a:pPr>
            <a:endParaRPr lang="en-US" sz="2000" dirty="0">
              <a:solidFill>
                <a:srgbClr val="655C52"/>
              </a:solidFill>
            </a:endParaRPr>
          </a:p>
          <a:p>
            <a:pPr marL="520700" indent="-342900">
              <a:spcBef>
                <a:spcPts val="0"/>
              </a:spcBef>
              <a:buClr>
                <a:srgbClr val="655C52"/>
              </a:buClr>
              <a:buSzPct val="100000"/>
            </a:pPr>
            <a:r>
              <a:rPr lang="en-US" sz="2000" dirty="0">
                <a:solidFill>
                  <a:srgbClr val="655C52"/>
                </a:solidFill>
              </a:rPr>
              <a:t>Fatty liver</a:t>
            </a:r>
          </a:p>
          <a:p>
            <a:pPr marL="977900" lvl="1" indent="-342900">
              <a:spcBef>
                <a:spcPts val="0"/>
              </a:spcBef>
              <a:buClr>
                <a:srgbClr val="655C52"/>
              </a:buClr>
              <a:buSzPct val="100000"/>
            </a:pPr>
            <a:endParaRPr lang="en-US" sz="1400" dirty="0">
              <a:solidFill>
                <a:srgbClr val="655C52"/>
              </a:solidFill>
            </a:endParaRPr>
          </a:p>
          <a:p>
            <a:pPr marL="520700" indent="-342900">
              <a:spcBef>
                <a:spcPts val="0"/>
              </a:spcBef>
              <a:buClr>
                <a:srgbClr val="655C52"/>
              </a:buClr>
              <a:buSzPct val="100000"/>
            </a:pPr>
            <a:r>
              <a:rPr lang="en-US" sz="2000" dirty="0">
                <a:solidFill>
                  <a:srgbClr val="655C52"/>
                </a:solidFill>
              </a:rPr>
              <a:t>Infertility - PCOS</a:t>
            </a:r>
          </a:p>
          <a:p>
            <a:pPr marL="520700" indent="-342900">
              <a:spcBef>
                <a:spcPts val="0"/>
              </a:spcBef>
              <a:buClr>
                <a:srgbClr val="655C52"/>
              </a:buClr>
              <a:buSzPct val="100000"/>
            </a:pPr>
            <a:endParaRPr lang="en-US" sz="1400" dirty="0">
              <a:solidFill>
                <a:srgbClr val="655C52"/>
              </a:solidFill>
            </a:endParaRPr>
          </a:p>
          <a:p>
            <a:pPr marL="520700" indent="-342900">
              <a:spcBef>
                <a:spcPts val="0"/>
              </a:spcBef>
              <a:buClr>
                <a:srgbClr val="655C52"/>
              </a:buClr>
              <a:buSzPct val="100000"/>
            </a:pPr>
            <a:r>
              <a:rPr lang="en-US" sz="2000" dirty="0">
                <a:solidFill>
                  <a:srgbClr val="655C52"/>
                </a:solidFill>
              </a:rPr>
              <a:t>Sleep Apnea</a:t>
            </a:r>
          </a:p>
          <a:p>
            <a:pPr marL="520700" indent="-342900">
              <a:spcBef>
                <a:spcPts val="0"/>
              </a:spcBef>
              <a:buClr>
                <a:srgbClr val="655C52"/>
              </a:buClr>
              <a:buSzPct val="100000"/>
            </a:pPr>
            <a:endParaRPr lang="en-US" sz="1400" dirty="0">
              <a:solidFill>
                <a:srgbClr val="655C52"/>
              </a:solidFill>
            </a:endParaRPr>
          </a:p>
          <a:p>
            <a:pPr marL="520700" indent="-342900">
              <a:spcBef>
                <a:spcPts val="0"/>
              </a:spcBef>
              <a:buClr>
                <a:srgbClr val="655C52"/>
              </a:buClr>
              <a:buSzPct val="100000"/>
            </a:pPr>
            <a:r>
              <a:rPr lang="en-US" sz="2000" dirty="0">
                <a:solidFill>
                  <a:srgbClr val="655C52"/>
                </a:solidFill>
              </a:rPr>
              <a:t>Constipation/Hemorrhoids</a:t>
            </a:r>
          </a:p>
          <a:p>
            <a:pPr marL="520700" lvl="0" indent="-342900" algn="l" rtl="0">
              <a:lnSpc>
                <a:spcPct val="90000"/>
              </a:lnSpc>
              <a:spcBef>
                <a:spcPts val="0"/>
              </a:spcBef>
              <a:spcAft>
                <a:spcPts val="0"/>
              </a:spcAft>
              <a:buClr>
                <a:schemeClr val="dk1"/>
              </a:buClr>
              <a:buSzPts val="2800"/>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65580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Objectives</a:t>
            </a:r>
            <a:endParaRPr sz="4000" dirty="0">
              <a:solidFill>
                <a:srgbClr val="ED9933"/>
              </a:solidFill>
            </a:endParaRPr>
          </a:p>
        </p:txBody>
      </p:sp>
      <p:sp>
        <p:nvSpPr>
          <p:cNvPr id="98" name="Google Shape;98;p14"/>
          <p:cNvSpPr txBox="1">
            <a:spLocks noGrp="1"/>
          </p:cNvSpPr>
          <p:nvPr>
            <p:ph type="body" idx="1"/>
          </p:nvPr>
        </p:nvSpPr>
        <p:spPr>
          <a:xfrm>
            <a:off x="628651" y="1690689"/>
            <a:ext cx="7886700" cy="4111850"/>
          </a:xfrm>
          <a:prstGeom prst="rect">
            <a:avLst/>
          </a:prstGeom>
          <a:noFill/>
          <a:ln>
            <a:noFill/>
          </a:ln>
        </p:spPr>
        <p:txBody>
          <a:bodyPr spcFirstLastPara="1" wrap="square" lIns="91425" tIns="45700" rIns="91425" bIns="45700" anchor="t" anchorCtr="0">
            <a:noAutofit/>
          </a:bodyPr>
          <a:lstStyle/>
          <a:p>
            <a:pPr marL="0" indent="0">
              <a:lnSpc>
                <a:spcPct val="100000"/>
              </a:lnSpc>
              <a:spcBef>
                <a:spcPts val="400"/>
              </a:spcBef>
              <a:buNone/>
            </a:pPr>
            <a:endParaRPr lang="en-US" sz="1000" b="1" dirty="0">
              <a:solidFill>
                <a:srgbClr val="655C52"/>
              </a:solidFill>
            </a:endParaRPr>
          </a:p>
          <a:p>
            <a:pPr lvl="0"/>
            <a:r>
              <a:rPr lang="en-US" sz="2400" dirty="0">
                <a:solidFill>
                  <a:srgbClr val="655C52"/>
                </a:solidFill>
              </a:rPr>
              <a:t>Learn the DSM-5 diagnostic criteria for the eating disorders.</a:t>
            </a:r>
          </a:p>
          <a:p>
            <a:pPr lvl="0"/>
            <a:endParaRPr lang="en-US" sz="1800" dirty="0">
              <a:solidFill>
                <a:srgbClr val="655C52"/>
              </a:solidFill>
            </a:endParaRPr>
          </a:p>
          <a:p>
            <a:pPr lvl="0"/>
            <a:r>
              <a:rPr lang="en-US" sz="2400" dirty="0">
                <a:solidFill>
                  <a:srgbClr val="655C52"/>
                </a:solidFill>
              </a:rPr>
              <a:t>Learn the causes and underlying factors in development, the clinical signs and symptoms, and physical consequences of an eating disorder.</a:t>
            </a:r>
          </a:p>
          <a:p>
            <a:pPr lvl="0"/>
            <a:endParaRPr lang="en-US" sz="1800" dirty="0">
              <a:solidFill>
                <a:srgbClr val="655C52"/>
              </a:solidFill>
            </a:endParaRPr>
          </a:p>
          <a:p>
            <a:pPr lvl="0"/>
            <a:r>
              <a:rPr lang="en-US" sz="2400" dirty="0">
                <a:solidFill>
                  <a:srgbClr val="655C52"/>
                </a:solidFill>
              </a:rPr>
              <a:t>Learn the treatment philosophies, treatment levels and the evidence-based treatment approaches for the eating disorders.</a:t>
            </a:r>
          </a:p>
          <a:p>
            <a:pPr marL="228600" lvl="0" indent="-50800" algn="l" rtl="0">
              <a:lnSpc>
                <a:spcPct val="90000"/>
              </a:lnSpc>
              <a:spcBef>
                <a:spcPts val="0"/>
              </a:spcBef>
              <a:spcAft>
                <a:spcPts val="0"/>
              </a:spcAft>
              <a:buClr>
                <a:schemeClr val="dk1"/>
              </a:buClr>
              <a:buSzPts val="2800"/>
              <a:buNone/>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4244907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rPr>
              <a:t>DSM-5 Criteria for ARFID</a:t>
            </a:r>
            <a:endParaRPr dirty="0">
              <a:solidFill>
                <a:srgbClr val="ED9933"/>
              </a:solidFill>
            </a:endParaRPr>
          </a:p>
        </p:txBody>
      </p:sp>
      <p:sp>
        <p:nvSpPr>
          <p:cNvPr id="98" name="Google Shape;98;p14"/>
          <p:cNvSpPr txBox="1">
            <a:spLocks noGrp="1"/>
          </p:cNvSpPr>
          <p:nvPr>
            <p:ph type="body" idx="1"/>
          </p:nvPr>
        </p:nvSpPr>
        <p:spPr>
          <a:xfrm>
            <a:off x="546457" y="1976018"/>
            <a:ext cx="7806433" cy="4101671"/>
          </a:xfrm>
          <a:prstGeom prst="rect">
            <a:avLst/>
          </a:prstGeom>
          <a:noFill/>
          <a:ln>
            <a:noFill/>
          </a:ln>
        </p:spPr>
        <p:txBody>
          <a:bodyPr spcFirstLastPara="1" wrap="square" lIns="91425" tIns="45700" rIns="91425" bIns="45700" anchor="t" anchorCtr="0">
            <a:noAutofit/>
          </a:bodyPr>
          <a:lstStyle/>
          <a:p>
            <a:pPr marL="635000" lvl="0" indent="-457200" algn="l" rtl="0">
              <a:lnSpc>
                <a:spcPct val="90000"/>
              </a:lnSpc>
              <a:spcBef>
                <a:spcPts val="0"/>
              </a:spcBef>
              <a:spcAft>
                <a:spcPts val="0"/>
              </a:spcAft>
              <a:buClr>
                <a:srgbClr val="655C52"/>
              </a:buClr>
              <a:buSzPct val="100000"/>
              <a:buFont typeface="+mj-lt"/>
              <a:buAutoNum type="alphaUcPeriod"/>
            </a:pPr>
            <a:r>
              <a:rPr lang="en-US" sz="1600" dirty="0">
                <a:solidFill>
                  <a:srgbClr val="655C52"/>
                </a:solidFill>
              </a:rPr>
              <a:t>An eating or feeding disturbance (e.g., apparent lack of interest in eating or food; avoidance based on the sensory characteristics of food; concern about aversive consequences of eating) as manifested by persistent failure to meet appropriate nutritional and/or energy needs associated with one (or more) of the following:</a:t>
            </a:r>
          </a:p>
          <a:p>
            <a:pPr marL="977900" lvl="1" indent="-342900">
              <a:spcBef>
                <a:spcPts val="0"/>
              </a:spcBef>
              <a:buClr>
                <a:srgbClr val="655C52"/>
              </a:buClr>
              <a:buSzPct val="100000"/>
              <a:buFont typeface="+mj-lt"/>
              <a:buAutoNum type="arabicPeriod"/>
            </a:pPr>
            <a:r>
              <a:rPr lang="en-US" sz="1600" dirty="0">
                <a:solidFill>
                  <a:srgbClr val="655C52"/>
                </a:solidFill>
              </a:rPr>
              <a:t>Significant weight loss (or failure to achieve expected weight gain or faltering growth in children).</a:t>
            </a:r>
          </a:p>
          <a:p>
            <a:pPr marL="977900" lvl="1" indent="-342900">
              <a:spcBef>
                <a:spcPts val="0"/>
              </a:spcBef>
              <a:buClr>
                <a:srgbClr val="655C52"/>
              </a:buClr>
              <a:buSzPct val="100000"/>
              <a:buFont typeface="+mj-lt"/>
              <a:buAutoNum type="arabicPeriod"/>
            </a:pPr>
            <a:r>
              <a:rPr lang="en-US" sz="1600" dirty="0">
                <a:solidFill>
                  <a:srgbClr val="655C52"/>
                </a:solidFill>
              </a:rPr>
              <a:t>Significant nutritional deficiency. </a:t>
            </a:r>
          </a:p>
          <a:p>
            <a:pPr marL="977900" lvl="1" indent="-342900">
              <a:spcBef>
                <a:spcPts val="0"/>
              </a:spcBef>
              <a:buClr>
                <a:srgbClr val="655C52"/>
              </a:buClr>
              <a:buSzPct val="100000"/>
              <a:buFont typeface="+mj-lt"/>
              <a:buAutoNum type="arabicPeriod"/>
            </a:pPr>
            <a:r>
              <a:rPr lang="en-US" sz="1600" dirty="0">
                <a:solidFill>
                  <a:srgbClr val="655C52"/>
                </a:solidFill>
              </a:rPr>
              <a:t>Dependence on enteral feeding or oral nutritional supplements.</a:t>
            </a:r>
          </a:p>
          <a:p>
            <a:pPr marL="977900" lvl="1" indent="-342900">
              <a:spcBef>
                <a:spcPts val="0"/>
              </a:spcBef>
              <a:buClr>
                <a:srgbClr val="655C52"/>
              </a:buClr>
              <a:buSzPct val="100000"/>
              <a:buFont typeface="+mj-lt"/>
              <a:buAutoNum type="arabicPeriod"/>
            </a:pPr>
            <a:r>
              <a:rPr lang="en-US" sz="1600" dirty="0">
                <a:solidFill>
                  <a:srgbClr val="655C52"/>
                </a:solidFill>
              </a:rPr>
              <a:t>Marked interference with psychosocial functioning.</a:t>
            </a:r>
          </a:p>
          <a:p>
            <a:pPr marL="520700" indent="-342900">
              <a:spcBef>
                <a:spcPts val="0"/>
              </a:spcBef>
              <a:buClr>
                <a:srgbClr val="655C52"/>
              </a:buClr>
              <a:buSzPct val="100000"/>
              <a:buFont typeface="+mj-lt"/>
              <a:buAutoNum type="alphaUcPeriod"/>
            </a:pPr>
            <a:r>
              <a:rPr lang="en-US" sz="1600" dirty="0">
                <a:solidFill>
                  <a:srgbClr val="655C52"/>
                </a:solidFill>
              </a:rPr>
              <a:t>The disturbance is not better explained by lack of available food or by an associated culturally sanctioned practice.</a:t>
            </a:r>
          </a:p>
          <a:p>
            <a:pPr marL="520700" indent="-342900">
              <a:spcBef>
                <a:spcPts val="0"/>
              </a:spcBef>
              <a:buClr>
                <a:srgbClr val="655C52"/>
              </a:buClr>
              <a:buSzPct val="100000"/>
              <a:buFont typeface="+mj-lt"/>
              <a:buAutoNum type="alphaUcPeriod"/>
            </a:pPr>
            <a:r>
              <a:rPr lang="en-US" sz="1600" dirty="0">
                <a:solidFill>
                  <a:srgbClr val="655C52"/>
                </a:solidFill>
              </a:rPr>
              <a:t>The eating disturbance does not occur exclusively during the course of anorexia nervosa or bulimia nervosa, and there is not evidence of a disturbance in the way in which one’s body weight or shape is experienced.</a:t>
            </a:r>
          </a:p>
          <a:p>
            <a:pPr marL="520700" indent="-342900">
              <a:spcBef>
                <a:spcPts val="0"/>
              </a:spcBef>
              <a:buClr>
                <a:srgbClr val="655C52"/>
              </a:buClr>
              <a:buSzPct val="100000"/>
              <a:buFont typeface="+mj-lt"/>
              <a:buAutoNum type="alphaUcPeriod"/>
            </a:pPr>
            <a:r>
              <a:rPr lang="en-US" sz="1600" dirty="0">
                <a:solidFill>
                  <a:srgbClr val="655C52"/>
                </a:solidFill>
              </a:rPr>
              <a:t>The eating disturbance is not attributable to a concurrent medical condition or what is not better explained by another mental disorder. When the eating disturbance exceeds that routinely associated with the condition or disorder and warrants additional clinical attention. </a:t>
            </a:r>
          </a:p>
          <a:p>
            <a:pPr marL="977900" lvl="1" indent="-342900">
              <a:spcBef>
                <a:spcPts val="0"/>
              </a:spcBef>
              <a:buClr>
                <a:schemeClr val="dk1"/>
              </a:buClr>
              <a:buSzPts val="2800"/>
              <a:buFont typeface="+mj-lt"/>
              <a:buAutoNum type="arabicPeriod"/>
            </a:pPr>
            <a:endParaRPr lang="en-US" sz="1800" dirty="0">
              <a:solidFill>
                <a:srgbClr val="655C52"/>
              </a:solidFill>
            </a:endParaRPr>
          </a:p>
          <a:p>
            <a:pPr marL="977900" lvl="1" indent="-342900">
              <a:spcBef>
                <a:spcPts val="0"/>
              </a:spcBef>
              <a:buClr>
                <a:schemeClr val="dk1"/>
              </a:buClr>
              <a:buSzPts val="2800"/>
              <a:buFont typeface="+mj-lt"/>
              <a:buAutoNum type="arabicPeriod"/>
            </a:pPr>
            <a:endParaRPr lang="en-US" sz="18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114194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Presentations and Signs of ARFID </a:t>
            </a:r>
            <a:endParaRPr sz="4000" dirty="0">
              <a:solidFill>
                <a:srgbClr val="ED9933"/>
              </a:solidFill>
            </a:endParaRPr>
          </a:p>
        </p:txBody>
      </p:sp>
      <p:sp>
        <p:nvSpPr>
          <p:cNvPr id="98" name="Google Shape;98;p14"/>
          <p:cNvSpPr txBox="1">
            <a:spLocks noGrp="1"/>
          </p:cNvSpPr>
          <p:nvPr>
            <p:ph type="body" idx="1"/>
          </p:nvPr>
        </p:nvSpPr>
        <p:spPr>
          <a:xfrm>
            <a:off x="546457" y="1976018"/>
            <a:ext cx="7806433" cy="4365145"/>
          </a:xfrm>
          <a:prstGeom prst="rect">
            <a:avLst/>
          </a:prstGeom>
          <a:noFill/>
          <a:ln>
            <a:noFill/>
          </a:ln>
        </p:spPr>
        <p:txBody>
          <a:bodyPr spcFirstLastPara="1" wrap="square" lIns="91425" tIns="45700" rIns="91425" bIns="45700" anchor="t" anchorCtr="0">
            <a:noAutofit/>
          </a:bodyPr>
          <a:lstStyle/>
          <a:p>
            <a:pPr marL="520700" indent="-342900">
              <a:spcBef>
                <a:spcPts val="0"/>
              </a:spcBef>
              <a:buClr>
                <a:srgbClr val="655C52"/>
              </a:buClr>
              <a:buSzPct val="100000"/>
            </a:pPr>
            <a:r>
              <a:rPr lang="en-US" sz="2200" dirty="0">
                <a:solidFill>
                  <a:srgbClr val="655C52"/>
                </a:solidFill>
              </a:rPr>
              <a:t>Avoidant/Sensory Sensitive: Individuals who only accept a limited diet in relation to sensory features</a:t>
            </a:r>
          </a:p>
          <a:p>
            <a:pPr marL="977900" lvl="1" indent="-342900">
              <a:spcBef>
                <a:spcPts val="0"/>
              </a:spcBef>
              <a:buClr>
                <a:srgbClr val="655C52"/>
              </a:buClr>
              <a:buSzPct val="100000"/>
            </a:pPr>
            <a:r>
              <a:rPr lang="en-US" sz="1800" dirty="0">
                <a:solidFill>
                  <a:srgbClr val="655C52"/>
                </a:solidFill>
              </a:rPr>
              <a:t>Sensory aversions</a:t>
            </a:r>
          </a:p>
          <a:p>
            <a:pPr marL="977900" lvl="1" indent="-342900">
              <a:spcBef>
                <a:spcPts val="0"/>
              </a:spcBef>
              <a:buClr>
                <a:srgbClr val="655C52"/>
              </a:buClr>
              <a:buSzPct val="100000"/>
            </a:pPr>
            <a:r>
              <a:rPr lang="en-US" sz="1800" dirty="0">
                <a:solidFill>
                  <a:srgbClr val="655C52"/>
                </a:solidFill>
              </a:rPr>
              <a:t>Sensory over-stimulation</a:t>
            </a:r>
          </a:p>
          <a:p>
            <a:pPr marL="977900" lvl="1" indent="-342900">
              <a:spcBef>
                <a:spcPts val="0"/>
              </a:spcBef>
              <a:buClr>
                <a:srgbClr val="655C52"/>
              </a:buClr>
              <a:buSzPct val="100000"/>
            </a:pPr>
            <a:r>
              <a:rPr lang="en-US" sz="1800" dirty="0">
                <a:solidFill>
                  <a:srgbClr val="655C52"/>
                </a:solidFill>
              </a:rPr>
              <a:t>Long-standing in nature</a:t>
            </a:r>
          </a:p>
          <a:p>
            <a:pPr marL="977900" lvl="1" indent="-342900">
              <a:spcBef>
                <a:spcPts val="0"/>
              </a:spcBef>
              <a:buClr>
                <a:srgbClr val="655C52"/>
              </a:buClr>
              <a:buSzPct val="100000"/>
            </a:pPr>
            <a:r>
              <a:rPr lang="en-US" sz="1800" dirty="0">
                <a:solidFill>
                  <a:srgbClr val="655C52"/>
                </a:solidFill>
              </a:rPr>
              <a:t>Often rigid about food preparation, food brands, food rituals</a:t>
            </a:r>
          </a:p>
          <a:p>
            <a:pPr marL="977900" lvl="1" indent="-342900">
              <a:spcBef>
                <a:spcPts val="0"/>
              </a:spcBef>
              <a:buClr>
                <a:srgbClr val="655C52"/>
              </a:buClr>
              <a:buSzPct val="100000"/>
            </a:pPr>
            <a:r>
              <a:rPr lang="en-US" sz="1800" dirty="0">
                <a:solidFill>
                  <a:srgbClr val="655C52"/>
                </a:solidFill>
              </a:rPr>
              <a:t>May or may not be underweight</a:t>
            </a:r>
          </a:p>
          <a:p>
            <a:pPr marL="977900" lvl="1" indent="-342900">
              <a:spcBef>
                <a:spcPts val="0"/>
              </a:spcBef>
              <a:buClr>
                <a:srgbClr val="655C52"/>
              </a:buClr>
              <a:buSzPct val="100000"/>
            </a:pPr>
            <a:endParaRPr lang="en-US" sz="1800" dirty="0">
              <a:solidFill>
                <a:srgbClr val="655C52"/>
              </a:solidFill>
            </a:endParaRPr>
          </a:p>
          <a:p>
            <a:pPr marL="520700" indent="-342900">
              <a:spcBef>
                <a:spcPts val="0"/>
              </a:spcBef>
              <a:buClr>
                <a:srgbClr val="655C52"/>
              </a:buClr>
              <a:buSzPct val="100000"/>
            </a:pPr>
            <a:r>
              <a:rPr lang="en-US" sz="2200" dirty="0">
                <a:solidFill>
                  <a:srgbClr val="655C52"/>
                </a:solidFill>
              </a:rPr>
              <a:t>Aversion: Individuals whose food refusal is related to aversion or fear-based experiences (phobic avoidance) </a:t>
            </a:r>
          </a:p>
          <a:p>
            <a:pPr marL="977900" lvl="1" indent="-342900">
              <a:spcBef>
                <a:spcPts val="0"/>
              </a:spcBef>
              <a:buClr>
                <a:srgbClr val="655C52"/>
              </a:buClr>
              <a:buSzPct val="100000"/>
            </a:pPr>
            <a:r>
              <a:rPr lang="en-US" sz="1800" dirty="0">
                <a:solidFill>
                  <a:srgbClr val="655C52"/>
                </a:solidFill>
              </a:rPr>
              <a:t>Choking</a:t>
            </a:r>
          </a:p>
          <a:p>
            <a:pPr marL="977900" lvl="1" indent="-342900">
              <a:spcBef>
                <a:spcPts val="0"/>
              </a:spcBef>
              <a:buClr>
                <a:srgbClr val="655C52"/>
              </a:buClr>
              <a:buSzPct val="100000"/>
            </a:pPr>
            <a:r>
              <a:rPr lang="en-US" sz="1800" dirty="0">
                <a:solidFill>
                  <a:srgbClr val="655C52"/>
                </a:solidFill>
              </a:rPr>
              <a:t>Nausea</a:t>
            </a:r>
          </a:p>
          <a:p>
            <a:pPr marL="977900" lvl="1" indent="-342900">
              <a:spcBef>
                <a:spcPts val="0"/>
              </a:spcBef>
              <a:buClr>
                <a:srgbClr val="655C52"/>
              </a:buClr>
              <a:buSzPct val="100000"/>
            </a:pPr>
            <a:r>
              <a:rPr lang="en-US" sz="1800" dirty="0">
                <a:solidFill>
                  <a:srgbClr val="655C52"/>
                </a:solidFill>
              </a:rPr>
              <a:t>Vomiting (emetophobia)</a:t>
            </a:r>
          </a:p>
          <a:p>
            <a:pPr marL="977900" lvl="1" indent="-342900">
              <a:spcBef>
                <a:spcPts val="0"/>
              </a:spcBef>
              <a:buClr>
                <a:srgbClr val="655C52"/>
              </a:buClr>
              <a:buSzPct val="100000"/>
            </a:pPr>
            <a:r>
              <a:rPr lang="en-US" sz="1800" dirty="0">
                <a:solidFill>
                  <a:srgbClr val="655C52"/>
                </a:solidFill>
              </a:rPr>
              <a:t>Pain</a:t>
            </a:r>
          </a:p>
          <a:p>
            <a:pPr marL="977900" lvl="1" indent="-342900">
              <a:spcBef>
                <a:spcPts val="0"/>
              </a:spcBef>
              <a:buClr>
                <a:srgbClr val="655C52"/>
              </a:buClr>
              <a:buSzPct val="100000"/>
            </a:pPr>
            <a:r>
              <a:rPr lang="en-US" sz="1800" dirty="0">
                <a:solidFill>
                  <a:srgbClr val="655C52"/>
                </a:solidFill>
              </a:rPr>
              <a:t>Swallowing</a:t>
            </a:r>
          </a:p>
          <a:p>
            <a:pPr marL="977900" lvl="1" indent="-342900">
              <a:spcBef>
                <a:spcPts val="0"/>
              </a:spcBef>
              <a:buClr>
                <a:srgbClr val="655C52"/>
              </a:buClr>
              <a:buSzPct val="100000"/>
            </a:pPr>
            <a:r>
              <a:rPr lang="en-US" sz="1800" dirty="0">
                <a:solidFill>
                  <a:srgbClr val="655C52"/>
                </a:solidFill>
              </a:rPr>
              <a:t>Often on growth/weight curves for age before aversive incident</a:t>
            </a:r>
          </a:p>
          <a:p>
            <a:pPr marL="177800" indent="0">
              <a:spcBef>
                <a:spcPts val="0"/>
              </a:spcBef>
              <a:buClr>
                <a:schemeClr val="dk1"/>
              </a:buClr>
              <a:buSzPts val="2800"/>
              <a:buNone/>
            </a:pPr>
            <a:endParaRPr lang="en-US" sz="2200" dirty="0">
              <a:solidFill>
                <a:srgbClr val="655C52"/>
              </a:solidFill>
            </a:endParaRPr>
          </a:p>
          <a:p>
            <a:pPr marL="977900" lvl="1" indent="-342900">
              <a:spcBef>
                <a:spcPts val="0"/>
              </a:spcBef>
              <a:buClr>
                <a:schemeClr val="dk1"/>
              </a:buClr>
              <a:buSzPts val="2800"/>
              <a:buFont typeface="+mj-lt"/>
              <a:buAutoNum type="arabicPeriod"/>
            </a:pPr>
            <a:endParaRPr lang="en-US" sz="18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130782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Presentations and Signs of ARFID </a:t>
            </a:r>
            <a:endParaRPr sz="4000" dirty="0">
              <a:solidFill>
                <a:srgbClr val="ED9933"/>
              </a:solidFill>
            </a:endParaRPr>
          </a:p>
        </p:txBody>
      </p:sp>
      <p:sp>
        <p:nvSpPr>
          <p:cNvPr id="98" name="Google Shape;98;p14"/>
          <p:cNvSpPr txBox="1">
            <a:spLocks noGrp="1"/>
          </p:cNvSpPr>
          <p:nvPr>
            <p:ph type="body" idx="1"/>
          </p:nvPr>
        </p:nvSpPr>
        <p:spPr>
          <a:xfrm>
            <a:off x="546457" y="1976018"/>
            <a:ext cx="7806433" cy="4101671"/>
          </a:xfrm>
          <a:prstGeom prst="rect">
            <a:avLst/>
          </a:prstGeom>
          <a:noFill/>
          <a:ln>
            <a:noFill/>
          </a:ln>
        </p:spPr>
        <p:txBody>
          <a:bodyPr spcFirstLastPara="1" wrap="square" lIns="91425" tIns="45700" rIns="91425" bIns="45700" anchor="t" anchorCtr="0">
            <a:noAutofit/>
          </a:bodyPr>
          <a:lstStyle/>
          <a:p>
            <a:pPr marL="177800" indent="0">
              <a:spcBef>
                <a:spcPts val="0"/>
              </a:spcBef>
              <a:buClr>
                <a:srgbClr val="655C52"/>
              </a:buClr>
              <a:buSzPct val="100000"/>
              <a:buNone/>
            </a:pPr>
            <a:r>
              <a:rPr lang="en-US" sz="2200" dirty="0">
                <a:solidFill>
                  <a:srgbClr val="655C52"/>
                </a:solidFill>
              </a:rPr>
              <a:t>Restrictive/Limited Interest: Individuals who do not eat enough and show little interest in feeding or eating (low appetite)</a:t>
            </a:r>
          </a:p>
          <a:p>
            <a:pPr marL="977900" lvl="1" indent="-342900">
              <a:spcBef>
                <a:spcPts val="0"/>
              </a:spcBef>
              <a:buClr>
                <a:srgbClr val="655C52"/>
              </a:buClr>
              <a:buSzPct val="100000"/>
            </a:pPr>
            <a:r>
              <a:rPr lang="en-US" sz="1800" dirty="0">
                <a:solidFill>
                  <a:srgbClr val="655C52"/>
                </a:solidFill>
              </a:rPr>
              <a:t>Extreme pickiness</a:t>
            </a:r>
          </a:p>
          <a:p>
            <a:pPr marL="977900" lvl="1" indent="-342900">
              <a:spcBef>
                <a:spcPts val="0"/>
              </a:spcBef>
              <a:buClr>
                <a:srgbClr val="655C52"/>
              </a:buClr>
              <a:buSzPct val="100000"/>
            </a:pPr>
            <a:r>
              <a:rPr lang="en-US" sz="1800" dirty="0">
                <a:solidFill>
                  <a:srgbClr val="655C52"/>
                </a:solidFill>
              </a:rPr>
              <a:t>Distractible and forgetful</a:t>
            </a:r>
          </a:p>
          <a:p>
            <a:pPr marL="977900" lvl="1" indent="-342900">
              <a:spcBef>
                <a:spcPts val="0"/>
              </a:spcBef>
              <a:buClr>
                <a:srgbClr val="655C52"/>
              </a:buClr>
              <a:buSzPct val="100000"/>
            </a:pPr>
            <a:r>
              <a:rPr lang="en-US" sz="1800" dirty="0">
                <a:solidFill>
                  <a:srgbClr val="655C52"/>
                </a:solidFill>
              </a:rPr>
              <a:t>Low appetite, early satiety</a:t>
            </a:r>
          </a:p>
          <a:p>
            <a:pPr marL="977900" lvl="1" indent="-342900">
              <a:spcBef>
                <a:spcPts val="0"/>
              </a:spcBef>
              <a:buClr>
                <a:srgbClr val="655C52"/>
              </a:buClr>
              <a:buSzPct val="100000"/>
            </a:pPr>
            <a:r>
              <a:rPr lang="en-US" sz="1800" dirty="0">
                <a:solidFill>
                  <a:srgbClr val="655C52"/>
                </a:solidFill>
              </a:rPr>
              <a:t>Tend to “graze”</a:t>
            </a:r>
          </a:p>
          <a:p>
            <a:pPr marL="977900" lvl="1" indent="-342900">
              <a:spcBef>
                <a:spcPts val="0"/>
              </a:spcBef>
              <a:buClr>
                <a:srgbClr val="655C52"/>
              </a:buClr>
              <a:buSzPct val="100000"/>
            </a:pPr>
            <a:r>
              <a:rPr lang="en-US" sz="1800" dirty="0">
                <a:solidFill>
                  <a:srgbClr val="655C52"/>
                </a:solidFill>
              </a:rPr>
              <a:t>Indifference to food</a:t>
            </a:r>
          </a:p>
          <a:p>
            <a:pPr marL="977900" lvl="1" indent="-342900">
              <a:spcBef>
                <a:spcPts val="0"/>
              </a:spcBef>
              <a:buClr>
                <a:srgbClr val="655C52"/>
              </a:buClr>
              <a:buSzPct val="100000"/>
            </a:pPr>
            <a:r>
              <a:rPr lang="en-US" sz="1800" dirty="0">
                <a:solidFill>
                  <a:srgbClr val="655C52"/>
                </a:solidFill>
              </a:rPr>
              <a:t>Long standing</a:t>
            </a:r>
          </a:p>
          <a:p>
            <a:pPr marL="977900" lvl="1" indent="-342900">
              <a:spcBef>
                <a:spcPts val="0"/>
              </a:spcBef>
              <a:buClr>
                <a:srgbClr val="655C52"/>
              </a:buClr>
              <a:buSzPct val="100000"/>
            </a:pPr>
            <a:endParaRPr lang="en-US" sz="1800" dirty="0">
              <a:solidFill>
                <a:srgbClr val="655C52"/>
              </a:solidFill>
            </a:endParaRPr>
          </a:p>
          <a:p>
            <a:pPr marL="177800" indent="0">
              <a:spcBef>
                <a:spcPts val="0"/>
              </a:spcBef>
              <a:buClr>
                <a:srgbClr val="655C52"/>
              </a:buClr>
              <a:buSzPct val="100000"/>
              <a:buNone/>
            </a:pPr>
            <a:r>
              <a:rPr lang="en-US" sz="2200" dirty="0">
                <a:solidFill>
                  <a:srgbClr val="655C52"/>
                </a:solidFill>
              </a:rPr>
              <a:t>Mixed Type (avoidant and restrictive)</a:t>
            </a:r>
          </a:p>
          <a:p>
            <a:pPr marL="977900" lvl="1" indent="-342900">
              <a:spcBef>
                <a:spcPts val="0"/>
              </a:spcBef>
              <a:buClr>
                <a:srgbClr val="655C52"/>
              </a:buClr>
              <a:buSzPct val="100000"/>
            </a:pPr>
            <a:r>
              <a:rPr lang="en-US" sz="1800" dirty="0">
                <a:solidFill>
                  <a:srgbClr val="655C52"/>
                </a:solidFill>
              </a:rPr>
              <a:t>Avoidant and restrictive features that co-exist at presentation but were not at onset of symptoms</a:t>
            </a:r>
          </a:p>
          <a:p>
            <a:pPr marL="977900" lvl="1" indent="-342900">
              <a:spcBef>
                <a:spcPts val="0"/>
              </a:spcBef>
              <a:buClr>
                <a:srgbClr val="655C52"/>
              </a:buClr>
              <a:buSzPct val="100000"/>
            </a:pPr>
            <a:r>
              <a:rPr lang="en-US" sz="1800" dirty="0">
                <a:solidFill>
                  <a:srgbClr val="655C52"/>
                </a:solidFill>
              </a:rPr>
              <a:t>Usually baseline restrictive with acquired aversion features</a:t>
            </a:r>
          </a:p>
          <a:p>
            <a:pPr marL="977900" lvl="1" indent="-342900">
              <a:spcBef>
                <a:spcPts val="0"/>
              </a:spcBef>
              <a:buClr>
                <a:srgbClr val="655C52"/>
              </a:buClr>
              <a:buSzPct val="100000"/>
            </a:pPr>
            <a:endParaRPr lang="en-US" sz="1800" dirty="0">
              <a:solidFill>
                <a:srgbClr val="655C52"/>
              </a:solidFill>
            </a:endParaRPr>
          </a:p>
          <a:p>
            <a:pPr marL="977900" lvl="1" indent="-342900">
              <a:spcBef>
                <a:spcPts val="0"/>
              </a:spcBef>
              <a:buClr>
                <a:schemeClr val="dk1"/>
              </a:buClr>
              <a:buSzPts val="2800"/>
              <a:buFont typeface="+mj-lt"/>
              <a:buAutoNum type="arabicPeriod"/>
            </a:pPr>
            <a:endParaRPr lang="en-US" sz="18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1508324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Presentations and Signs of ARFID </a:t>
            </a:r>
            <a:endParaRPr sz="4000" dirty="0">
              <a:solidFill>
                <a:srgbClr val="ED9933"/>
              </a:solidFill>
            </a:endParaRPr>
          </a:p>
        </p:txBody>
      </p:sp>
      <p:sp>
        <p:nvSpPr>
          <p:cNvPr id="98" name="Google Shape;98;p14"/>
          <p:cNvSpPr txBox="1">
            <a:spLocks noGrp="1"/>
          </p:cNvSpPr>
          <p:nvPr>
            <p:ph type="body" idx="1"/>
          </p:nvPr>
        </p:nvSpPr>
        <p:spPr>
          <a:xfrm>
            <a:off x="546457" y="1976018"/>
            <a:ext cx="7806433" cy="4101671"/>
          </a:xfrm>
          <a:prstGeom prst="rect">
            <a:avLst/>
          </a:prstGeom>
          <a:noFill/>
          <a:ln>
            <a:noFill/>
          </a:ln>
        </p:spPr>
        <p:txBody>
          <a:bodyPr spcFirstLastPara="1" wrap="square" lIns="91425" tIns="45700" rIns="91425" bIns="45700" anchor="t" anchorCtr="0">
            <a:noAutofit/>
          </a:bodyPr>
          <a:lstStyle/>
          <a:p>
            <a:pPr marL="177800" indent="0">
              <a:spcBef>
                <a:spcPts val="0"/>
              </a:spcBef>
              <a:buClr>
                <a:srgbClr val="655C52"/>
              </a:buClr>
              <a:buSzPct val="100000"/>
              <a:buNone/>
            </a:pPr>
            <a:r>
              <a:rPr lang="en-US" sz="2200" dirty="0">
                <a:solidFill>
                  <a:srgbClr val="655C52"/>
                </a:solidFill>
              </a:rPr>
              <a:t>ARFID “PLUS”: Individuals with avoidant, aversive, or restrictive types of ARFID presentations who begin to develop features of AN</a:t>
            </a:r>
          </a:p>
          <a:p>
            <a:pPr marL="520700" indent="-342900">
              <a:spcBef>
                <a:spcPts val="0"/>
              </a:spcBef>
              <a:buClr>
                <a:srgbClr val="655C52"/>
              </a:buClr>
              <a:buSzPct val="100000"/>
            </a:pPr>
            <a:endParaRPr lang="en-US" sz="1600" dirty="0">
              <a:solidFill>
                <a:srgbClr val="655C52"/>
              </a:solidFill>
            </a:endParaRPr>
          </a:p>
          <a:p>
            <a:pPr marL="977900" lvl="1" indent="-342900">
              <a:spcBef>
                <a:spcPts val="0"/>
              </a:spcBef>
              <a:buClr>
                <a:srgbClr val="655C52"/>
              </a:buClr>
              <a:buSzPct val="100000"/>
            </a:pPr>
            <a:r>
              <a:rPr lang="en-US" sz="2000" dirty="0">
                <a:solidFill>
                  <a:srgbClr val="655C52"/>
                </a:solidFill>
              </a:rPr>
              <a:t>Concerns about body weight and size</a:t>
            </a:r>
          </a:p>
          <a:p>
            <a:pPr marL="977900" lvl="1" indent="-342900">
              <a:spcBef>
                <a:spcPts val="0"/>
              </a:spcBef>
              <a:buClr>
                <a:srgbClr val="655C52"/>
              </a:buClr>
              <a:buSzPct val="100000"/>
            </a:pPr>
            <a:endParaRPr lang="en-US" sz="2000" dirty="0">
              <a:solidFill>
                <a:srgbClr val="655C52"/>
              </a:solidFill>
            </a:endParaRPr>
          </a:p>
          <a:p>
            <a:pPr marL="977900" lvl="1" indent="-342900">
              <a:spcBef>
                <a:spcPts val="0"/>
              </a:spcBef>
              <a:buClr>
                <a:srgbClr val="655C52"/>
              </a:buClr>
              <a:buSzPct val="100000"/>
            </a:pPr>
            <a:r>
              <a:rPr lang="en-US" sz="2000" dirty="0">
                <a:solidFill>
                  <a:srgbClr val="655C52"/>
                </a:solidFill>
              </a:rPr>
              <a:t>Fear of weight gain</a:t>
            </a:r>
          </a:p>
          <a:p>
            <a:pPr marL="977900" lvl="1" indent="-342900">
              <a:spcBef>
                <a:spcPts val="0"/>
              </a:spcBef>
              <a:buClr>
                <a:srgbClr val="655C52"/>
              </a:buClr>
              <a:buSzPct val="100000"/>
            </a:pPr>
            <a:endParaRPr lang="en-US" sz="2000" dirty="0">
              <a:solidFill>
                <a:srgbClr val="655C52"/>
              </a:solidFill>
            </a:endParaRPr>
          </a:p>
          <a:p>
            <a:pPr marL="977900" lvl="1" indent="-342900">
              <a:spcBef>
                <a:spcPts val="0"/>
              </a:spcBef>
              <a:buClr>
                <a:srgbClr val="655C52"/>
              </a:buClr>
              <a:buSzPct val="100000"/>
            </a:pPr>
            <a:r>
              <a:rPr lang="en-US" sz="2000" dirty="0">
                <a:solidFill>
                  <a:srgbClr val="655C52"/>
                </a:solidFill>
              </a:rPr>
              <a:t>Negativity about fatness</a:t>
            </a:r>
          </a:p>
          <a:p>
            <a:pPr marL="977900" lvl="1" indent="-342900">
              <a:spcBef>
                <a:spcPts val="0"/>
              </a:spcBef>
              <a:buClr>
                <a:srgbClr val="655C52"/>
              </a:buClr>
              <a:buSzPct val="100000"/>
            </a:pPr>
            <a:endParaRPr lang="en-US" sz="2000" dirty="0">
              <a:solidFill>
                <a:srgbClr val="655C52"/>
              </a:solidFill>
            </a:endParaRPr>
          </a:p>
          <a:p>
            <a:pPr marL="977900" lvl="1" indent="-342900">
              <a:spcBef>
                <a:spcPts val="0"/>
              </a:spcBef>
              <a:buClr>
                <a:srgbClr val="655C52"/>
              </a:buClr>
              <a:buSzPct val="100000"/>
            </a:pPr>
            <a:r>
              <a:rPr lang="en-US" sz="2000" dirty="0">
                <a:solidFill>
                  <a:srgbClr val="655C52"/>
                </a:solidFill>
              </a:rPr>
              <a:t>Negative body image without body image distortion</a:t>
            </a:r>
          </a:p>
          <a:p>
            <a:pPr marL="977900" lvl="1" indent="-342900">
              <a:spcBef>
                <a:spcPts val="0"/>
              </a:spcBef>
              <a:buClr>
                <a:srgbClr val="655C52"/>
              </a:buClr>
              <a:buSzPct val="100000"/>
            </a:pPr>
            <a:endParaRPr lang="en-US" sz="2000" dirty="0">
              <a:solidFill>
                <a:srgbClr val="655C52"/>
              </a:solidFill>
            </a:endParaRPr>
          </a:p>
          <a:p>
            <a:pPr marL="977900" lvl="1" indent="-342900">
              <a:spcBef>
                <a:spcPts val="0"/>
              </a:spcBef>
              <a:buClr>
                <a:srgbClr val="655C52"/>
              </a:buClr>
              <a:buSzPct val="100000"/>
            </a:pPr>
            <a:r>
              <a:rPr lang="en-US" sz="2000" dirty="0">
                <a:solidFill>
                  <a:srgbClr val="655C52"/>
                </a:solidFill>
              </a:rPr>
              <a:t>Preference for less calorically dense foods</a:t>
            </a:r>
          </a:p>
          <a:p>
            <a:pPr marL="977900" lvl="1" indent="-342900">
              <a:spcBef>
                <a:spcPts val="0"/>
              </a:spcBef>
              <a:buClr>
                <a:srgbClr val="655C52"/>
              </a:buClr>
              <a:buSzPct val="100000"/>
            </a:pPr>
            <a:endParaRPr lang="en-US" sz="1800" dirty="0">
              <a:solidFill>
                <a:srgbClr val="655C52"/>
              </a:solidFill>
            </a:endParaRPr>
          </a:p>
          <a:p>
            <a:pPr marL="977900" lvl="1" indent="-342900">
              <a:spcBef>
                <a:spcPts val="0"/>
              </a:spcBef>
              <a:buClr>
                <a:srgbClr val="655C52"/>
              </a:buClr>
              <a:buSzPct val="100000"/>
            </a:pPr>
            <a:endParaRPr lang="en-US" sz="1800" dirty="0">
              <a:solidFill>
                <a:srgbClr val="655C52"/>
              </a:solidFill>
            </a:endParaRPr>
          </a:p>
          <a:p>
            <a:pPr marL="977900" lvl="1" indent="-342900">
              <a:spcBef>
                <a:spcPts val="0"/>
              </a:spcBef>
              <a:buClr>
                <a:schemeClr val="dk1"/>
              </a:buClr>
              <a:buSzPts val="2800"/>
              <a:buFont typeface="+mj-lt"/>
              <a:buAutoNum type="arabicPeriod"/>
            </a:pPr>
            <a:endParaRPr lang="en-US" sz="18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456929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0D7F8-FCC4-60C4-E85E-956816863C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1572905-9319-760F-84E6-5784BC2413F1}"/>
              </a:ext>
            </a:extLst>
          </p:cNvPr>
          <p:cNvGrpSpPr/>
          <p:nvPr/>
        </p:nvGrpSpPr>
        <p:grpSpPr>
          <a:xfrm>
            <a:off x="8372475" y="0"/>
            <a:ext cx="1543050" cy="6858000"/>
            <a:chOff x="0" y="0"/>
            <a:chExt cx="812800" cy="2823216"/>
          </a:xfrm>
        </p:grpSpPr>
        <p:sp>
          <p:nvSpPr>
            <p:cNvPr id="3" name="Freeform 3">
              <a:extLst>
                <a:ext uri="{FF2B5EF4-FFF2-40B4-BE49-F238E27FC236}">
                  <a16:creationId xmlns:a16="http://schemas.microsoft.com/office/drawing/2014/main" id="{9AEDEA39-32A2-324B-F582-4A3111DD3045}"/>
                </a:ext>
              </a:extLst>
            </p:cNvPr>
            <p:cNvSpPr/>
            <p:nvPr/>
          </p:nvSpPr>
          <p:spPr>
            <a:xfrm>
              <a:off x="0" y="0"/>
              <a:ext cx="812800" cy="2823216"/>
            </a:xfrm>
            <a:custGeom>
              <a:avLst/>
              <a:gdLst/>
              <a:ahLst/>
              <a:cxnLst/>
              <a:rect l="l" t="t" r="r" b="b"/>
              <a:pathLst>
                <a:path w="812800" h="2823216">
                  <a:moveTo>
                    <a:pt x="0" y="0"/>
                  </a:moveTo>
                  <a:lnTo>
                    <a:pt x="812800" y="0"/>
                  </a:lnTo>
                  <a:lnTo>
                    <a:pt x="812800" y="2823216"/>
                  </a:lnTo>
                  <a:lnTo>
                    <a:pt x="0" y="2823216"/>
                  </a:lnTo>
                  <a:close/>
                </a:path>
              </a:pathLst>
            </a:custGeom>
            <a:solidFill>
              <a:srgbClr val="ED9933"/>
            </a:solidFill>
          </p:spPr>
          <p:txBody>
            <a:bodyPr/>
            <a:lstStyle/>
            <a:p>
              <a:endParaRPr lang="en-US" sz="900" dirty="0"/>
            </a:p>
          </p:txBody>
        </p:sp>
        <p:sp>
          <p:nvSpPr>
            <p:cNvPr id="4" name="TextBox 4">
              <a:extLst>
                <a:ext uri="{FF2B5EF4-FFF2-40B4-BE49-F238E27FC236}">
                  <a16:creationId xmlns:a16="http://schemas.microsoft.com/office/drawing/2014/main" id="{425FCBBC-9489-E9EC-EEB3-EE08D2E1284B}"/>
                </a:ext>
              </a:extLst>
            </p:cNvPr>
            <p:cNvSpPr txBox="1"/>
            <p:nvPr/>
          </p:nvSpPr>
          <p:spPr>
            <a:xfrm>
              <a:off x="0" y="-47625"/>
              <a:ext cx="812800" cy="2870841"/>
            </a:xfrm>
            <a:prstGeom prst="rect">
              <a:avLst/>
            </a:prstGeom>
          </p:spPr>
          <p:txBody>
            <a:bodyPr lIns="25400" tIns="25400" rIns="25400" bIns="25400" rtlCol="0" anchor="ctr"/>
            <a:lstStyle/>
            <a:p>
              <a:pPr algn="ctr">
                <a:lnSpc>
                  <a:spcPts val="980"/>
                </a:lnSpc>
              </a:pPr>
              <a:endParaRPr sz="900" dirty="0"/>
            </a:p>
          </p:txBody>
        </p:sp>
      </p:grpSp>
      <p:sp>
        <p:nvSpPr>
          <p:cNvPr id="5" name="TextBox 5">
            <a:extLst>
              <a:ext uri="{FF2B5EF4-FFF2-40B4-BE49-F238E27FC236}">
                <a16:creationId xmlns:a16="http://schemas.microsoft.com/office/drawing/2014/main" id="{B03B4331-1410-BF9D-E0C1-139CEFE79E19}"/>
              </a:ext>
            </a:extLst>
          </p:cNvPr>
          <p:cNvSpPr txBox="1"/>
          <p:nvPr/>
        </p:nvSpPr>
        <p:spPr>
          <a:xfrm>
            <a:off x="7589862" y="6553357"/>
            <a:ext cx="660351" cy="119905"/>
          </a:xfrm>
          <a:prstGeom prst="rect">
            <a:avLst/>
          </a:prstGeom>
        </p:spPr>
        <p:txBody>
          <a:bodyPr lIns="0" tIns="0" rIns="0" bIns="0" rtlCol="0" anchor="t">
            <a:spAutoFit/>
          </a:bodyPr>
          <a:lstStyle/>
          <a:p>
            <a:pPr algn="ctr">
              <a:lnSpc>
                <a:spcPts val="980"/>
              </a:lnSpc>
            </a:pPr>
            <a:r>
              <a:rPr lang="en-US" sz="700" dirty="0">
                <a:solidFill>
                  <a:srgbClr val="000000"/>
                </a:solidFill>
                <a:latin typeface="Arimo"/>
                <a:ea typeface="Arimo"/>
                <a:cs typeface="Arimo"/>
                <a:sym typeface="Arimo"/>
              </a:rPr>
              <a:t>@esperanzaedc</a:t>
            </a:r>
          </a:p>
        </p:txBody>
      </p:sp>
      <p:sp>
        <p:nvSpPr>
          <p:cNvPr id="7" name="TextBox 6">
            <a:extLst>
              <a:ext uri="{FF2B5EF4-FFF2-40B4-BE49-F238E27FC236}">
                <a16:creationId xmlns:a16="http://schemas.microsoft.com/office/drawing/2014/main" id="{8CE12C83-582F-EDD1-2AD0-31ECC65C8619}"/>
              </a:ext>
            </a:extLst>
          </p:cNvPr>
          <p:cNvSpPr txBox="1"/>
          <p:nvPr/>
        </p:nvSpPr>
        <p:spPr>
          <a:xfrm>
            <a:off x="1338470" y="549414"/>
            <a:ext cx="6095999" cy="769441"/>
          </a:xfrm>
          <a:prstGeom prst="rect">
            <a:avLst/>
          </a:prstGeom>
          <a:noFill/>
        </p:spPr>
        <p:txBody>
          <a:bodyPr wrap="square">
            <a:spAutoFit/>
          </a:bodyPr>
          <a:lstStyle/>
          <a:p>
            <a:pPr algn="ctr"/>
            <a:r>
              <a:rPr lang="en-US" sz="4400" dirty="0">
                <a:solidFill>
                  <a:srgbClr val="EC9932"/>
                </a:solidFill>
                <a:latin typeface="+mj-lt"/>
              </a:rPr>
              <a:t>Drivers/Subtypes of ARFID</a:t>
            </a:r>
          </a:p>
        </p:txBody>
      </p:sp>
      <p:graphicFrame>
        <p:nvGraphicFramePr>
          <p:cNvPr id="8" name="Diagram 7">
            <a:extLst>
              <a:ext uri="{FF2B5EF4-FFF2-40B4-BE49-F238E27FC236}">
                <a16:creationId xmlns:a16="http://schemas.microsoft.com/office/drawing/2014/main" id="{1AF151E5-06E3-B6D2-CC85-09FFD7C75D4C}"/>
              </a:ext>
            </a:extLst>
          </p:cNvPr>
          <p:cNvGraphicFramePr/>
          <p:nvPr/>
        </p:nvGraphicFramePr>
        <p:xfrm>
          <a:off x="1524000" y="16420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DDEA98C3-D603-5986-4551-9FE79438080B}"/>
              </a:ext>
            </a:extLst>
          </p:cNvPr>
          <p:cNvSpPr txBox="1"/>
          <p:nvPr/>
        </p:nvSpPr>
        <p:spPr>
          <a:xfrm>
            <a:off x="304800" y="5706020"/>
            <a:ext cx="1447800" cy="230832"/>
          </a:xfrm>
          <a:prstGeom prst="rect">
            <a:avLst/>
          </a:prstGeom>
          <a:noFill/>
        </p:spPr>
        <p:txBody>
          <a:bodyPr wrap="square" rtlCol="0">
            <a:spAutoFit/>
          </a:bodyPr>
          <a:lstStyle/>
          <a:p>
            <a:r>
              <a:rPr lang="en-US" sz="900" dirty="0"/>
              <a:t>Archibald &amp; Waugh, 2022</a:t>
            </a:r>
          </a:p>
        </p:txBody>
      </p:sp>
      <p:pic>
        <p:nvPicPr>
          <p:cNvPr id="15" name="Picture 14" descr="A diagram of different types of diseases&#10;&#10;AI-generated content may be incorrect.">
            <a:extLst>
              <a:ext uri="{FF2B5EF4-FFF2-40B4-BE49-F238E27FC236}">
                <a16:creationId xmlns:a16="http://schemas.microsoft.com/office/drawing/2014/main" id="{E7CFE457-A21E-9F9B-7208-70450671C6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1642020"/>
            <a:ext cx="7834244" cy="3958680"/>
          </a:xfrm>
          <a:prstGeom prst="rect">
            <a:avLst/>
          </a:prstGeom>
        </p:spPr>
      </p:pic>
    </p:spTree>
    <p:extLst>
      <p:ext uri="{BB962C8B-B14F-4D97-AF65-F5344CB8AC3E}">
        <p14:creationId xmlns:p14="http://schemas.microsoft.com/office/powerpoint/2010/main" val="296281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90501F7-4362-B1DD-2F90-5D1E34C7FB47}"/>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1AA6DF0F-C54F-0558-5C3B-85A49F4C079C}"/>
              </a:ext>
            </a:extLst>
          </p:cNvPr>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r>
              <a:rPr lang="en-US" dirty="0">
                <a:solidFill>
                  <a:srgbClr val="EC9932"/>
                </a:solidFill>
              </a:rPr>
              <a:t>Misperceptions about ARFID</a:t>
            </a:r>
          </a:p>
        </p:txBody>
      </p:sp>
      <p:sp>
        <p:nvSpPr>
          <p:cNvPr id="98" name="Google Shape;98;p14">
            <a:extLst>
              <a:ext uri="{FF2B5EF4-FFF2-40B4-BE49-F238E27FC236}">
                <a16:creationId xmlns:a16="http://schemas.microsoft.com/office/drawing/2014/main" id="{22819A43-C971-F889-505D-D77E28A4654E}"/>
              </a:ext>
            </a:extLst>
          </p:cNvPr>
          <p:cNvSpPr txBox="1">
            <a:spLocks noGrp="1"/>
          </p:cNvSpPr>
          <p:nvPr>
            <p:ph type="body" idx="1"/>
          </p:nvPr>
        </p:nvSpPr>
        <p:spPr>
          <a:xfrm>
            <a:off x="546457" y="1976018"/>
            <a:ext cx="7806433" cy="4101671"/>
          </a:xfrm>
          <a:prstGeom prst="rect">
            <a:avLst/>
          </a:prstGeom>
          <a:noFill/>
          <a:ln>
            <a:noFill/>
          </a:ln>
        </p:spPr>
        <p:txBody>
          <a:bodyPr spcFirstLastPara="1" wrap="square" lIns="91425" tIns="45700" rIns="91425" bIns="45700" anchor="t" anchorCtr="0">
            <a:noAutofit/>
          </a:bodyPr>
          <a:lstStyle/>
          <a:p>
            <a:r>
              <a:rPr lang="en-US" sz="1800" dirty="0">
                <a:solidFill>
                  <a:srgbClr val="69645E"/>
                </a:solidFill>
              </a:rPr>
              <a:t>Not “just picky eating”</a:t>
            </a:r>
          </a:p>
          <a:p>
            <a:pPr lvl="1"/>
            <a:r>
              <a:rPr lang="en-US" sz="1600" dirty="0">
                <a:solidFill>
                  <a:srgbClr val="69645E"/>
                </a:solidFill>
              </a:rPr>
              <a:t>Feeding and eating difficulties are present in about 25% of children</a:t>
            </a:r>
          </a:p>
          <a:p>
            <a:pPr lvl="1"/>
            <a:r>
              <a:rPr lang="en-US" sz="1600" dirty="0">
                <a:solidFill>
                  <a:srgbClr val="69645E"/>
                </a:solidFill>
              </a:rPr>
              <a:t>ARFID differs from childhood selective eating which usually improves in middle childhood without treatment</a:t>
            </a:r>
          </a:p>
          <a:p>
            <a:pPr marL="400050" lvl="1" indent="-171450">
              <a:buFontTx/>
              <a:buChar char="-"/>
            </a:pPr>
            <a:r>
              <a:rPr lang="en-US" sz="1600" dirty="0">
                <a:solidFill>
                  <a:srgbClr val="69645E"/>
                </a:solidFill>
              </a:rPr>
              <a:t>ARFID doesn’t get better on its own</a:t>
            </a:r>
          </a:p>
          <a:p>
            <a:pPr marL="400050" lvl="1" indent="-171450">
              <a:buFontTx/>
              <a:buChar char="-"/>
            </a:pPr>
            <a:endParaRPr lang="en-US" sz="1600" dirty="0">
              <a:solidFill>
                <a:srgbClr val="69645E"/>
              </a:solidFill>
            </a:endParaRPr>
          </a:p>
          <a:p>
            <a:r>
              <a:rPr lang="en-US" sz="1800" dirty="0">
                <a:solidFill>
                  <a:srgbClr val="69645E"/>
                </a:solidFill>
              </a:rPr>
              <a:t>Can occur along the weight continuum</a:t>
            </a:r>
          </a:p>
          <a:p>
            <a:pPr lvl="1"/>
            <a:r>
              <a:rPr lang="en-US" sz="1600" dirty="0">
                <a:solidFill>
                  <a:srgbClr val="69645E"/>
                </a:solidFill>
              </a:rPr>
              <a:t>Clients with ARFID present in a variety of shapes and sizes</a:t>
            </a:r>
          </a:p>
          <a:p>
            <a:pPr marL="400050" lvl="1" indent="-171450">
              <a:buFontTx/>
              <a:buChar char="-"/>
            </a:pPr>
            <a:r>
              <a:rPr lang="en-US" sz="1600" dirty="0">
                <a:solidFill>
                  <a:srgbClr val="69645E"/>
                </a:solidFill>
              </a:rPr>
              <a:t>Important to remember that clients who are higher weight can be medically unstable or malnourished</a:t>
            </a:r>
          </a:p>
          <a:p>
            <a:pPr marL="400050" lvl="1" indent="-171450">
              <a:buFontTx/>
              <a:buChar char="-"/>
            </a:pPr>
            <a:endParaRPr lang="en-US" sz="1600" dirty="0">
              <a:solidFill>
                <a:srgbClr val="69645E"/>
              </a:solidFill>
            </a:endParaRPr>
          </a:p>
          <a:p>
            <a:r>
              <a:rPr lang="en-US" sz="1800" dirty="0">
                <a:solidFill>
                  <a:srgbClr val="69645E"/>
                </a:solidFill>
              </a:rPr>
              <a:t>Can occur at any age</a:t>
            </a:r>
          </a:p>
          <a:p>
            <a:pPr lvl="1"/>
            <a:r>
              <a:rPr lang="en-US" sz="1600" dirty="0">
                <a:solidFill>
                  <a:srgbClr val="69645E"/>
                </a:solidFill>
              </a:rPr>
              <a:t>ARFID does not always start in childhood, but many clients have onset at birth</a:t>
            </a:r>
          </a:p>
          <a:p>
            <a:pPr lvl="1"/>
            <a:r>
              <a:rPr lang="en-US" sz="1600" dirty="0">
                <a:solidFill>
                  <a:srgbClr val="69645E"/>
                </a:solidFill>
              </a:rPr>
              <a:t>ARFID can have a sudden onset or a gradual onset</a:t>
            </a:r>
            <a:endParaRPr lang="en-US" sz="1200" dirty="0">
              <a:solidFill>
                <a:srgbClr val="655C52"/>
              </a:solidFill>
            </a:endParaRPr>
          </a:p>
          <a:p>
            <a:pPr marL="977900" lvl="1" indent="-342900">
              <a:spcBef>
                <a:spcPts val="0"/>
              </a:spcBef>
              <a:buClr>
                <a:srgbClr val="655C52"/>
              </a:buClr>
              <a:buSzPct val="100000"/>
            </a:pPr>
            <a:endParaRPr lang="en-US" sz="1800" dirty="0">
              <a:solidFill>
                <a:srgbClr val="655C52"/>
              </a:solidFill>
            </a:endParaRPr>
          </a:p>
          <a:p>
            <a:pPr marL="977900" lvl="1" indent="-342900">
              <a:spcBef>
                <a:spcPts val="0"/>
              </a:spcBef>
              <a:buClr>
                <a:schemeClr val="dk1"/>
              </a:buClr>
              <a:buSzPts val="2800"/>
              <a:buFont typeface="+mj-lt"/>
              <a:buAutoNum type="arabicPeriod"/>
            </a:pPr>
            <a:endParaRPr lang="en-US" sz="18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a:extLst>
              <a:ext uri="{FF2B5EF4-FFF2-40B4-BE49-F238E27FC236}">
                <a16:creationId xmlns:a16="http://schemas.microsoft.com/office/drawing/2014/main" id="{FA65C014-A015-57C3-68D4-4C1B1EC6B96D}"/>
              </a:ext>
            </a:extLst>
          </p:cNvPr>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a:extLst>
              <a:ext uri="{FF2B5EF4-FFF2-40B4-BE49-F238E27FC236}">
                <a16:creationId xmlns:a16="http://schemas.microsoft.com/office/drawing/2014/main" id="{DBB402C1-7B8F-D738-4B55-459EFADDC4BB}"/>
              </a:ext>
            </a:extLst>
          </p:cNvPr>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a:extLst>
              <a:ext uri="{FF2B5EF4-FFF2-40B4-BE49-F238E27FC236}">
                <a16:creationId xmlns:a16="http://schemas.microsoft.com/office/drawing/2014/main" id="{63DE9433-37D6-1969-123D-8D9639417A72}"/>
              </a:ext>
            </a:extLst>
          </p:cNvPr>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a:extLst>
              <a:ext uri="{FF2B5EF4-FFF2-40B4-BE49-F238E27FC236}">
                <a16:creationId xmlns:a16="http://schemas.microsoft.com/office/drawing/2014/main" id="{5334ACBF-6986-FAC7-C010-A1AC412407DF}"/>
              </a:ext>
            </a:extLst>
          </p:cNvPr>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357139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12625C3-DEEC-1C1C-A52A-015DDE8213A3}"/>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7DDD1A21-1432-E61E-7FE7-D80C50C4D97A}"/>
              </a:ext>
            </a:extLst>
          </p:cNvPr>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r>
              <a:rPr lang="en-US" dirty="0">
                <a:solidFill>
                  <a:srgbClr val="EC9932"/>
                </a:solidFill>
              </a:rPr>
              <a:t>Epidemiology of ARFID</a:t>
            </a:r>
          </a:p>
        </p:txBody>
      </p:sp>
      <p:sp>
        <p:nvSpPr>
          <p:cNvPr id="98" name="Google Shape;98;p14">
            <a:extLst>
              <a:ext uri="{FF2B5EF4-FFF2-40B4-BE49-F238E27FC236}">
                <a16:creationId xmlns:a16="http://schemas.microsoft.com/office/drawing/2014/main" id="{6447FC6B-62ED-E533-D9FE-F59F50EE8BCB}"/>
              </a:ext>
            </a:extLst>
          </p:cNvPr>
          <p:cNvSpPr txBox="1">
            <a:spLocks noGrp="1"/>
          </p:cNvSpPr>
          <p:nvPr>
            <p:ph type="body" idx="1"/>
          </p:nvPr>
        </p:nvSpPr>
        <p:spPr>
          <a:xfrm>
            <a:off x="546457" y="1976018"/>
            <a:ext cx="7806433" cy="4101671"/>
          </a:xfrm>
          <a:prstGeom prst="rect">
            <a:avLst/>
          </a:prstGeom>
          <a:noFill/>
          <a:ln>
            <a:noFill/>
          </a:ln>
        </p:spPr>
        <p:txBody>
          <a:bodyPr spcFirstLastPara="1" wrap="square" lIns="91425" tIns="45700" rIns="91425" bIns="45700" anchor="t" anchorCtr="0">
            <a:noAutofit/>
          </a:bodyPr>
          <a:lstStyle/>
          <a:p>
            <a:pPr>
              <a:buClr>
                <a:srgbClr val="69645E"/>
              </a:buClr>
            </a:pPr>
            <a:r>
              <a:rPr lang="en-US" sz="1800" dirty="0">
                <a:solidFill>
                  <a:srgbClr val="69645E"/>
                </a:solidFill>
              </a:rPr>
              <a:t>Approximately 15% of new eating disorder cases presenting for treatment</a:t>
            </a:r>
          </a:p>
          <a:p>
            <a:pPr>
              <a:buClr>
                <a:srgbClr val="69645E"/>
              </a:buClr>
            </a:pPr>
            <a:endParaRPr lang="en-US" sz="1400" dirty="0">
              <a:solidFill>
                <a:srgbClr val="69645E"/>
              </a:solidFill>
            </a:endParaRPr>
          </a:p>
          <a:p>
            <a:pPr>
              <a:buClr>
                <a:srgbClr val="69645E"/>
              </a:buClr>
            </a:pPr>
            <a:r>
              <a:rPr lang="en-US" sz="1800" dirty="0">
                <a:solidFill>
                  <a:srgbClr val="69645E"/>
                </a:solidFill>
              </a:rPr>
              <a:t>Current research suggests more comparable male to female presentations</a:t>
            </a:r>
          </a:p>
          <a:p>
            <a:pPr>
              <a:buClr>
                <a:srgbClr val="69645E"/>
              </a:buClr>
            </a:pPr>
            <a:endParaRPr lang="en-US" sz="1400" dirty="0">
              <a:solidFill>
                <a:srgbClr val="69645E"/>
              </a:solidFill>
            </a:endParaRPr>
          </a:p>
          <a:p>
            <a:pPr>
              <a:buClr>
                <a:srgbClr val="69645E"/>
              </a:buClr>
            </a:pPr>
            <a:r>
              <a:rPr lang="en-US" sz="1800" dirty="0">
                <a:solidFill>
                  <a:srgbClr val="69645E"/>
                </a:solidFill>
              </a:rPr>
              <a:t>Mean age of diagnosis is age 11 years old, however symptoms often present earlier</a:t>
            </a:r>
          </a:p>
          <a:p>
            <a:pPr>
              <a:buClr>
                <a:srgbClr val="69645E"/>
              </a:buClr>
            </a:pPr>
            <a:endParaRPr lang="en-US" sz="1400" dirty="0">
              <a:solidFill>
                <a:srgbClr val="69645E"/>
              </a:solidFill>
            </a:endParaRPr>
          </a:p>
          <a:p>
            <a:pPr>
              <a:buClr>
                <a:srgbClr val="69645E"/>
              </a:buClr>
            </a:pPr>
            <a:r>
              <a:rPr lang="en-US" sz="1800" dirty="0">
                <a:solidFill>
                  <a:srgbClr val="69645E"/>
                </a:solidFill>
              </a:rPr>
              <a:t>20% of ARFID clients display a preoccupation with somatic concerns like GI distress</a:t>
            </a:r>
          </a:p>
          <a:p>
            <a:pPr>
              <a:buClr>
                <a:srgbClr val="69645E"/>
              </a:buClr>
            </a:pPr>
            <a:endParaRPr lang="en-US" sz="1400" dirty="0">
              <a:solidFill>
                <a:srgbClr val="69645E"/>
              </a:solidFill>
            </a:endParaRPr>
          </a:p>
          <a:p>
            <a:pPr>
              <a:buClr>
                <a:srgbClr val="69645E"/>
              </a:buClr>
            </a:pPr>
            <a:r>
              <a:rPr lang="en-US" sz="1800" dirty="0">
                <a:solidFill>
                  <a:srgbClr val="69645E"/>
                </a:solidFill>
              </a:rPr>
              <a:t>Disgust may play an important role in the development and perpetuation of ARFID</a:t>
            </a:r>
            <a:endParaRPr lang="en-US" sz="1800" dirty="0">
              <a:solidFill>
                <a:srgbClr val="655C52"/>
              </a:solidFill>
            </a:endParaRPr>
          </a:p>
          <a:p>
            <a:pPr marL="977900" lvl="1" indent="-342900">
              <a:spcBef>
                <a:spcPts val="0"/>
              </a:spcBef>
              <a:buClr>
                <a:schemeClr val="dk1"/>
              </a:buClr>
              <a:buSzPts val="2800"/>
              <a:buFont typeface="+mj-lt"/>
              <a:buAutoNum type="arabicPeriod"/>
            </a:pPr>
            <a:endParaRPr lang="en-US" sz="18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a:extLst>
              <a:ext uri="{FF2B5EF4-FFF2-40B4-BE49-F238E27FC236}">
                <a16:creationId xmlns:a16="http://schemas.microsoft.com/office/drawing/2014/main" id="{907D3ADC-9A26-5402-F456-7E61F297387B}"/>
              </a:ext>
            </a:extLst>
          </p:cNvPr>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a:extLst>
              <a:ext uri="{FF2B5EF4-FFF2-40B4-BE49-F238E27FC236}">
                <a16:creationId xmlns:a16="http://schemas.microsoft.com/office/drawing/2014/main" id="{21DA7F3F-38E3-3956-3D50-A9F857983F04}"/>
              </a:ext>
            </a:extLst>
          </p:cNvPr>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a:extLst>
              <a:ext uri="{FF2B5EF4-FFF2-40B4-BE49-F238E27FC236}">
                <a16:creationId xmlns:a16="http://schemas.microsoft.com/office/drawing/2014/main" id="{1AEC3177-2A1C-2716-61DD-56EDD3DA0309}"/>
              </a:ext>
            </a:extLst>
          </p:cNvPr>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a:extLst>
              <a:ext uri="{FF2B5EF4-FFF2-40B4-BE49-F238E27FC236}">
                <a16:creationId xmlns:a16="http://schemas.microsoft.com/office/drawing/2014/main" id="{33009A2C-4AF3-66FE-31D3-612ED60FE5BA}"/>
              </a:ext>
            </a:extLst>
          </p:cNvPr>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4216310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351C423-8696-B8B8-0CA4-773D497FCA10}"/>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FFF60545-03BE-50DF-9EAE-EA2404FD7230}"/>
              </a:ext>
            </a:extLst>
          </p:cNvPr>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r>
              <a:rPr lang="en-US" dirty="0">
                <a:solidFill>
                  <a:srgbClr val="EC9932"/>
                </a:solidFill>
              </a:rPr>
              <a:t>ARFID Comorbidity</a:t>
            </a:r>
          </a:p>
        </p:txBody>
      </p:sp>
      <p:sp>
        <p:nvSpPr>
          <p:cNvPr id="98" name="Google Shape;98;p14">
            <a:extLst>
              <a:ext uri="{FF2B5EF4-FFF2-40B4-BE49-F238E27FC236}">
                <a16:creationId xmlns:a16="http://schemas.microsoft.com/office/drawing/2014/main" id="{57FCC725-D2E6-8FDD-6CFE-A334C682E150}"/>
              </a:ext>
            </a:extLst>
          </p:cNvPr>
          <p:cNvSpPr txBox="1">
            <a:spLocks noGrp="1"/>
          </p:cNvSpPr>
          <p:nvPr>
            <p:ph type="body" idx="1"/>
          </p:nvPr>
        </p:nvSpPr>
        <p:spPr>
          <a:xfrm>
            <a:off x="546457" y="1976018"/>
            <a:ext cx="7806433" cy="4101671"/>
          </a:xfrm>
          <a:prstGeom prst="rect">
            <a:avLst/>
          </a:prstGeom>
          <a:noFill/>
          <a:ln>
            <a:noFill/>
          </a:ln>
        </p:spPr>
        <p:txBody>
          <a:bodyPr spcFirstLastPara="1" wrap="square" lIns="91425" tIns="45700" rIns="91425" bIns="45700" anchor="t" anchorCtr="0">
            <a:noAutofit/>
          </a:bodyPr>
          <a:lstStyle/>
          <a:p>
            <a:pPr marL="0" indent="0">
              <a:lnSpc>
                <a:spcPct val="150000"/>
              </a:lnSpc>
              <a:buNone/>
            </a:pPr>
            <a:r>
              <a:rPr lang="en-US" dirty="0">
                <a:solidFill>
                  <a:srgbClr val="69645E"/>
                </a:solidFill>
              </a:rPr>
              <a:t>Neurodevelopmental diagnoses and mental health conditions are common in ARFID:</a:t>
            </a:r>
          </a:p>
          <a:p>
            <a:pPr marL="457200" lvl="1" indent="0">
              <a:lnSpc>
                <a:spcPct val="150000"/>
              </a:lnSpc>
              <a:buNone/>
            </a:pPr>
            <a:r>
              <a:rPr lang="en-US" sz="2000" dirty="0">
                <a:solidFill>
                  <a:srgbClr val="69645E"/>
                </a:solidFill>
              </a:rPr>
              <a:t>•Mood and anxiety disorders</a:t>
            </a:r>
          </a:p>
          <a:p>
            <a:pPr marL="457200" lvl="1" indent="0">
              <a:lnSpc>
                <a:spcPct val="150000"/>
              </a:lnSpc>
              <a:buNone/>
            </a:pPr>
            <a:r>
              <a:rPr lang="en-US" sz="2000" dirty="0">
                <a:solidFill>
                  <a:srgbClr val="69645E"/>
                </a:solidFill>
              </a:rPr>
              <a:t>•ADHD</a:t>
            </a:r>
          </a:p>
          <a:p>
            <a:pPr marL="457200" lvl="1" indent="0">
              <a:lnSpc>
                <a:spcPct val="150000"/>
              </a:lnSpc>
              <a:buNone/>
            </a:pPr>
            <a:r>
              <a:rPr lang="en-US" sz="2000" dirty="0">
                <a:solidFill>
                  <a:srgbClr val="69645E"/>
                </a:solidFill>
              </a:rPr>
              <a:t>•OCD</a:t>
            </a:r>
          </a:p>
          <a:p>
            <a:pPr marL="457200" lvl="1" indent="0">
              <a:lnSpc>
                <a:spcPct val="150000"/>
              </a:lnSpc>
              <a:buNone/>
            </a:pPr>
            <a:r>
              <a:rPr lang="en-US" sz="2000" dirty="0">
                <a:solidFill>
                  <a:srgbClr val="69645E"/>
                </a:solidFill>
              </a:rPr>
              <a:t>•Autism Spectrum Disorder</a:t>
            </a:r>
          </a:p>
          <a:p>
            <a:pPr marL="457200" lvl="1" indent="0">
              <a:lnSpc>
                <a:spcPct val="150000"/>
              </a:lnSpc>
              <a:buNone/>
            </a:pPr>
            <a:r>
              <a:rPr lang="en-US" sz="2000" dirty="0">
                <a:solidFill>
                  <a:srgbClr val="69645E"/>
                </a:solidFill>
              </a:rPr>
              <a:t>•Internet Gaming Disorder</a:t>
            </a:r>
            <a:r>
              <a:rPr lang="en-US" dirty="0">
                <a:solidFill>
                  <a:srgbClr val="48423B"/>
                </a:solidFill>
                <a:latin typeface="Overpass"/>
                <a:ea typeface="Overpass"/>
                <a:cs typeface="Overpass"/>
                <a:sym typeface="Overpass"/>
              </a:rPr>
              <a:t>       </a:t>
            </a:r>
            <a:endParaRPr lang="en-US" sz="20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a:extLst>
              <a:ext uri="{FF2B5EF4-FFF2-40B4-BE49-F238E27FC236}">
                <a16:creationId xmlns:a16="http://schemas.microsoft.com/office/drawing/2014/main" id="{5629BF7F-4C56-CC53-6AC8-E85A7B3E7FF8}"/>
              </a:ext>
            </a:extLst>
          </p:cNvPr>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a:extLst>
              <a:ext uri="{FF2B5EF4-FFF2-40B4-BE49-F238E27FC236}">
                <a16:creationId xmlns:a16="http://schemas.microsoft.com/office/drawing/2014/main" id="{DA75CAC7-83E4-6D05-43C3-16ABCFD520D7}"/>
              </a:ext>
            </a:extLst>
          </p:cNvPr>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a:extLst>
              <a:ext uri="{FF2B5EF4-FFF2-40B4-BE49-F238E27FC236}">
                <a16:creationId xmlns:a16="http://schemas.microsoft.com/office/drawing/2014/main" id="{F6FA93C8-0BBA-69FB-3937-88C30AC9CB2E}"/>
              </a:ext>
            </a:extLst>
          </p:cNvPr>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a:extLst>
              <a:ext uri="{FF2B5EF4-FFF2-40B4-BE49-F238E27FC236}">
                <a16:creationId xmlns:a16="http://schemas.microsoft.com/office/drawing/2014/main" id="{E1B03F5C-C38A-C757-9987-A185B456242B}"/>
              </a:ext>
            </a:extLst>
          </p:cNvPr>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041579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3800" dirty="0">
                <a:solidFill>
                  <a:srgbClr val="ED9933"/>
                </a:solidFill>
              </a:rPr>
              <a:t>OSFED - Other Specified Feeding or Eating Disorder </a:t>
            </a:r>
            <a:endParaRPr sz="3800" dirty="0">
              <a:solidFill>
                <a:srgbClr val="ED9933"/>
              </a:solidFill>
            </a:endParaRPr>
          </a:p>
        </p:txBody>
      </p:sp>
      <p:sp>
        <p:nvSpPr>
          <p:cNvPr id="98" name="Google Shape;98;p14"/>
          <p:cNvSpPr txBox="1">
            <a:spLocks noGrp="1"/>
          </p:cNvSpPr>
          <p:nvPr>
            <p:ph type="body" idx="1"/>
          </p:nvPr>
        </p:nvSpPr>
        <p:spPr>
          <a:xfrm>
            <a:off x="628650" y="2079661"/>
            <a:ext cx="7251629" cy="3894385"/>
          </a:xfrm>
          <a:prstGeom prst="rect">
            <a:avLst/>
          </a:prstGeom>
          <a:noFill/>
          <a:ln>
            <a:noFill/>
          </a:ln>
        </p:spPr>
        <p:txBody>
          <a:bodyPr spcFirstLastPara="1" wrap="square" lIns="91425" tIns="45700" rIns="91425" bIns="45700" anchor="t" anchorCtr="0">
            <a:noAutofit/>
          </a:bodyPr>
          <a:lstStyle/>
          <a:p>
            <a:pPr marL="635000" lvl="0" indent="-457200" algn="l" rtl="0">
              <a:lnSpc>
                <a:spcPct val="90000"/>
              </a:lnSpc>
              <a:spcBef>
                <a:spcPts val="0"/>
              </a:spcBef>
              <a:spcAft>
                <a:spcPts val="0"/>
              </a:spcAft>
              <a:buClr>
                <a:srgbClr val="655C52"/>
              </a:buClr>
              <a:buSzPct val="100000"/>
              <a:buFont typeface="+mj-lt"/>
              <a:buAutoNum type="arabicPeriod"/>
            </a:pPr>
            <a:r>
              <a:rPr lang="en-US" sz="2200" dirty="0">
                <a:solidFill>
                  <a:srgbClr val="655C52"/>
                </a:solidFill>
              </a:rPr>
              <a:t>Atypical Anorexia</a:t>
            </a:r>
          </a:p>
          <a:p>
            <a:pPr marL="635000" lvl="0" indent="-457200" algn="l" rtl="0">
              <a:lnSpc>
                <a:spcPct val="90000"/>
              </a:lnSpc>
              <a:spcBef>
                <a:spcPts val="0"/>
              </a:spcBef>
              <a:spcAft>
                <a:spcPts val="0"/>
              </a:spcAft>
              <a:buClr>
                <a:srgbClr val="655C52"/>
              </a:buClr>
              <a:buSzPct val="100000"/>
              <a:buFont typeface="+mj-lt"/>
              <a:buAutoNum type="arabicPeriod"/>
            </a:pPr>
            <a:endParaRPr lang="en-US" sz="2200" dirty="0">
              <a:solidFill>
                <a:srgbClr val="655C52"/>
              </a:solidFill>
            </a:endParaRPr>
          </a:p>
          <a:p>
            <a:pPr marL="635000" lvl="0" indent="-457200" algn="l" rtl="0">
              <a:lnSpc>
                <a:spcPct val="90000"/>
              </a:lnSpc>
              <a:spcBef>
                <a:spcPts val="0"/>
              </a:spcBef>
              <a:spcAft>
                <a:spcPts val="0"/>
              </a:spcAft>
              <a:buClr>
                <a:srgbClr val="655C52"/>
              </a:buClr>
              <a:buSzPct val="100000"/>
              <a:buFont typeface="+mj-lt"/>
              <a:buAutoNum type="arabicPeriod"/>
            </a:pPr>
            <a:r>
              <a:rPr lang="en-US" sz="2200" dirty="0">
                <a:solidFill>
                  <a:srgbClr val="655C52"/>
                </a:solidFill>
              </a:rPr>
              <a:t>Bulimia of low frequency</a:t>
            </a:r>
          </a:p>
          <a:p>
            <a:pPr marL="635000" lvl="0" indent="-457200" algn="l" rtl="0">
              <a:lnSpc>
                <a:spcPct val="90000"/>
              </a:lnSpc>
              <a:spcBef>
                <a:spcPts val="0"/>
              </a:spcBef>
              <a:spcAft>
                <a:spcPts val="0"/>
              </a:spcAft>
              <a:buClr>
                <a:srgbClr val="655C52"/>
              </a:buClr>
              <a:buSzPct val="100000"/>
              <a:buFont typeface="+mj-lt"/>
              <a:buAutoNum type="arabicPeriod"/>
            </a:pPr>
            <a:endParaRPr lang="en-US" sz="2200" dirty="0">
              <a:solidFill>
                <a:srgbClr val="655C52"/>
              </a:solidFill>
            </a:endParaRPr>
          </a:p>
          <a:p>
            <a:pPr marL="635000" lvl="0" indent="-457200" algn="l" rtl="0">
              <a:lnSpc>
                <a:spcPct val="90000"/>
              </a:lnSpc>
              <a:spcBef>
                <a:spcPts val="0"/>
              </a:spcBef>
              <a:spcAft>
                <a:spcPts val="0"/>
              </a:spcAft>
              <a:buClr>
                <a:srgbClr val="655C52"/>
              </a:buClr>
              <a:buSzPct val="100000"/>
              <a:buFont typeface="+mj-lt"/>
              <a:buAutoNum type="arabicPeriod"/>
            </a:pPr>
            <a:r>
              <a:rPr lang="en-US" sz="2200" dirty="0">
                <a:solidFill>
                  <a:srgbClr val="655C52"/>
                </a:solidFill>
              </a:rPr>
              <a:t>Binge-eating disorder of low frequency</a:t>
            </a:r>
          </a:p>
          <a:p>
            <a:pPr marL="635000" lvl="0" indent="-457200" algn="l" rtl="0">
              <a:lnSpc>
                <a:spcPct val="90000"/>
              </a:lnSpc>
              <a:spcBef>
                <a:spcPts val="0"/>
              </a:spcBef>
              <a:spcAft>
                <a:spcPts val="0"/>
              </a:spcAft>
              <a:buClr>
                <a:srgbClr val="655C52"/>
              </a:buClr>
              <a:buSzPct val="100000"/>
              <a:buFont typeface="+mj-lt"/>
              <a:buAutoNum type="arabicPeriod"/>
            </a:pPr>
            <a:endParaRPr lang="en-US" sz="2200" dirty="0">
              <a:solidFill>
                <a:srgbClr val="655C52"/>
              </a:solidFill>
            </a:endParaRPr>
          </a:p>
          <a:p>
            <a:pPr marL="635000" lvl="0" indent="-457200" algn="l" rtl="0">
              <a:lnSpc>
                <a:spcPct val="90000"/>
              </a:lnSpc>
              <a:spcBef>
                <a:spcPts val="0"/>
              </a:spcBef>
              <a:spcAft>
                <a:spcPts val="0"/>
              </a:spcAft>
              <a:buClr>
                <a:srgbClr val="655C52"/>
              </a:buClr>
              <a:buSzPct val="100000"/>
              <a:buFont typeface="+mj-lt"/>
              <a:buAutoNum type="arabicPeriod"/>
            </a:pPr>
            <a:r>
              <a:rPr lang="en-US" sz="2200" dirty="0">
                <a:solidFill>
                  <a:srgbClr val="655C52"/>
                </a:solidFill>
              </a:rPr>
              <a:t>Purging Disorder - recurrent purging in the absence of binge-eating - vomiting, laxatives, diuretics and other medications</a:t>
            </a:r>
          </a:p>
          <a:p>
            <a:pPr marL="635000" lvl="0" indent="-457200" algn="l" rtl="0">
              <a:lnSpc>
                <a:spcPct val="90000"/>
              </a:lnSpc>
              <a:spcBef>
                <a:spcPts val="0"/>
              </a:spcBef>
              <a:spcAft>
                <a:spcPts val="0"/>
              </a:spcAft>
              <a:buClr>
                <a:srgbClr val="655C52"/>
              </a:buClr>
              <a:buSzPct val="100000"/>
              <a:buFont typeface="+mj-lt"/>
              <a:buAutoNum type="arabicPeriod"/>
            </a:pPr>
            <a:endParaRPr lang="en-US" sz="2200" dirty="0">
              <a:solidFill>
                <a:srgbClr val="655C52"/>
              </a:solidFill>
            </a:endParaRPr>
          </a:p>
          <a:p>
            <a:pPr marL="635000" lvl="0" indent="-457200" algn="l" rtl="0">
              <a:lnSpc>
                <a:spcPct val="90000"/>
              </a:lnSpc>
              <a:spcBef>
                <a:spcPts val="0"/>
              </a:spcBef>
              <a:spcAft>
                <a:spcPts val="0"/>
              </a:spcAft>
              <a:buClr>
                <a:srgbClr val="655C52"/>
              </a:buClr>
              <a:buSzPct val="100000"/>
              <a:buFont typeface="+mj-lt"/>
              <a:buAutoNum type="arabicPeriod"/>
            </a:pPr>
            <a:r>
              <a:rPr lang="en-US" sz="2200" dirty="0">
                <a:solidFill>
                  <a:srgbClr val="655C52"/>
                </a:solidFill>
              </a:rPr>
              <a:t>Night Eating Syndrome - eating after awakening from sleep, awareness and recall of eating behaviors</a:t>
            </a: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422680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3800" dirty="0">
                <a:solidFill>
                  <a:srgbClr val="ED9933"/>
                </a:solidFill>
              </a:rPr>
              <a:t>OSFED - Other Specified Feeding or Eating Disorder </a:t>
            </a:r>
            <a:endParaRPr sz="3800" dirty="0">
              <a:solidFill>
                <a:srgbClr val="ED9933"/>
              </a:solidFill>
            </a:endParaRPr>
          </a:p>
        </p:txBody>
      </p:sp>
      <p:sp>
        <p:nvSpPr>
          <p:cNvPr id="98" name="Google Shape;98;p14"/>
          <p:cNvSpPr txBox="1">
            <a:spLocks noGrp="1"/>
          </p:cNvSpPr>
          <p:nvPr>
            <p:ph type="body" idx="1"/>
          </p:nvPr>
        </p:nvSpPr>
        <p:spPr>
          <a:xfrm>
            <a:off x="628650" y="2239771"/>
            <a:ext cx="7251629" cy="3734275"/>
          </a:xfrm>
          <a:prstGeom prst="rect">
            <a:avLst/>
          </a:prstGeom>
          <a:noFill/>
          <a:ln>
            <a:noFill/>
          </a:ln>
        </p:spPr>
        <p:txBody>
          <a:bodyPr spcFirstLastPara="1" wrap="square" lIns="91425" tIns="45700" rIns="91425" bIns="45700" anchor="t" anchorCtr="0">
            <a:noAutofit/>
          </a:bodyPr>
          <a:lstStyle/>
          <a:p>
            <a:pPr marL="635000" lvl="0" indent="-457200" algn="l" rtl="0">
              <a:lnSpc>
                <a:spcPct val="90000"/>
              </a:lnSpc>
              <a:spcBef>
                <a:spcPts val="0"/>
              </a:spcBef>
              <a:spcAft>
                <a:spcPts val="0"/>
              </a:spcAft>
              <a:buClr>
                <a:srgbClr val="655C52"/>
              </a:buClr>
              <a:buSzPct val="100000"/>
              <a:buFont typeface="+mj-lt"/>
              <a:buAutoNum type="arabicPeriod"/>
            </a:pPr>
            <a:r>
              <a:rPr lang="en-US" sz="2400" dirty="0">
                <a:solidFill>
                  <a:srgbClr val="655C52"/>
                </a:solidFill>
              </a:rPr>
              <a:t>Pica</a:t>
            </a:r>
          </a:p>
          <a:p>
            <a:pPr marL="635000" lvl="0" indent="-457200" algn="l" rtl="0">
              <a:lnSpc>
                <a:spcPct val="90000"/>
              </a:lnSpc>
              <a:spcBef>
                <a:spcPts val="0"/>
              </a:spcBef>
              <a:spcAft>
                <a:spcPts val="0"/>
              </a:spcAft>
              <a:buClr>
                <a:srgbClr val="655C52"/>
              </a:buClr>
              <a:buSzPct val="100000"/>
              <a:buFont typeface="+mj-lt"/>
              <a:buAutoNum type="arabicPeriod"/>
            </a:pPr>
            <a:endParaRPr lang="en-US" sz="2400" dirty="0">
              <a:solidFill>
                <a:srgbClr val="655C52"/>
              </a:solidFill>
            </a:endParaRPr>
          </a:p>
          <a:p>
            <a:pPr marL="635000" lvl="0" indent="-457200" algn="l" rtl="0">
              <a:lnSpc>
                <a:spcPct val="90000"/>
              </a:lnSpc>
              <a:spcBef>
                <a:spcPts val="0"/>
              </a:spcBef>
              <a:spcAft>
                <a:spcPts val="0"/>
              </a:spcAft>
              <a:buClr>
                <a:srgbClr val="655C52"/>
              </a:buClr>
              <a:buSzPct val="100000"/>
              <a:buFont typeface="+mj-lt"/>
              <a:buAutoNum type="arabicPeriod"/>
            </a:pPr>
            <a:r>
              <a:rPr lang="en-US" sz="2400" dirty="0">
                <a:solidFill>
                  <a:srgbClr val="655C52"/>
                </a:solidFill>
              </a:rPr>
              <a:t>Rumination Disorder</a:t>
            </a: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58395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Agenda</a:t>
            </a:r>
            <a:endParaRPr sz="4000" dirty="0">
              <a:solidFill>
                <a:srgbClr val="ED9933"/>
              </a:solidFill>
            </a:endParaRPr>
          </a:p>
        </p:txBody>
      </p:sp>
      <p:sp>
        <p:nvSpPr>
          <p:cNvPr id="98" name="Google Shape;98;p14"/>
          <p:cNvSpPr txBox="1">
            <a:spLocks noGrp="1"/>
          </p:cNvSpPr>
          <p:nvPr>
            <p:ph type="body" idx="1"/>
          </p:nvPr>
        </p:nvSpPr>
        <p:spPr>
          <a:xfrm>
            <a:off x="628649" y="2065112"/>
            <a:ext cx="8014907" cy="4111850"/>
          </a:xfrm>
          <a:prstGeom prst="rect">
            <a:avLst/>
          </a:prstGeom>
          <a:noFill/>
          <a:ln>
            <a:noFill/>
          </a:ln>
        </p:spPr>
        <p:txBody>
          <a:bodyPr spcFirstLastPara="1" wrap="square" lIns="91425" tIns="45700" rIns="91425" bIns="45700" anchor="t" anchorCtr="0">
            <a:noAutofit/>
          </a:bodyPr>
          <a:lstStyle/>
          <a:p>
            <a:r>
              <a:rPr lang="en-US" dirty="0">
                <a:solidFill>
                  <a:srgbClr val="655C52"/>
                </a:solidFill>
              </a:rPr>
              <a:t>Rationale for the need of eating disorder education</a:t>
            </a:r>
          </a:p>
          <a:p>
            <a:endParaRPr lang="en-US" sz="1000" dirty="0">
              <a:solidFill>
                <a:srgbClr val="655C52"/>
              </a:solidFill>
            </a:endParaRPr>
          </a:p>
          <a:p>
            <a:r>
              <a:rPr lang="en-US" dirty="0">
                <a:solidFill>
                  <a:srgbClr val="655C52"/>
                </a:solidFill>
              </a:rPr>
              <a:t>DSM-5 Diagnostic Criteria for Eating Disorders</a:t>
            </a:r>
          </a:p>
          <a:p>
            <a:endParaRPr lang="en-US" sz="1000" dirty="0">
              <a:solidFill>
                <a:srgbClr val="655C52"/>
              </a:solidFill>
            </a:endParaRPr>
          </a:p>
          <a:p>
            <a:r>
              <a:rPr lang="en-US" dirty="0">
                <a:solidFill>
                  <a:srgbClr val="655C52"/>
                </a:solidFill>
              </a:rPr>
              <a:t>Signs and Symptoms and Early Recognition </a:t>
            </a:r>
          </a:p>
          <a:p>
            <a:endParaRPr lang="en-US" sz="1000" dirty="0">
              <a:solidFill>
                <a:srgbClr val="655C52"/>
              </a:solidFill>
            </a:endParaRPr>
          </a:p>
          <a:p>
            <a:r>
              <a:rPr lang="en-US" dirty="0">
                <a:solidFill>
                  <a:srgbClr val="655C52"/>
                </a:solidFill>
              </a:rPr>
              <a:t>Evidence-Based Treatment</a:t>
            </a:r>
          </a:p>
          <a:p>
            <a:endParaRPr lang="en-US" sz="1000" dirty="0">
              <a:solidFill>
                <a:srgbClr val="655C52"/>
              </a:solidFill>
            </a:endParaRPr>
          </a:p>
          <a:p>
            <a:r>
              <a:rPr lang="en-US" dirty="0">
                <a:solidFill>
                  <a:srgbClr val="655C52"/>
                </a:solidFill>
              </a:rPr>
              <a:t>Levels of Care for Treatment</a:t>
            </a:r>
          </a:p>
          <a:p>
            <a:pPr marL="228600" lvl="0" indent="-50800" algn="l" rtl="0">
              <a:lnSpc>
                <a:spcPct val="90000"/>
              </a:lnSpc>
              <a:spcBef>
                <a:spcPts val="0"/>
              </a:spcBef>
              <a:spcAft>
                <a:spcPts val="0"/>
              </a:spcAft>
              <a:buClr>
                <a:schemeClr val="dk1"/>
              </a:buClr>
              <a:buSzPts val="2800"/>
              <a:buNone/>
            </a:pPr>
            <a:endParaRPr lang="en-US" sz="22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2490744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004F9C0-9AF2-E846-8F48-1C263764294D}"/>
              </a:ext>
            </a:extLst>
          </p:cNvPr>
          <p:cNvGraphicFramePr>
            <a:graphicFrameLocks noGrp="1"/>
          </p:cNvGraphicFramePr>
          <p:nvPr>
            <p:extLst>
              <p:ext uri="{D42A27DB-BD31-4B8C-83A1-F6EECF244321}">
                <p14:modId xmlns:p14="http://schemas.microsoft.com/office/powerpoint/2010/main" val="1829856603"/>
              </p:ext>
            </p:extLst>
          </p:nvPr>
        </p:nvGraphicFramePr>
        <p:xfrm>
          <a:off x="339046" y="237078"/>
          <a:ext cx="8598125" cy="6460483"/>
        </p:xfrm>
        <a:graphic>
          <a:graphicData uri="http://schemas.openxmlformats.org/drawingml/2006/table">
            <a:tbl>
              <a:tblPr firstRow="1" bandRow="1">
                <a:tableStyleId>{21E4AEA4-8DFA-4A89-87EB-49C32662AFE0}</a:tableStyleId>
              </a:tblPr>
              <a:tblGrid>
                <a:gridCol w="1719625">
                  <a:extLst>
                    <a:ext uri="{9D8B030D-6E8A-4147-A177-3AD203B41FA5}">
                      <a16:colId xmlns:a16="http://schemas.microsoft.com/office/drawing/2014/main" val="3317714811"/>
                    </a:ext>
                  </a:extLst>
                </a:gridCol>
                <a:gridCol w="1719625">
                  <a:extLst>
                    <a:ext uri="{9D8B030D-6E8A-4147-A177-3AD203B41FA5}">
                      <a16:colId xmlns:a16="http://schemas.microsoft.com/office/drawing/2014/main" val="3891063853"/>
                    </a:ext>
                  </a:extLst>
                </a:gridCol>
                <a:gridCol w="1719625">
                  <a:extLst>
                    <a:ext uri="{9D8B030D-6E8A-4147-A177-3AD203B41FA5}">
                      <a16:colId xmlns:a16="http://schemas.microsoft.com/office/drawing/2014/main" val="3131230437"/>
                    </a:ext>
                  </a:extLst>
                </a:gridCol>
                <a:gridCol w="1719625">
                  <a:extLst>
                    <a:ext uri="{9D8B030D-6E8A-4147-A177-3AD203B41FA5}">
                      <a16:colId xmlns:a16="http://schemas.microsoft.com/office/drawing/2014/main" val="3908221895"/>
                    </a:ext>
                  </a:extLst>
                </a:gridCol>
                <a:gridCol w="1719625">
                  <a:extLst>
                    <a:ext uri="{9D8B030D-6E8A-4147-A177-3AD203B41FA5}">
                      <a16:colId xmlns:a16="http://schemas.microsoft.com/office/drawing/2014/main" val="2137362647"/>
                    </a:ext>
                  </a:extLst>
                </a:gridCol>
              </a:tblGrid>
              <a:tr h="797065">
                <a:tc>
                  <a:txBody>
                    <a:bodyPr/>
                    <a:lstStyle/>
                    <a:p>
                      <a:pPr algn="ctr"/>
                      <a:r>
                        <a:rPr lang="en-US" sz="1400" dirty="0"/>
                        <a:t>EATING DISORDERS COMPARISON CHART</a:t>
                      </a:r>
                    </a:p>
                  </a:txBody>
                  <a:tcPr/>
                </a:tc>
                <a:tc>
                  <a:txBody>
                    <a:bodyPr/>
                    <a:lstStyle/>
                    <a:p>
                      <a:pPr algn="ctr"/>
                      <a:r>
                        <a:rPr lang="en-US" sz="1400" dirty="0"/>
                        <a:t>ANOREXIA</a:t>
                      </a:r>
                    </a:p>
                  </a:txBody>
                  <a:tcPr anchor="ctr"/>
                </a:tc>
                <a:tc>
                  <a:txBody>
                    <a:bodyPr/>
                    <a:lstStyle/>
                    <a:p>
                      <a:pPr algn="ctr"/>
                      <a:r>
                        <a:rPr lang="en-US" sz="1400" dirty="0"/>
                        <a:t>BULIMIA</a:t>
                      </a:r>
                    </a:p>
                  </a:txBody>
                  <a:tcPr anchor="ctr"/>
                </a:tc>
                <a:tc>
                  <a:txBody>
                    <a:bodyPr/>
                    <a:lstStyle/>
                    <a:p>
                      <a:pPr algn="ctr"/>
                      <a:r>
                        <a:rPr lang="en-US" sz="1400" dirty="0"/>
                        <a:t>BINGE EATING DISORDER</a:t>
                      </a:r>
                    </a:p>
                  </a:txBody>
                  <a:tcPr anchor="ctr"/>
                </a:tc>
                <a:tc>
                  <a:txBody>
                    <a:bodyPr/>
                    <a:lstStyle/>
                    <a:p>
                      <a:pPr algn="ctr"/>
                      <a:r>
                        <a:rPr lang="en-US" sz="1400" dirty="0"/>
                        <a:t>ARFID</a:t>
                      </a:r>
                    </a:p>
                  </a:txBody>
                  <a:tcPr anchor="ctr"/>
                </a:tc>
                <a:extLst>
                  <a:ext uri="{0D108BD9-81ED-4DB2-BD59-A6C34878D82A}">
                    <a16:rowId xmlns:a16="http://schemas.microsoft.com/office/drawing/2014/main" val="4154544114"/>
                  </a:ext>
                </a:extLst>
              </a:tr>
              <a:tr h="585784">
                <a:tc>
                  <a:txBody>
                    <a:bodyPr/>
                    <a:lstStyle/>
                    <a:p>
                      <a:pPr algn="ctr"/>
                      <a:r>
                        <a:rPr lang="en-US" sz="1400" b="1" dirty="0"/>
                        <a:t>WEIGHT</a:t>
                      </a:r>
                    </a:p>
                  </a:txBody>
                  <a:tcPr anchor="ctr"/>
                </a:tc>
                <a:tc>
                  <a:txBody>
                    <a:bodyPr/>
                    <a:lstStyle/>
                    <a:p>
                      <a:r>
                        <a:rPr lang="en-US" sz="1100" dirty="0"/>
                        <a:t>Significantly underweight; BMI of less than 17.5</a:t>
                      </a:r>
                    </a:p>
                  </a:txBody>
                  <a:tcPr anchor="ctr"/>
                </a:tc>
                <a:tc>
                  <a:txBody>
                    <a:bodyPr/>
                    <a:lstStyle/>
                    <a:p>
                      <a:r>
                        <a:rPr lang="en-US" sz="1100" dirty="0"/>
                        <a:t>Varies, usually normal weight or overweight</a:t>
                      </a:r>
                    </a:p>
                  </a:txBody>
                  <a:tcPr anchor="ctr"/>
                </a:tc>
                <a:tc>
                  <a:txBody>
                    <a:bodyPr/>
                    <a:lstStyle/>
                    <a:p>
                      <a:r>
                        <a:rPr lang="en-US" sz="1100" dirty="0"/>
                        <a:t>Usually overweight</a:t>
                      </a:r>
                    </a:p>
                  </a:txBody>
                  <a:tcPr anchor="ctr"/>
                </a:tc>
                <a:tc>
                  <a:txBody>
                    <a:bodyPr/>
                    <a:lstStyle/>
                    <a:p>
                      <a:r>
                        <a:rPr lang="en-US" sz="1100" dirty="0"/>
                        <a:t>Varies, can be normal weight, overweight or underweight</a:t>
                      </a:r>
                    </a:p>
                  </a:txBody>
                  <a:tcPr anchor="ctr"/>
                </a:tc>
                <a:extLst>
                  <a:ext uri="{0D108BD9-81ED-4DB2-BD59-A6C34878D82A}">
                    <a16:rowId xmlns:a16="http://schemas.microsoft.com/office/drawing/2014/main" val="1457107869"/>
                  </a:ext>
                </a:extLst>
              </a:tr>
              <a:tr h="994954">
                <a:tc>
                  <a:txBody>
                    <a:bodyPr/>
                    <a:lstStyle/>
                    <a:p>
                      <a:pPr algn="ctr"/>
                      <a:r>
                        <a:rPr lang="en-US" sz="1400" b="1" dirty="0"/>
                        <a:t>EATING HABITS</a:t>
                      </a:r>
                    </a:p>
                  </a:txBody>
                  <a:tcPr anchor="ctr"/>
                </a:tc>
                <a:tc>
                  <a:txBody>
                    <a:bodyPr/>
                    <a:lstStyle/>
                    <a:p>
                      <a:r>
                        <a:rPr lang="en-US" sz="1100" dirty="0"/>
                        <a:t>Takes in few calories, may eat only a limited variety of foods and may have odd food rituals</a:t>
                      </a:r>
                    </a:p>
                  </a:txBody>
                  <a:tcPr anchor="ctr"/>
                </a:tc>
                <a:tc>
                  <a:txBody>
                    <a:bodyPr/>
                    <a:lstStyle/>
                    <a:p>
                      <a:r>
                        <a:rPr lang="en-US" sz="1100" dirty="0"/>
                        <a:t>Binges by eating large amounts of food in a short period of time, then purges by vomiting and/or abusing laxative</a:t>
                      </a:r>
                    </a:p>
                  </a:txBody>
                  <a:tcPr anchor="ctr"/>
                </a:tc>
                <a:tc>
                  <a:txBody>
                    <a:bodyPr/>
                    <a:lstStyle/>
                    <a:p>
                      <a:r>
                        <a:rPr lang="en-US" sz="1100" dirty="0"/>
                        <a:t>Binges by eating large amounts of food in a short period of time, may restrict in between binges</a:t>
                      </a:r>
                    </a:p>
                  </a:txBody>
                  <a:tcPr anchor="ctr"/>
                </a:tc>
                <a:tc>
                  <a:txBody>
                    <a:bodyPr/>
                    <a:lstStyle/>
                    <a:p>
                      <a:r>
                        <a:rPr lang="en-US" sz="1100" dirty="0"/>
                        <a:t>Varied, restrictive of food groups, can binge on ”safe” foods</a:t>
                      </a:r>
                    </a:p>
                  </a:txBody>
                  <a:tcPr anchor="ctr"/>
                </a:tc>
                <a:extLst>
                  <a:ext uri="{0D108BD9-81ED-4DB2-BD59-A6C34878D82A}">
                    <a16:rowId xmlns:a16="http://schemas.microsoft.com/office/drawing/2014/main" val="3264046110"/>
                  </a:ext>
                </a:extLst>
              </a:tr>
              <a:tr h="924237">
                <a:tc>
                  <a:txBody>
                    <a:bodyPr/>
                    <a:lstStyle/>
                    <a:p>
                      <a:pPr algn="ctr"/>
                      <a:r>
                        <a:rPr lang="en-US" sz="1400" b="1" dirty="0"/>
                        <a:t>BODY IMAGE</a:t>
                      </a:r>
                    </a:p>
                  </a:txBody>
                  <a:tcPr anchor="ctr"/>
                </a:tc>
                <a:tc>
                  <a:txBody>
                    <a:bodyPr/>
                    <a:lstStyle/>
                    <a:p>
                      <a:r>
                        <a:rPr lang="en-US" sz="1100" dirty="0"/>
                        <a:t>Believes they are fat even when they are really under weight, obsessed with weight and appearance</a:t>
                      </a:r>
                    </a:p>
                  </a:txBody>
                  <a:tcPr anchor="ctr"/>
                </a:tc>
                <a:tc>
                  <a:txBody>
                    <a:bodyPr/>
                    <a:lstStyle/>
                    <a:p>
                      <a:r>
                        <a:rPr lang="en-US" sz="1100" dirty="0"/>
                        <a:t>Obsessed with weight and appearance</a:t>
                      </a:r>
                    </a:p>
                  </a:txBody>
                  <a:tcPr anchor="ctr"/>
                </a:tc>
                <a:tc>
                  <a:txBody>
                    <a:bodyPr/>
                    <a:lstStyle/>
                    <a:p>
                      <a:r>
                        <a:rPr lang="en-US" sz="1100" dirty="0"/>
                        <a:t>May be overly focused on weight and appearance</a:t>
                      </a:r>
                    </a:p>
                  </a:txBody>
                  <a:tcPr anchor="ctr"/>
                </a:tc>
                <a:tc>
                  <a:txBody>
                    <a:bodyPr/>
                    <a:lstStyle/>
                    <a:p>
                      <a:r>
                        <a:rPr lang="en-US" sz="1100" dirty="0"/>
                        <a:t>Not a disturbance</a:t>
                      </a:r>
                    </a:p>
                  </a:txBody>
                  <a:tcPr anchor="ctr"/>
                </a:tc>
                <a:extLst>
                  <a:ext uri="{0D108BD9-81ED-4DB2-BD59-A6C34878D82A}">
                    <a16:rowId xmlns:a16="http://schemas.microsoft.com/office/drawing/2014/main" val="3495795198"/>
                  </a:ext>
                </a:extLst>
              </a:tr>
              <a:tr h="1465217">
                <a:tc>
                  <a:txBody>
                    <a:bodyPr/>
                    <a:lstStyle/>
                    <a:p>
                      <a:pPr algn="ctr"/>
                      <a:r>
                        <a:rPr lang="en-US" sz="1400" b="1" dirty="0"/>
                        <a:t>PHYSICAL SYMPTOMS</a:t>
                      </a:r>
                    </a:p>
                  </a:txBody>
                  <a:tcPr anchor="ctr"/>
                </a:tc>
                <a:tc>
                  <a:txBody>
                    <a:bodyPr/>
                    <a:lstStyle/>
                    <a:p>
                      <a:r>
                        <a:rPr lang="en-US" sz="1100" dirty="0"/>
                        <a:t>Extreme weight loss, low blood pressure, heart problems, kidney problems, hair loss, lanugo, weakness, fatigue, nutritional deficiencies, cessation of menstruation</a:t>
                      </a:r>
                    </a:p>
                  </a:txBody>
                  <a:tcPr anchor="ctr"/>
                </a:tc>
                <a:tc>
                  <a:txBody>
                    <a:bodyPr/>
                    <a:lstStyle/>
                    <a:p>
                      <a:r>
                        <a:rPr lang="en-US" sz="1100" dirty="0"/>
                        <a:t>Changes in weight, ulcers, sores in the mouth, sore throat, dehydration, dental problems, weakness, fatigue</a:t>
                      </a:r>
                    </a:p>
                  </a:txBody>
                  <a:tcPr anchor="ctr"/>
                </a:tc>
                <a:tc>
                  <a:txBody>
                    <a:bodyPr/>
                    <a:lstStyle/>
                    <a:p>
                      <a:r>
                        <a:rPr lang="en-US" sz="1100" dirty="0"/>
                        <a:t>Excessive weight gain, high blood pressure, diabetes, joint pain, fatigue</a:t>
                      </a:r>
                    </a:p>
                  </a:txBody>
                  <a:tcPr anchor="ctr"/>
                </a:tc>
                <a:tc>
                  <a:txBody>
                    <a:bodyPr/>
                    <a:lstStyle/>
                    <a:p>
                      <a:r>
                        <a:rPr lang="en-US" sz="1100" dirty="0"/>
                        <a:t>Varied, malnutrition and can have weight loss and failure to meet developmental weight and growth targets</a:t>
                      </a:r>
                    </a:p>
                  </a:txBody>
                  <a:tcPr anchor="ctr"/>
                </a:tc>
                <a:extLst>
                  <a:ext uri="{0D108BD9-81ED-4DB2-BD59-A6C34878D82A}">
                    <a16:rowId xmlns:a16="http://schemas.microsoft.com/office/drawing/2014/main" val="3039900261"/>
                  </a:ext>
                </a:extLst>
              </a:tr>
              <a:tr h="924237">
                <a:tc>
                  <a:txBody>
                    <a:bodyPr/>
                    <a:lstStyle/>
                    <a:p>
                      <a:pPr algn="ctr"/>
                      <a:r>
                        <a:rPr lang="en-US" sz="1400" b="1" dirty="0"/>
                        <a:t>EMOTIONAL SYMPTOMS</a:t>
                      </a:r>
                    </a:p>
                  </a:txBody>
                  <a:tcPr anchor="ctr"/>
                </a:tc>
                <a:tc>
                  <a:txBody>
                    <a:bodyPr/>
                    <a:lstStyle/>
                    <a:p>
                      <a:r>
                        <a:rPr lang="en-US" sz="1100" dirty="0"/>
                        <a:t>Depression, anxiety, obsessive-compulsive behaviors, denial that there is a problem, fear of gaining weight</a:t>
                      </a:r>
                    </a:p>
                  </a:txBody>
                  <a:tcPr anchor="ctr"/>
                </a:tc>
                <a:tc>
                  <a:txBody>
                    <a:bodyPr/>
                    <a:lstStyle/>
                    <a:p>
                      <a:r>
                        <a:rPr lang="en-US" sz="1100" dirty="0"/>
                        <a:t>Depression, anxiety, feelings of guilt, self-destructive behavior</a:t>
                      </a:r>
                    </a:p>
                  </a:txBody>
                  <a:tcPr anchor="ctr"/>
                </a:tc>
                <a:tc>
                  <a:txBody>
                    <a:bodyPr/>
                    <a:lstStyle/>
                    <a:p>
                      <a:r>
                        <a:rPr lang="en-US" sz="1100" dirty="0"/>
                        <a:t>Depression, feelings of guilt or self-hatred</a:t>
                      </a:r>
                    </a:p>
                  </a:txBody>
                  <a:tcPr anchor="ctr"/>
                </a:tc>
                <a:tc>
                  <a:txBody>
                    <a:bodyPr/>
                    <a:lstStyle/>
                    <a:p>
                      <a:r>
                        <a:rPr lang="en-US" sz="1100" dirty="0"/>
                        <a:t>Avoidant, anxiety, disgust</a:t>
                      </a:r>
                    </a:p>
                  </a:txBody>
                  <a:tcPr anchor="ctr"/>
                </a:tc>
                <a:extLst>
                  <a:ext uri="{0D108BD9-81ED-4DB2-BD59-A6C34878D82A}">
                    <a16:rowId xmlns:a16="http://schemas.microsoft.com/office/drawing/2014/main" val="2015931854"/>
                  </a:ext>
                </a:extLst>
              </a:tr>
              <a:tr h="755010">
                <a:tc>
                  <a:txBody>
                    <a:bodyPr/>
                    <a:lstStyle/>
                    <a:p>
                      <a:pPr algn="ctr"/>
                      <a:r>
                        <a:rPr lang="en-US" sz="1400" b="1" dirty="0"/>
                        <a:t>RELATIONSHIPS</a:t>
                      </a:r>
                    </a:p>
                  </a:txBody>
                  <a:tcPr anchor="ctr"/>
                </a:tc>
                <a:tc>
                  <a:txBody>
                    <a:bodyPr/>
                    <a:lstStyle/>
                    <a:p>
                      <a:r>
                        <a:rPr lang="en-US" sz="1100" dirty="0"/>
                        <a:t>Withdrawn, may refuse to eat in front of others</a:t>
                      </a:r>
                    </a:p>
                  </a:txBody>
                  <a:tcPr anchor="ctr"/>
                </a:tc>
                <a:tc>
                  <a:txBody>
                    <a:bodyPr/>
                    <a:lstStyle/>
                    <a:p>
                      <a:r>
                        <a:rPr lang="en-US" sz="1100" dirty="0"/>
                        <a:t>May be withdrawn but able to develop relationships with others</a:t>
                      </a:r>
                    </a:p>
                  </a:txBody>
                  <a:tcPr anchor="ctr"/>
                </a:tc>
                <a:tc>
                  <a:txBody>
                    <a:bodyPr/>
                    <a:lstStyle/>
                    <a:p>
                      <a:r>
                        <a:rPr lang="en-US" sz="1100" dirty="0"/>
                        <a:t>May be withdrawn, may seem overly sensitive</a:t>
                      </a:r>
                    </a:p>
                  </a:txBody>
                  <a:tcPr anchor="ctr"/>
                </a:tc>
                <a:tc>
                  <a:txBody>
                    <a:bodyPr/>
                    <a:lstStyle/>
                    <a:p>
                      <a:r>
                        <a:rPr lang="en-US" sz="1100" dirty="0"/>
                        <a:t>May be socially delayed due to eating behaviors</a:t>
                      </a:r>
                    </a:p>
                  </a:txBody>
                  <a:tcPr anchor="ctr"/>
                </a:tc>
                <a:extLst>
                  <a:ext uri="{0D108BD9-81ED-4DB2-BD59-A6C34878D82A}">
                    <a16:rowId xmlns:a16="http://schemas.microsoft.com/office/drawing/2014/main" val="1636060058"/>
                  </a:ext>
                </a:extLst>
              </a:tr>
            </a:tbl>
          </a:graphicData>
        </a:graphic>
      </p:graphicFrame>
    </p:spTree>
    <p:extLst>
      <p:ext uri="{BB962C8B-B14F-4D97-AF65-F5344CB8AC3E}">
        <p14:creationId xmlns:p14="http://schemas.microsoft.com/office/powerpoint/2010/main" val="1416538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C316E6D-5D16-0541-B5B6-676ADD86AFCF}"/>
              </a:ext>
            </a:extLst>
          </p:cNvPr>
          <p:cNvGraphicFramePr/>
          <p:nvPr>
            <p:extLst>
              <p:ext uri="{D42A27DB-BD31-4B8C-83A1-F6EECF244321}">
                <p14:modId xmlns:p14="http://schemas.microsoft.com/office/powerpoint/2010/main" val="1755341738"/>
              </p:ext>
            </p:extLst>
          </p:nvPr>
        </p:nvGraphicFramePr>
        <p:xfrm>
          <a:off x="1074420" y="139700"/>
          <a:ext cx="6812280" cy="403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 9">
            <a:extLst>
              <a:ext uri="{FF2B5EF4-FFF2-40B4-BE49-F238E27FC236}">
                <a16:creationId xmlns:a16="http://schemas.microsoft.com/office/drawing/2014/main" id="{FBD24930-AF54-A44F-AB63-52F9A2EE5380}"/>
              </a:ext>
            </a:extLst>
          </p:cNvPr>
          <p:cNvGraphicFramePr/>
          <p:nvPr/>
        </p:nvGraphicFramePr>
        <p:xfrm>
          <a:off x="2254566" y="4891236"/>
          <a:ext cx="4451985" cy="1388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A249DE18-B922-E64D-AB4D-19718CDF510A}"/>
              </a:ext>
            </a:extLst>
          </p:cNvPr>
          <p:cNvSpPr txBox="1"/>
          <p:nvPr/>
        </p:nvSpPr>
        <p:spPr>
          <a:xfrm>
            <a:off x="1897379" y="4214128"/>
            <a:ext cx="5166360" cy="677108"/>
          </a:xfrm>
          <a:prstGeom prst="rect">
            <a:avLst/>
          </a:prstGeom>
          <a:noFill/>
        </p:spPr>
        <p:txBody>
          <a:bodyPr wrap="square" rtlCol="0">
            <a:spAutoFit/>
          </a:bodyPr>
          <a:lstStyle/>
          <a:p>
            <a:pPr algn="ctr"/>
            <a:r>
              <a:rPr lang="en-US" sz="2400" dirty="0">
                <a:solidFill>
                  <a:srgbClr val="655C52"/>
                </a:solidFill>
              </a:rPr>
              <a:t>Duration of Illness</a:t>
            </a:r>
          </a:p>
          <a:p>
            <a:pPr algn="ctr"/>
            <a:r>
              <a:rPr lang="en-US" sz="1400" dirty="0">
                <a:solidFill>
                  <a:srgbClr val="655C52"/>
                </a:solidFill>
              </a:rPr>
              <a:t>77% report duration of illness from 1 to 15 years*</a:t>
            </a:r>
          </a:p>
        </p:txBody>
      </p:sp>
      <p:sp>
        <p:nvSpPr>
          <p:cNvPr id="12" name="TextBox 11">
            <a:extLst>
              <a:ext uri="{FF2B5EF4-FFF2-40B4-BE49-F238E27FC236}">
                <a16:creationId xmlns:a16="http://schemas.microsoft.com/office/drawing/2014/main" id="{09B78C16-BB7E-EE4C-8EBF-A4E12984A2EA}"/>
              </a:ext>
            </a:extLst>
          </p:cNvPr>
          <p:cNvSpPr txBox="1"/>
          <p:nvPr/>
        </p:nvSpPr>
        <p:spPr>
          <a:xfrm>
            <a:off x="308610" y="6456690"/>
            <a:ext cx="4960620" cy="261610"/>
          </a:xfrm>
          <a:prstGeom prst="rect">
            <a:avLst/>
          </a:prstGeom>
          <a:noFill/>
        </p:spPr>
        <p:txBody>
          <a:bodyPr wrap="square" rtlCol="0">
            <a:spAutoFit/>
          </a:bodyPr>
          <a:lstStyle/>
          <a:p>
            <a:r>
              <a:rPr lang="en-US" sz="1100" dirty="0">
                <a:solidFill>
                  <a:srgbClr val="655C52"/>
                </a:solidFill>
              </a:rPr>
              <a:t>*National Association of Anorexia Nervosa and Associated Disorders ten-year study</a:t>
            </a:r>
          </a:p>
        </p:txBody>
      </p:sp>
    </p:spTree>
    <p:extLst>
      <p:ext uri="{BB962C8B-B14F-4D97-AF65-F5344CB8AC3E}">
        <p14:creationId xmlns:p14="http://schemas.microsoft.com/office/powerpoint/2010/main" val="1507965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rPr>
              <a:t>Co-Morbid Disorders</a:t>
            </a:r>
            <a:endParaRPr dirty="0">
              <a:solidFill>
                <a:srgbClr val="ED9933"/>
              </a:solidFill>
            </a:endParaRPr>
          </a:p>
        </p:txBody>
      </p:sp>
      <p:sp>
        <p:nvSpPr>
          <p:cNvPr id="98" name="Google Shape;98;p14"/>
          <p:cNvSpPr txBox="1">
            <a:spLocks noGrp="1"/>
          </p:cNvSpPr>
          <p:nvPr>
            <p:ph type="body" idx="1"/>
          </p:nvPr>
        </p:nvSpPr>
        <p:spPr>
          <a:xfrm>
            <a:off x="535398" y="2126759"/>
            <a:ext cx="8014907" cy="4050204"/>
          </a:xfrm>
          <a:prstGeom prst="rect">
            <a:avLst/>
          </a:prstGeom>
          <a:noFill/>
          <a:ln>
            <a:noFill/>
          </a:ln>
        </p:spPr>
        <p:txBody>
          <a:bodyPr spcFirstLastPara="1" wrap="square" lIns="91425" tIns="45700" rIns="91425" bIns="45700" anchor="t" anchorCtr="0">
            <a:noAutofit/>
          </a:bodyPr>
          <a:lstStyle/>
          <a:p>
            <a:pPr marL="463550" lvl="0" indent="-285750" algn="l" rtl="0">
              <a:lnSpc>
                <a:spcPct val="90000"/>
              </a:lnSpc>
              <a:spcBef>
                <a:spcPts val="0"/>
              </a:spcBef>
              <a:spcAft>
                <a:spcPts val="0"/>
              </a:spcAft>
              <a:buClr>
                <a:srgbClr val="655C52"/>
              </a:buClr>
              <a:buSzPct val="100000"/>
            </a:pPr>
            <a:r>
              <a:rPr lang="en-US" dirty="0">
                <a:solidFill>
                  <a:srgbClr val="655C52"/>
                </a:solidFill>
              </a:rPr>
              <a:t>Anxiety/Depression			66%</a:t>
            </a:r>
          </a:p>
          <a:p>
            <a:pPr marL="463550" lvl="0" indent="-285750" algn="l" rtl="0">
              <a:lnSpc>
                <a:spcPct val="90000"/>
              </a:lnSpc>
              <a:spcBef>
                <a:spcPts val="0"/>
              </a:spcBef>
              <a:spcAft>
                <a:spcPts val="0"/>
              </a:spcAft>
              <a:buClr>
                <a:srgbClr val="655C52"/>
              </a:buClr>
              <a:buSzPct val="100000"/>
            </a:pPr>
            <a:endParaRPr lang="en-US" dirty="0">
              <a:solidFill>
                <a:srgbClr val="655C52"/>
              </a:solidFill>
            </a:endParaRPr>
          </a:p>
          <a:p>
            <a:pPr marL="463550" lvl="0" indent="-285750" algn="l" rtl="0">
              <a:lnSpc>
                <a:spcPct val="90000"/>
              </a:lnSpc>
              <a:spcBef>
                <a:spcPts val="0"/>
              </a:spcBef>
              <a:spcAft>
                <a:spcPts val="0"/>
              </a:spcAft>
              <a:buClr>
                <a:srgbClr val="655C52"/>
              </a:buClr>
              <a:buSzPct val="100000"/>
            </a:pPr>
            <a:r>
              <a:rPr lang="en-US" dirty="0">
                <a:solidFill>
                  <a:srgbClr val="655C52"/>
                </a:solidFill>
              </a:rPr>
              <a:t>Obsessive-Compulsive Disorder	40%</a:t>
            </a:r>
          </a:p>
          <a:p>
            <a:pPr marL="463550" lvl="0" indent="-285750" algn="l" rtl="0">
              <a:lnSpc>
                <a:spcPct val="90000"/>
              </a:lnSpc>
              <a:spcBef>
                <a:spcPts val="0"/>
              </a:spcBef>
              <a:spcAft>
                <a:spcPts val="0"/>
              </a:spcAft>
              <a:buClr>
                <a:srgbClr val="655C52"/>
              </a:buClr>
              <a:buSzPct val="100000"/>
            </a:pPr>
            <a:endParaRPr lang="en-US" dirty="0">
              <a:solidFill>
                <a:srgbClr val="655C52"/>
              </a:solidFill>
            </a:endParaRPr>
          </a:p>
          <a:p>
            <a:pPr marL="463550" lvl="0" indent="-285750" algn="l" rtl="0">
              <a:lnSpc>
                <a:spcPct val="90000"/>
              </a:lnSpc>
              <a:spcBef>
                <a:spcPts val="0"/>
              </a:spcBef>
              <a:spcAft>
                <a:spcPts val="0"/>
              </a:spcAft>
              <a:buClr>
                <a:srgbClr val="655C52"/>
              </a:buClr>
              <a:buSzPct val="100000"/>
            </a:pPr>
            <a:r>
              <a:rPr lang="en-US" dirty="0">
                <a:solidFill>
                  <a:srgbClr val="655C52"/>
                </a:solidFill>
              </a:rPr>
              <a:t>Drugs/Alcohol				25-50%</a:t>
            </a:r>
          </a:p>
          <a:p>
            <a:pPr marL="463550" lvl="0" indent="-285750" algn="l" rtl="0">
              <a:lnSpc>
                <a:spcPct val="90000"/>
              </a:lnSpc>
              <a:spcBef>
                <a:spcPts val="0"/>
              </a:spcBef>
              <a:spcAft>
                <a:spcPts val="0"/>
              </a:spcAft>
              <a:buClr>
                <a:srgbClr val="655C52"/>
              </a:buClr>
              <a:buSzPct val="100000"/>
            </a:pPr>
            <a:endParaRPr lang="en-US" dirty="0">
              <a:solidFill>
                <a:srgbClr val="655C52"/>
              </a:solidFill>
            </a:endParaRPr>
          </a:p>
          <a:p>
            <a:pPr marL="463550" lvl="0" indent="-285750" algn="l" rtl="0">
              <a:lnSpc>
                <a:spcPct val="90000"/>
              </a:lnSpc>
              <a:spcBef>
                <a:spcPts val="0"/>
              </a:spcBef>
              <a:spcAft>
                <a:spcPts val="0"/>
              </a:spcAft>
              <a:buClr>
                <a:srgbClr val="655C52"/>
              </a:buClr>
              <a:buSzPct val="100000"/>
            </a:pPr>
            <a:r>
              <a:rPr lang="en-US" dirty="0">
                <a:solidFill>
                  <a:srgbClr val="655C52"/>
                </a:solidFill>
              </a:rPr>
              <a:t>PTSD/Trauma				30-60%</a:t>
            </a: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4079275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60CDA9E-9587-C825-56F6-B548819FCD60}"/>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56118C3C-AB81-0F7A-7544-FAEE571607D3}"/>
              </a:ext>
            </a:extLst>
          </p:cNvPr>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rPr>
              <a:t>Is An Eating Disorder an Addiction ?</a:t>
            </a:r>
            <a:endParaRPr sz="4000" dirty="0">
              <a:solidFill>
                <a:srgbClr val="ED9933"/>
              </a:solidFill>
            </a:endParaRPr>
          </a:p>
        </p:txBody>
      </p:sp>
      <p:sp>
        <p:nvSpPr>
          <p:cNvPr id="98" name="Google Shape;98;p14">
            <a:extLst>
              <a:ext uri="{FF2B5EF4-FFF2-40B4-BE49-F238E27FC236}">
                <a16:creationId xmlns:a16="http://schemas.microsoft.com/office/drawing/2014/main" id="{002C5221-41F1-0919-AB5A-4A59ED9A39C0}"/>
              </a:ext>
            </a:extLst>
          </p:cNvPr>
          <p:cNvSpPr txBox="1">
            <a:spLocks noGrp="1"/>
          </p:cNvSpPr>
          <p:nvPr>
            <p:ph type="body" idx="1"/>
          </p:nvPr>
        </p:nvSpPr>
        <p:spPr>
          <a:xfrm>
            <a:off x="535398" y="2126759"/>
            <a:ext cx="8014907" cy="4050204"/>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dirty="0">
                <a:solidFill>
                  <a:srgbClr val="655C52"/>
                </a:solidFill>
              </a:rPr>
              <a:t>Both are behavioral disorders involving compulsive behaviors (eating, restricting, exercising, purging)</a:t>
            </a: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24.5% of AN have alcohol use disorder</a:t>
            </a:r>
          </a:p>
          <a:p>
            <a:pPr marL="228600" lvl="0" indent="-50800" algn="l" rtl="0">
              <a:lnSpc>
                <a:spcPct val="90000"/>
              </a:lnSpc>
              <a:spcBef>
                <a:spcPts val="0"/>
              </a:spcBef>
              <a:spcAft>
                <a:spcPts val="0"/>
              </a:spcAft>
              <a:buClr>
                <a:schemeClr val="dk1"/>
              </a:buClr>
              <a:buSzPts val="2800"/>
              <a:buNone/>
            </a:pPr>
            <a:r>
              <a:rPr lang="en-US" dirty="0">
                <a:solidFill>
                  <a:srgbClr val="655C52"/>
                </a:solidFill>
              </a:rPr>
              <a:t>33.7 % of BN have AUD</a:t>
            </a:r>
          </a:p>
          <a:p>
            <a:pPr marL="228600" lvl="0" indent="-50800" algn="l" rtl="0">
              <a:lnSpc>
                <a:spcPct val="90000"/>
              </a:lnSpc>
              <a:spcBef>
                <a:spcPts val="0"/>
              </a:spcBef>
              <a:spcAft>
                <a:spcPts val="0"/>
              </a:spcAft>
              <a:buClr>
                <a:schemeClr val="dk1"/>
              </a:buClr>
              <a:buSzPts val="2800"/>
              <a:buNone/>
            </a:pPr>
            <a:r>
              <a:rPr lang="en-US" dirty="0">
                <a:solidFill>
                  <a:srgbClr val="655C52"/>
                </a:solidFill>
              </a:rPr>
              <a:t>21.4% of BED have AUD</a:t>
            </a: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27.0% of AN have SUD with marijuana 2</a:t>
            </a:r>
            <a:r>
              <a:rPr lang="en-US" baseline="30000" dirty="0">
                <a:solidFill>
                  <a:srgbClr val="655C52"/>
                </a:solidFill>
              </a:rPr>
              <a:t>nd</a:t>
            </a:r>
            <a:r>
              <a:rPr lang="en-US" dirty="0">
                <a:solidFill>
                  <a:srgbClr val="655C52"/>
                </a:solidFill>
              </a:rPr>
              <a:t> highest</a:t>
            </a:r>
          </a:p>
          <a:p>
            <a:pPr marL="228600" lvl="0" indent="-50800" algn="l" rtl="0">
              <a:lnSpc>
                <a:spcPct val="90000"/>
              </a:lnSpc>
              <a:spcBef>
                <a:spcPts val="0"/>
              </a:spcBef>
              <a:spcAft>
                <a:spcPts val="0"/>
              </a:spcAft>
              <a:buClr>
                <a:schemeClr val="dk1"/>
              </a:buClr>
              <a:buSzPts val="2800"/>
              <a:buNone/>
            </a:pPr>
            <a:r>
              <a:rPr lang="en-US" dirty="0">
                <a:solidFill>
                  <a:srgbClr val="655C52"/>
                </a:solidFill>
              </a:rPr>
              <a:t>36.8% of BN have any SUD</a:t>
            </a:r>
          </a:p>
          <a:p>
            <a:pPr marL="228600" lvl="0" indent="-50800" algn="l" rtl="0">
              <a:lnSpc>
                <a:spcPct val="90000"/>
              </a:lnSpc>
              <a:spcBef>
                <a:spcPts val="0"/>
              </a:spcBef>
              <a:spcAft>
                <a:spcPts val="0"/>
              </a:spcAft>
              <a:buClr>
                <a:schemeClr val="dk1"/>
              </a:buClr>
              <a:buSzPts val="2800"/>
              <a:buNone/>
            </a:pPr>
            <a:r>
              <a:rPr lang="en-US" dirty="0">
                <a:solidFill>
                  <a:srgbClr val="655C52"/>
                </a:solidFill>
              </a:rPr>
              <a:t>23.3% of BED have any SUD			</a:t>
            </a:r>
            <a:endParaRPr dirty="0">
              <a:solidFill>
                <a:srgbClr val="655C52"/>
              </a:solidFill>
            </a:endParaRPr>
          </a:p>
        </p:txBody>
      </p:sp>
      <p:sp>
        <p:nvSpPr>
          <p:cNvPr id="99" name="Google Shape;99;p14">
            <a:extLst>
              <a:ext uri="{FF2B5EF4-FFF2-40B4-BE49-F238E27FC236}">
                <a16:creationId xmlns:a16="http://schemas.microsoft.com/office/drawing/2014/main" id="{E5DF7E37-34C5-FDA9-2BE1-D98E32E7AEC4}"/>
              </a:ext>
            </a:extLst>
          </p:cNvPr>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a:extLst>
              <a:ext uri="{FF2B5EF4-FFF2-40B4-BE49-F238E27FC236}">
                <a16:creationId xmlns:a16="http://schemas.microsoft.com/office/drawing/2014/main" id="{3B147C91-3AEB-46B3-9AA8-03C35F19E04D}"/>
              </a:ext>
            </a:extLst>
          </p:cNvPr>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a:extLst>
              <a:ext uri="{FF2B5EF4-FFF2-40B4-BE49-F238E27FC236}">
                <a16:creationId xmlns:a16="http://schemas.microsoft.com/office/drawing/2014/main" id="{CF6E4B2F-491F-3A37-4C5B-40A21C55ABA8}"/>
              </a:ext>
            </a:extLst>
          </p:cNvPr>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a:extLst>
              <a:ext uri="{FF2B5EF4-FFF2-40B4-BE49-F238E27FC236}">
                <a16:creationId xmlns:a16="http://schemas.microsoft.com/office/drawing/2014/main" id="{4A12CD04-190A-F902-FEF6-7012FBBAC23C}"/>
              </a:ext>
            </a:extLst>
          </p:cNvPr>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1049364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a:xfrm>
            <a:off x="628650" y="500062"/>
            <a:ext cx="7886700" cy="1325563"/>
          </a:xfrm>
        </p:spPr>
        <p:txBody>
          <a:bodyPr>
            <a:normAutofit/>
          </a:bodyPr>
          <a:lstStyle/>
          <a:p>
            <a:r>
              <a:rPr lang="en-US" sz="4000" dirty="0">
                <a:solidFill>
                  <a:srgbClr val="ED9933"/>
                </a:solidFill>
              </a:rPr>
              <a:t>Differences of Adolescent &amp; Adult Eating Disorders</a:t>
            </a: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2126931"/>
            <a:ext cx="7886700" cy="4351338"/>
          </a:xfrm>
        </p:spPr>
        <p:txBody>
          <a:bodyPr/>
          <a:lstStyle/>
          <a:p>
            <a:pPr>
              <a:lnSpc>
                <a:spcPct val="150000"/>
              </a:lnSpc>
            </a:pPr>
            <a:r>
              <a:rPr lang="en-US" dirty="0">
                <a:solidFill>
                  <a:srgbClr val="655C52"/>
                </a:solidFill>
              </a:rPr>
              <a:t>Motivation for Recovery</a:t>
            </a:r>
          </a:p>
          <a:p>
            <a:pPr>
              <a:lnSpc>
                <a:spcPct val="150000"/>
              </a:lnSpc>
            </a:pPr>
            <a:r>
              <a:rPr lang="en-US" dirty="0">
                <a:solidFill>
                  <a:srgbClr val="655C52"/>
                </a:solidFill>
              </a:rPr>
              <a:t>Family Involvement</a:t>
            </a:r>
          </a:p>
          <a:p>
            <a:pPr>
              <a:lnSpc>
                <a:spcPct val="150000"/>
              </a:lnSpc>
            </a:pPr>
            <a:r>
              <a:rPr lang="en-US" dirty="0">
                <a:solidFill>
                  <a:srgbClr val="655C52"/>
                </a:solidFill>
              </a:rPr>
              <a:t>Medical Complications</a:t>
            </a:r>
          </a:p>
          <a:p>
            <a:pPr>
              <a:lnSpc>
                <a:spcPct val="150000"/>
              </a:lnSpc>
            </a:pPr>
            <a:endParaRPr lang="en-US"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911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5CED06C-61F0-A844-80E2-F1F72A50912B}"/>
              </a:ext>
            </a:extLst>
          </p:cNvPr>
          <p:cNvPicPr>
            <a:picLocks noChangeAspect="1"/>
          </p:cNvPicPr>
          <p:nvPr/>
        </p:nvPicPr>
        <p:blipFill>
          <a:blip r:embed="rId3"/>
          <a:stretch>
            <a:fillRect/>
          </a:stretch>
        </p:blipFill>
        <p:spPr>
          <a:xfrm>
            <a:off x="709848" y="643466"/>
            <a:ext cx="7987193" cy="5571067"/>
          </a:xfrm>
          <a:prstGeom prst="rect">
            <a:avLst/>
          </a:prstGeom>
        </p:spPr>
      </p:pic>
      <p:sp>
        <p:nvSpPr>
          <p:cNvPr id="4" name="Rectangle 3">
            <a:extLst>
              <a:ext uri="{FF2B5EF4-FFF2-40B4-BE49-F238E27FC236}">
                <a16:creationId xmlns:a16="http://schemas.microsoft.com/office/drawing/2014/main" id="{31B49CD3-F06E-B24D-AF31-72B6604ACD81}"/>
              </a:ext>
            </a:extLst>
          </p:cNvPr>
          <p:cNvSpPr/>
          <p:nvPr/>
        </p:nvSpPr>
        <p:spPr>
          <a:xfrm>
            <a:off x="3359231" y="6214533"/>
            <a:ext cx="5337810" cy="400110"/>
          </a:xfrm>
          <a:prstGeom prst="rect">
            <a:avLst/>
          </a:prstGeom>
        </p:spPr>
        <p:txBody>
          <a:bodyPr wrap="square">
            <a:spAutoFit/>
          </a:bodyPr>
          <a:lstStyle/>
          <a:p>
            <a:pPr algn="r"/>
            <a:r>
              <a:rPr lang="en-US" sz="1000" dirty="0">
                <a:solidFill>
                  <a:srgbClr val="655C52"/>
                </a:solidFill>
              </a:rPr>
              <a:t>Source: AED Report 2016/3</a:t>
            </a:r>
            <a:r>
              <a:rPr lang="en-US" sz="1000" baseline="30000" dirty="0">
                <a:solidFill>
                  <a:srgbClr val="655C52"/>
                </a:solidFill>
              </a:rPr>
              <a:t>rd</a:t>
            </a:r>
            <a:r>
              <a:rPr lang="en-US" sz="1000" dirty="0">
                <a:solidFill>
                  <a:srgbClr val="655C52"/>
                </a:solidFill>
              </a:rPr>
              <a:t> Edition   </a:t>
            </a:r>
          </a:p>
          <a:p>
            <a:pPr algn="r"/>
            <a:r>
              <a:rPr lang="en-US" sz="1000" dirty="0">
                <a:solidFill>
                  <a:srgbClr val="655C52"/>
                </a:solidFill>
              </a:rPr>
              <a:t>Eating Disorders: A Guide to Medical Care</a:t>
            </a:r>
            <a:endParaRPr lang="en-US" sz="1050" dirty="0">
              <a:solidFill>
                <a:srgbClr val="655C52"/>
              </a:solidFill>
            </a:endParaRPr>
          </a:p>
        </p:txBody>
      </p:sp>
    </p:spTree>
    <p:extLst>
      <p:ext uri="{BB962C8B-B14F-4D97-AF65-F5344CB8AC3E}">
        <p14:creationId xmlns:p14="http://schemas.microsoft.com/office/powerpoint/2010/main" val="1627469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rPr>
              <a:t>Treatment for Eating Disorders</a:t>
            </a:r>
            <a:endParaRPr dirty="0">
              <a:solidFill>
                <a:srgbClr val="ED9933"/>
              </a:solidFill>
            </a:endParaRPr>
          </a:p>
        </p:txBody>
      </p:sp>
      <p:sp>
        <p:nvSpPr>
          <p:cNvPr id="98" name="Google Shape;98;p14"/>
          <p:cNvSpPr txBox="1">
            <a:spLocks noGrp="1"/>
          </p:cNvSpPr>
          <p:nvPr>
            <p:ph type="body" idx="1"/>
          </p:nvPr>
        </p:nvSpPr>
        <p:spPr>
          <a:xfrm>
            <a:off x="535398" y="2126759"/>
            <a:ext cx="8014907" cy="4050204"/>
          </a:xfrm>
          <a:prstGeom prst="rect">
            <a:avLst/>
          </a:prstGeom>
          <a:noFill/>
          <a:ln>
            <a:noFill/>
          </a:ln>
        </p:spPr>
        <p:txBody>
          <a:bodyPr spcFirstLastPara="1" wrap="square" lIns="91425" tIns="45700" rIns="91425" bIns="45700" anchor="t" anchorCtr="0">
            <a:noAutofit/>
          </a:bodyPr>
          <a:lstStyle/>
          <a:p>
            <a:pPr marL="463550" indent="-285750">
              <a:spcBef>
                <a:spcPts val="0"/>
              </a:spcBef>
              <a:buClr>
                <a:srgbClr val="655C52"/>
              </a:buClr>
              <a:buSzPct val="100000"/>
            </a:pPr>
            <a:r>
              <a:rPr lang="en-US" dirty="0">
                <a:solidFill>
                  <a:srgbClr val="655C52"/>
                </a:solidFill>
              </a:rPr>
              <a:t>Guidelines for Treatment</a:t>
            </a:r>
            <a:br>
              <a:rPr lang="en-US" dirty="0">
                <a:solidFill>
                  <a:srgbClr val="655C52"/>
                </a:solidFill>
              </a:rPr>
            </a:br>
            <a:endParaRPr lang="en-US" dirty="0">
              <a:solidFill>
                <a:srgbClr val="655C52"/>
              </a:solidFill>
            </a:endParaRPr>
          </a:p>
          <a:p>
            <a:pPr marL="463550" indent="-285750">
              <a:spcBef>
                <a:spcPts val="0"/>
              </a:spcBef>
              <a:buClr>
                <a:srgbClr val="655C52"/>
              </a:buClr>
              <a:buSzPct val="100000"/>
            </a:pPr>
            <a:r>
              <a:rPr lang="en-US" dirty="0">
                <a:solidFill>
                  <a:srgbClr val="655C52"/>
                </a:solidFill>
              </a:rPr>
              <a:t>Levels of Care</a:t>
            </a:r>
          </a:p>
          <a:p>
            <a:pPr marL="463550" indent="-285750">
              <a:spcBef>
                <a:spcPts val="0"/>
              </a:spcBef>
              <a:buClr>
                <a:srgbClr val="655C52"/>
              </a:buClr>
              <a:buSzPct val="100000"/>
            </a:pPr>
            <a:endParaRPr lang="en-US" dirty="0">
              <a:solidFill>
                <a:srgbClr val="655C52"/>
              </a:solidFill>
            </a:endParaRPr>
          </a:p>
          <a:p>
            <a:pPr marL="463550" indent="-285750">
              <a:spcBef>
                <a:spcPts val="0"/>
              </a:spcBef>
              <a:buClr>
                <a:srgbClr val="655C52"/>
              </a:buClr>
              <a:buSzPct val="100000"/>
            </a:pPr>
            <a:r>
              <a:rPr lang="en-US" dirty="0">
                <a:solidFill>
                  <a:srgbClr val="655C52"/>
                </a:solidFill>
              </a:rPr>
              <a:t>Treatment Approaches</a:t>
            </a:r>
          </a:p>
          <a:p>
            <a:pPr marL="463550" lvl="0" indent="-285750" algn="l" rtl="0">
              <a:lnSpc>
                <a:spcPct val="90000"/>
              </a:lnSpc>
              <a:spcBef>
                <a:spcPts val="0"/>
              </a:spcBef>
              <a:spcAft>
                <a:spcPts val="0"/>
              </a:spcAft>
              <a:buClr>
                <a:srgbClr val="655C52"/>
              </a:buClr>
              <a:buSzPct val="100000"/>
            </a:pPr>
            <a:endParaRPr lang="en-US" dirty="0">
              <a:solidFill>
                <a:srgbClr val="655C52"/>
              </a:solidFill>
            </a:endParaRPr>
          </a:p>
          <a:p>
            <a:pPr marL="463550" lvl="0" indent="-285750" algn="l" rtl="0">
              <a:lnSpc>
                <a:spcPct val="90000"/>
              </a:lnSpc>
              <a:spcBef>
                <a:spcPts val="0"/>
              </a:spcBef>
              <a:spcAft>
                <a:spcPts val="0"/>
              </a:spcAft>
              <a:buClr>
                <a:srgbClr val="655C52"/>
              </a:buClr>
              <a:buSzPct val="100000"/>
            </a:pPr>
            <a:r>
              <a:rPr lang="en-US" dirty="0">
                <a:solidFill>
                  <a:srgbClr val="655C52"/>
                </a:solidFill>
              </a:rPr>
              <a:t>Evidence Based Treatment</a:t>
            </a:r>
          </a:p>
          <a:p>
            <a:pPr marL="463550" lvl="0" indent="-285750" algn="l" rtl="0">
              <a:lnSpc>
                <a:spcPct val="90000"/>
              </a:lnSpc>
              <a:spcBef>
                <a:spcPts val="0"/>
              </a:spcBef>
              <a:spcAft>
                <a:spcPts val="0"/>
              </a:spcAft>
              <a:buClr>
                <a:srgbClr val="655C52"/>
              </a:buClr>
              <a:buSzPct val="100000"/>
            </a:pPr>
            <a:endParaRPr lang="en-US" dirty="0">
              <a:solidFill>
                <a:srgbClr val="655C52"/>
              </a:solidFill>
            </a:endParaRPr>
          </a:p>
          <a:p>
            <a:pPr marL="463550" lvl="0" indent="-285750" algn="l" rtl="0">
              <a:lnSpc>
                <a:spcPct val="90000"/>
              </a:lnSpc>
              <a:spcBef>
                <a:spcPts val="0"/>
              </a:spcBef>
              <a:spcAft>
                <a:spcPts val="0"/>
              </a:spcAft>
              <a:buClr>
                <a:srgbClr val="655C52"/>
              </a:buClr>
              <a:buSzPct val="100000"/>
            </a:pPr>
            <a:r>
              <a:rPr lang="en-US" dirty="0">
                <a:solidFill>
                  <a:srgbClr val="655C52"/>
                </a:solidFill>
              </a:rPr>
              <a:t>Assessments and Questionnaires for Eating Disorders</a:t>
            </a: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4027767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rPr>
              <a:t>Eating Disorders and Treatment</a:t>
            </a:r>
            <a:endParaRPr dirty="0">
              <a:solidFill>
                <a:srgbClr val="ED9933"/>
              </a:solidFill>
            </a:endParaRPr>
          </a:p>
        </p:txBody>
      </p:sp>
      <p:sp>
        <p:nvSpPr>
          <p:cNvPr id="98" name="Google Shape;98;p14"/>
          <p:cNvSpPr txBox="1">
            <a:spLocks noGrp="1"/>
          </p:cNvSpPr>
          <p:nvPr>
            <p:ph type="body" idx="1"/>
          </p:nvPr>
        </p:nvSpPr>
        <p:spPr>
          <a:xfrm>
            <a:off x="628649" y="1960561"/>
            <a:ext cx="8014907" cy="4216401"/>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lang="en-US" sz="1600" dirty="0">
              <a:solidFill>
                <a:srgbClr val="655C52"/>
              </a:solidFill>
            </a:endParaRPr>
          </a:p>
          <a:p>
            <a:pPr marL="177800" lvl="0" indent="0" algn="l" rtl="0">
              <a:lnSpc>
                <a:spcPct val="90000"/>
              </a:lnSpc>
              <a:spcBef>
                <a:spcPts val="0"/>
              </a:spcBef>
              <a:spcAft>
                <a:spcPts val="0"/>
              </a:spcAft>
              <a:buClr>
                <a:srgbClr val="655C52"/>
              </a:buClr>
              <a:buSzPct val="100000"/>
              <a:buNone/>
            </a:pPr>
            <a:r>
              <a:rPr lang="en-US" dirty="0">
                <a:solidFill>
                  <a:srgbClr val="655C52"/>
                </a:solidFill>
              </a:rPr>
              <a:t>APA Guidelines for Treatment (2012):</a:t>
            </a:r>
          </a:p>
          <a:p>
            <a:pPr marL="520700" lvl="0" indent="-342900" algn="l" rtl="0">
              <a:lnSpc>
                <a:spcPct val="90000"/>
              </a:lnSpc>
              <a:spcBef>
                <a:spcPts val="0"/>
              </a:spcBef>
              <a:spcAft>
                <a:spcPts val="0"/>
              </a:spcAft>
              <a:buClr>
                <a:srgbClr val="655C52"/>
              </a:buClr>
              <a:buSzPct val="100000"/>
            </a:pPr>
            <a:endParaRPr lang="en-US" sz="1050" dirty="0">
              <a:solidFill>
                <a:srgbClr val="655C52"/>
              </a:solidFill>
            </a:endParaRPr>
          </a:p>
          <a:p>
            <a:pPr marL="520700" lvl="0" indent="-342900" algn="l" rtl="0">
              <a:lnSpc>
                <a:spcPct val="90000"/>
              </a:lnSpc>
              <a:spcBef>
                <a:spcPts val="0"/>
              </a:spcBef>
              <a:spcAft>
                <a:spcPts val="0"/>
              </a:spcAft>
              <a:buClr>
                <a:srgbClr val="655C52"/>
              </a:buClr>
              <a:buSzPts val="2800"/>
            </a:pPr>
            <a:endParaRPr lang="en-US" sz="1050" dirty="0">
              <a:solidFill>
                <a:srgbClr val="655C52"/>
              </a:solidFill>
            </a:endParaRPr>
          </a:p>
          <a:p>
            <a:pPr marL="520700" indent="-342900">
              <a:spcBef>
                <a:spcPts val="0"/>
              </a:spcBef>
              <a:buClr>
                <a:srgbClr val="655C52"/>
              </a:buClr>
              <a:buSzPct val="100000"/>
            </a:pPr>
            <a:r>
              <a:rPr lang="en-US" sz="2400" dirty="0">
                <a:solidFill>
                  <a:srgbClr val="655C52"/>
                </a:solidFill>
              </a:rPr>
              <a:t>Multidisciplinary Treatment Team</a:t>
            </a:r>
          </a:p>
          <a:p>
            <a:pPr marL="349250" indent="-171450">
              <a:spcBef>
                <a:spcPts val="0"/>
              </a:spcBef>
              <a:buClr>
                <a:srgbClr val="655C52"/>
              </a:buClr>
              <a:buSzPct val="100000"/>
            </a:pPr>
            <a:endParaRPr lang="en-US" sz="1100" dirty="0">
              <a:solidFill>
                <a:srgbClr val="655C52"/>
              </a:solidFill>
            </a:endParaRPr>
          </a:p>
          <a:p>
            <a:pPr marL="349250" indent="-171450">
              <a:spcBef>
                <a:spcPts val="0"/>
              </a:spcBef>
              <a:buClr>
                <a:srgbClr val="655C52"/>
              </a:buClr>
              <a:buSzPct val="100000"/>
            </a:pPr>
            <a:endParaRPr lang="en-US" sz="1050" dirty="0">
              <a:solidFill>
                <a:srgbClr val="655C52"/>
              </a:solidFill>
            </a:endParaRPr>
          </a:p>
          <a:p>
            <a:pPr marL="520700" indent="-342900">
              <a:spcBef>
                <a:spcPts val="0"/>
              </a:spcBef>
              <a:buClr>
                <a:srgbClr val="655C52"/>
              </a:buClr>
              <a:buSzPct val="100000"/>
            </a:pPr>
            <a:r>
              <a:rPr lang="en-US" sz="2400" dirty="0">
                <a:solidFill>
                  <a:srgbClr val="655C52"/>
                </a:solidFill>
              </a:rPr>
              <a:t>1</a:t>
            </a:r>
            <a:r>
              <a:rPr lang="en-US" sz="2400" baseline="30000" dirty="0">
                <a:solidFill>
                  <a:srgbClr val="655C52"/>
                </a:solidFill>
              </a:rPr>
              <a:t>st</a:t>
            </a:r>
            <a:r>
              <a:rPr lang="en-US" sz="2400" dirty="0">
                <a:solidFill>
                  <a:srgbClr val="655C52"/>
                </a:solidFill>
              </a:rPr>
              <a:t> goal: Weight Restoration/Cessation of B/P</a:t>
            </a:r>
          </a:p>
          <a:p>
            <a:pPr marL="177800" indent="0">
              <a:spcBef>
                <a:spcPts val="0"/>
              </a:spcBef>
              <a:buClr>
                <a:srgbClr val="655C52"/>
              </a:buClr>
              <a:buSzPct val="100000"/>
              <a:buNone/>
            </a:pPr>
            <a:r>
              <a:rPr lang="en-US" sz="2400" dirty="0">
                <a:solidFill>
                  <a:srgbClr val="655C52"/>
                </a:solidFill>
              </a:rPr>
              <a:t>          Symptoms, Cessation of B/R symptoms, Cessation of    	compulsive and excessive exercise</a:t>
            </a:r>
          </a:p>
          <a:p>
            <a:pPr marL="349250" indent="-171450">
              <a:spcBef>
                <a:spcPts val="0"/>
              </a:spcBef>
              <a:buClr>
                <a:srgbClr val="655C52"/>
              </a:buClr>
              <a:buSzPct val="100000"/>
            </a:pPr>
            <a:endParaRPr lang="en-US" sz="1100" dirty="0">
              <a:solidFill>
                <a:srgbClr val="655C52"/>
              </a:solidFill>
            </a:endParaRPr>
          </a:p>
          <a:p>
            <a:pPr marL="349250" indent="-171450">
              <a:spcBef>
                <a:spcPts val="0"/>
              </a:spcBef>
              <a:buClr>
                <a:srgbClr val="655C52"/>
              </a:buClr>
              <a:buSzPct val="100000"/>
            </a:pPr>
            <a:endParaRPr lang="en-US" sz="1050" dirty="0">
              <a:solidFill>
                <a:srgbClr val="655C52"/>
              </a:solidFill>
            </a:endParaRPr>
          </a:p>
          <a:p>
            <a:pPr marL="520700" indent="-342900">
              <a:spcBef>
                <a:spcPts val="0"/>
              </a:spcBef>
              <a:buClr>
                <a:srgbClr val="655C52"/>
              </a:buClr>
              <a:buSzPct val="100000"/>
            </a:pPr>
            <a:r>
              <a:rPr lang="en-US" sz="2400" dirty="0">
                <a:solidFill>
                  <a:srgbClr val="655C52"/>
                </a:solidFill>
              </a:rPr>
              <a:t>Evidence-Based Treatment  </a:t>
            </a:r>
          </a:p>
          <a:p>
            <a:pPr marL="977900" lvl="1" indent="-342900">
              <a:spcBef>
                <a:spcPts val="0"/>
              </a:spcBef>
              <a:buClr>
                <a:srgbClr val="655C52"/>
              </a:buClr>
              <a:buSzPct val="100000"/>
            </a:pPr>
            <a:r>
              <a:rPr lang="en-US" dirty="0">
                <a:solidFill>
                  <a:srgbClr val="655C52"/>
                </a:solidFill>
              </a:rPr>
              <a:t>Behavioral Therapies</a:t>
            </a: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922924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rgbClr val="ED9933"/>
                </a:solidFill>
                <a:latin typeface="+mj-lt"/>
              </a:rPr>
              <a:t>APA/NICE </a:t>
            </a:r>
            <a:br>
              <a:rPr lang="en-US" sz="4000" dirty="0">
                <a:solidFill>
                  <a:srgbClr val="ED9933"/>
                </a:solidFill>
                <a:latin typeface="+mj-lt"/>
              </a:rPr>
            </a:br>
            <a:r>
              <a:rPr lang="en-US" sz="4000" dirty="0">
                <a:solidFill>
                  <a:srgbClr val="ED9933"/>
                </a:solidFill>
                <a:latin typeface="+mj-lt"/>
              </a:rPr>
              <a:t>Treatment Guidelines </a:t>
            </a:r>
            <a:endParaRPr sz="4000" dirty="0">
              <a:solidFill>
                <a:srgbClr val="ED9933"/>
              </a:solidFill>
              <a:latin typeface="+mj-lt"/>
            </a:endParaRPr>
          </a:p>
        </p:txBody>
      </p:sp>
      <p:sp>
        <p:nvSpPr>
          <p:cNvPr id="98" name="Google Shape;98;p14"/>
          <p:cNvSpPr txBox="1">
            <a:spLocks noGrp="1"/>
          </p:cNvSpPr>
          <p:nvPr>
            <p:ph type="body" idx="1"/>
          </p:nvPr>
        </p:nvSpPr>
        <p:spPr>
          <a:xfrm>
            <a:off x="628650" y="2046514"/>
            <a:ext cx="7886700" cy="4005944"/>
          </a:xfrm>
          <a:prstGeom prst="rect">
            <a:avLst/>
          </a:prstGeom>
          <a:noFill/>
          <a:ln>
            <a:noFill/>
          </a:ln>
        </p:spPr>
        <p:txBody>
          <a:bodyPr spcFirstLastPara="1" wrap="square" lIns="91425" tIns="45700" rIns="91425" bIns="45700" anchor="t" anchorCtr="0">
            <a:noAutofit/>
          </a:bodyPr>
          <a:lstStyle/>
          <a:p>
            <a:pPr marL="520700">
              <a:spcBef>
                <a:spcPts val="0"/>
              </a:spcBef>
              <a:buClr>
                <a:srgbClr val="655C52"/>
              </a:buClr>
              <a:buSzPts val="2800"/>
            </a:pPr>
            <a:r>
              <a:rPr lang="en-US" sz="2400" dirty="0">
                <a:solidFill>
                  <a:srgbClr val="655C52"/>
                </a:solidFill>
              </a:rPr>
              <a:t>Severity of behaviors determines the Level of Care </a:t>
            </a:r>
          </a:p>
          <a:p>
            <a:pPr marL="520700">
              <a:spcBef>
                <a:spcPts val="0"/>
              </a:spcBef>
              <a:buClr>
                <a:srgbClr val="655C52"/>
              </a:buClr>
              <a:buSzPts val="2800"/>
            </a:pPr>
            <a:endParaRPr lang="en-US" sz="1000" dirty="0">
              <a:solidFill>
                <a:srgbClr val="655C52"/>
              </a:solidFill>
              <a:highlight>
                <a:srgbClr val="FFFF00"/>
              </a:highlight>
            </a:endParaRPr>
          </a:p>
          <a:p>
            <a:pPr marL="520700">
              <a:spcBef>
                <a:spcPts val="0"/>
              </a:spcBef>
              <a:buClr>
                <a:srgbClr val="655C52"/>
              </a:buClr>
              <a:buSzPts val="2800"/>
            </a:pPr>
            <a:r>
              <a:rPr lang="en-US" sz="2400" dirty="0">
                <a:solidFill>
                  <a:srgbClr val="655C52"/>
                </a:solidFill>
              </a:rPr>
              <a:t>Multidisciplinary Treatment Team approach using Evidence-Based Treatment approaches </a:t>
            </a:r>
          </a:p>
          <a:p>
            <a:pPr marL="406400" indent="-228600">
              <a:spcBef>
                <a:spcPts val="0"/>
              </a:spcBef>
              <a:buClr>
                <a:srgbClr val="655C52"/>
              </a:buClr>
              <a:buSzPct val="100000"/>
              <a:buFont typeface="+mj-lt"/>
              <a:buAutoNum type="arabicPeriod"/>
            </a:pPr>
            <a:endParaRPr lang="en-US" sz="900" dirty="0">
              <a:solidFill>
                <a:srgbClr val="655C52"/>
              </a:solidFill>
            </a:endParaRPr>
          </a:p>
          <a:p>
            <a:pPr marL="1092200" lvl="1" indent="-457200">
              <a:spcBef>
                <a:spcPts val="0"/>
              </a:spcBef>
              <a:buClr>
                <a:srgbClr val="655C52"/>
              </a:buClr>
              <a:buSzPct val="100000"/>
              <a:buFont typeface="+mj-lt"/>
              <a:buAutoNum type="arabicPeriod"/>
            </a:pPr>
            <a:r>
              <a:rPr lang="en-US" sz="2000" dirty="0">
                <a:solidFill>
                  <a:srgbClr val="655C52"/>
                </a:solidFill>
              </a:rPr>
              <a:t>Weight Restoration/Cessation of Purging symptoms and/or Compulsive and Excessive Exercise</a:t>
            </a:r>
          </a:p>
          <a:p>
            <a:pPr marL="1092200" lvl="1" indent="-457200">
              <a:spcBef>
                <a:spcPts val="0"/>
              </a:spcBef>
              <a:buClr>
                <a:srgbClr val="655C52"/>
              </a:buClr>
              <a:buSzPct val="100000"/>
              <a:buFont typeface="+mj-lt"/>
              <a:buAutoNum type="arabicPeriod"/>
            </a:pPr>
            <a:endParaRPr lang="en-US" sz="2000" dirty="0">
              <a:solidFill>
                <a:srgbClr val="655C52"/>
              </a:solidFill>
            </a:endParaRPr>
          </a:p>
          <a:p>
            <a:pPr marL="1092200" lvl="1" indent="-457200">
              <a:spcBef>
                <a:spcPts val="0"/>
              </a:spcBef>
              <a:buClr>
                <a:srgbClr val="655C52"/>
              </a:buClr>
              <a:buSzPct val="100000"/>
              <a:buFont typeface="+mj-lt"/>
              <a:buAutoNum type="arabicPeriod"/>
            </a:pPr>
            <a:r>
              <a:rPr lang="en-US" sz="2000" dirty="0">
                <a:solidFill>
                  <a:srgbClr val="655C52"/>
                </a:solidFill>
              </a:rPr>
              <a:t>Identification and treatment of underlying psychological issues</a:t>
            </a:r>
          </a:p>
          <a:p>
            <a:pPr marL="1092200" lvl="1" indent="-457200">
              <a:spcBef>
                <a:spcPts val="0"/>
              </a:spcBef>
              <a:buClr>
                <a:srgbClr val="655C52"/>
              </a:buClr>
              <a:buSzPct val="100000"/>
              <a:buFont typeface="+mj-lt"/>
              <a:buAutoNum type="arabicPeriod"/>
            </a:pPr>
            <a:endParaRPr lang="en-US" sz="2000" dirty="0">
              <a:solidFill>
                <a:srgbClr val="655C52"/>
              </a:solidFill>
            </a:endParaRPr>
          </a:p>
          <a:p>
            <a:pPr marL="1092200" lvl="1" indent="-457200">
              <a:spcBef>
                <a:spcPts val="0"/>
              </a:spcBef>
              <a:buClr>
                <a:srgbClr val="655C52"/>
              </a:buClr>
              <a:buSzPct val="100000"/>
              <a:buFont typeface="+mj-lt"/>
              <a:buAutoNum type="arabicPeriod"/>
            </a:pPr>
            <a:r>
              <a:rPr lang="en-US" sz="2000" dirty="0">
                <a:solidFill>
                  <a:srgbClr val="655C52"/>
                </a:solidFill>
              </a:rPr>
              <a:t>Family Therapy</a:t>
            </a:r>
          </a:p>
          <a:p>
            <a:pPr marL="1092200" lvl="1" indent="-457200">
              <a:spcBef>
                <a:spcPts val="0"/>
              </a:spcBef>
              <a:buClr>
                <a:srgbClr val="655C52"/>
              </a:buClr>
              <a:buSzPct val="100000"/>
              <a:buFont typeface="+mj-lt"/>
              <a:buAutoNum type="arabicPeriod"/>
            </a:pPr>
            <a:endParaRPr lang="en-US" sz="2000" dirty="0">
              <a:solidFill>
                <a:srgbClr val="655C52"/>
              </a:solidFill>
            </a:endParaRPr>
          </a:p>
          <a:p>
            <a:pPr marL="1092200" lvl="1" indent="-457200">
              <a:spcBef>
                <a:spcPts val="0"/>
              </a:spcBef>
              <a:buClr>
                <a:srgbClr val="655C52"/>
              </a:buClr>
              <a:buSzPct val="100000"/>
              <a:buFont typeface="+mj-lt"/>
              <a:buAutoNum type="arabicPeriod"/>
            </a:pPr>
            <a:r>
              <a:rPr lang="en-US" sz="2000" dirty="0">
                <a:solidFill>
                  <a:srgbClr val="655C52"/>
                </a:solidFill>
              </a:rPr>
              <a:t>Re-establish social engagement  </a:t>
            </a:r>
          </a:p>
          <a:p>
            <a:pPr marL="692150" indent="-514350">
              <a:spcBef>
                <a:spcPts val="0"/>
              </a:spcBef>
              <a:buSzPts val="2800"/>
              <a:buFont typeface="+mj-lt"/>
              <a:buAutoNum type="arabicPeriod"/>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pic>
        <p:nvPicPr>
          <p:cNvPr id="103" name="Google Shape;103;p14"/>
          <p:cNvPicPr preferRelativeResize="0">
            <a:picLocks noChangeAspect="1"/>
          </p:cNvPicPr>
          <p:nvPr/>
        </p:nvPicPr>
        <p:blipFill>
          <a:blip r:embed="rId3">
            <a:alphaModFix/>
          </a:blip>
          <a:stretch>
            <a:fillRect/>
          </a:stretch>
        </p:blipFill>
        <p:spPr>
          <a:xfrm>
            <a:off x="7569033" y="5443536"/>
            <a:ext cx="1005840" cy="822960"/>
          </a:xfrm>
          <a:prstGeom prst="rect">
            <a:avLst/>
          </a:prstGeom>
          <a:noFill/>
          <a:ln>
            <a:noFill/>
          </a:ln>
        </p:spPr>
      </p:pic>
    </p:spTree>
    <p:extLst>
      <p:ext uri="{BB962C8B-B14F-4D97-AF65-F5344CB8AC3E}">
        <p14:creationId xmlns:p14="http://schemas.microsoft.com/office/powerpoint/2010/main" val="2464381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nchor="b">
            <a:normAutofit/>
          </a:bodyPr>
          <a:lstStyle/>
          <a:p>
            <a:r>
              <a:rPr lang="en-US" sz="4000" dirty="0">
                <a:solidFill>
                  <a:srgbClr val="ED9933"/>
                </a:solidFill>
                <a:ea typeface="Calibri"/>
                <a:cs typeface="Calibri"/>
                <a:sym typeface="Calibri"/>
              </a:rPr>
              <a:t>APA/NICE Guidelines </a:t>
            </a:r>
            <a:br>
              <a:rPr lang="en-US" sz="4000" dirty="0">
                <a:solidFill>
                  <a:srgbClr val="ED9933"/>
                </a:solidFill>
                <a:ea typeface="Calibri"/>
                <a:cs typeface="Calibri"/>
                <a:sym typeface="Calibri"/>
              </a:rPr>
            </a:br>
            <a:r>
              <a:rPr lang="en-US" sz="4000" dirty="0">
                <a:solidFill>
                  <a:srgbClr val="ED9933"/>
                </a:solidFill>
                <a:ea typeface="Calibri"/>
                <a:cs typeface="Calibri"/>
                <a:sym typeface="Calibri"/>
              </a:rPr>
              <a:t>For Treatment Guidelines</a:t>
            </a:r>
            <a:endParaRPr lang="en-US" sz="4000"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49" y="1960561"/>
            <a:ext cx="8073561" cy="4216401"/>
          </a:xfrm>
        </p:spPr>
        <p:txBody>
          <a:bodyPr>
            <a:normAutofit lnSpcReduction="10000"/>
          </a:bodyPr>
          <a:lstStyle/>
          <a:p>
            <a:pPr marL="0" lvl="0" indent="0">
              <a:lnSpc>
                <a:spcPct val="100000"/>
              </a:lnSpc>
              <a:spcBef>
                <a:spcPts val="0"/>
              </a:spcBef>
              <a:buClr>
                <a:srgbClr val="000000"/>
              </a:buClr>
              <a:buSzPts val="2400"/>
              <a:buNone/>
            </a:pPr>
            <a:r>
              <a:rPr lang="en-US" dirty="0">
                <a:solidFill>
                  <a:srgbClr val="655C52"/>
                </a:solidFill>
                <a:ea typeface="Calibri"/>
                <a:cs typeface="Calibri"/>
                <a:sym typeface="Calibri"/>
              </a:rPr>
              <a:t>Multidisciplinary treatment team to consist of:</a:t>
            </a:r>
          </a:p>
          <a:p>
            <a:pPr lvl="0">
              <a:lnSpc>
                <a:spcPct val="100000"/>
              </a:lnSpc>
              <a:spcBef>
                <a:spcPts val="0"/>
              </a:spcBef>
              <a:buClr>
                <a:srgbClr val="000000"/>
              </a:buClr>
              <a:buSzPts val="2400"/>
            </a:pPr>
            <a:endParaRPr lang="en-US" sz="1100" dirty="0">
              <a:solidFill>
                <a:srgbClr val="655C52"/>
              </a:solidFill>
              <a:ea typeface="Calibri"/>
              <a:cs typeface="Calibri"/>
              <a:sym typeface="Calibri"/>
            </a:endParaRPr>
          </a:p>
          <a:p>
            <a:pPr marL="914400" lvl="1" indent="-381000">
              <a:lnSpc>
                <a:spcPct val="100000"/>
              </a:lnSpc>
              <a:spcBef>
                <a:spcPts val="0"/>
              </a:spcBef>
              <a:buClr>
                <a:srgbClr val="655C52"/>
              </a:buClr>
              <a:buSzPct val="100000"/>
            </a:pPr>
            <a:r>
              <a:rPr lang="en-US" sz="2200" dirty="0">
                <a:solidFill>
                  <a:srgbClr val="655C52"/>
                </a:solidFill>
                <a:ea typeface="Calibri"/>
                <a:cs typeface="Calibri"/>
                <a:sym typeface="Calibri"/>
              </a:rPr>
              <a:t>Psychiatrist</a:t>
            </a:r>
          </a:p>
          <a:p>
            <a:pPr marL="914400" lvl="1" indent="-381000">
              <a:lnSpc>
                <a:spcPct val="100000"/>
              </a:lnSpc>
              <a:spcBef>
                <a:spcPts val="0"/>
              </a:spcBef>
              <a:buClr>
                <a:srgbClr val="655C52"/>
              </a:buClr>
              <a:buSzPct val="100000"/>
            </a:pPr>
            <a:r>
              <a:rPr lang="en-US" sz="2200" dirty="0">
                <a:solidFill>
                  <a:srgbClr val="655C52"/>
                </a:solidFill>
                <a:ea typeface="Calibri"/>
                <a:cs typeface="Calibri"/>
                <a:sym typeface="Calibri"/>
              </a:rPr>
              <a:t>Physician</a:t>
            </a:r>
          </a:p>
          <a:p>
            <a:pPr marL="914400" lvl="1" indent="-381000">
              <a:lnSpc>
                <a:spcPct val="100000"/>
              </a:lnSpc>
              <a:spcBef>
                <a:spcPts val="0"/>
              </a:spcBef>
              <a:buClr>
                <a:srgbClr val="655C52"/>
              </a:buClr>
              <a:buSzPct val="100000"/>
            </a:pPr>
            <a:r>
              <a:rPr lang="en-US" sz="2200" dirty="0">
                <a:solidFill>
                  <a:srgbClr val="655C52"/>
                </a:solidFill>
                <a:ea typeface="Calibri"/>
                <a:cs typeface="Calibri"/>
                <a:sym typeface="Calibri"/>
              </a:rPr>
              <a:t>Mental Health Clinician</a:t>
            </a:r>
          </a:p>
          <a:p>
            <a:pPr marL="914400" lvl="1" indent="-381000">
              <a:lnSpc>
                <a:spcPct val="100000"/>
              </a:lnSpc>
              <a:spcBef>
                <a:spcPts val="0"/>
              </a:spcBef>
              <a:buClr>
                <a:srgbClr val="655C52"/>
              </a:buClr>
              <a:buSzPct val="100000"/>
            </a:pPr>
            <a:r>
              <a:rPr lang="en-US" sz="2200" dirty="0">
                <a:solidFill>
                  <a:srgbClr val="655C52"/>
                </a:solidFill>
                <a:ea typeface="Calibri"/>
                <a:cs typeface="Calibri"/>
                <a:sym typeface="Calibri"/>
              </a:rPr>
              <a:t>Dietitian </a:t>
            </a:r>
          </a:p>
          <a:p>
            <a:pPr marL="914400" lvl="1" indent="-381000">
              <a:lnSpc>
                <a:spcPct val="100000"/>
              </a:lnSpc>
              <a:spcBef>
                <a:spcPts val="0"/>
              </a:spcBef>
              <a:buClr>
                <a:srgbClr val="000000"/>
              </a:buClr>
              <a:buSzPts val="2400"/>
              <a:buFont typeface="Calibri"/>
              <a:buChar char="-"/>
            </a:pPr>
            <a:endParaRPr lang="en-US" sz="1400" dirty="0">
              <a:solidFill>
                <a:srgbClr val="655C52"/>
              </a:solidFill>
              <a:ea typeface="Calibri"/>
              <a:cs typeface="Calibri"/>
              <a:sym typeface="Calibri"/>
            </a:endParaRPr>
          </a:p>
          <a:p>
            <a:pPr marL="0" lvl="0" indent="0">
              <a:lnSpc>
                <a:spcPct val="100000"/>
              </a:lnSpc>
              <a:spcBef>
                <a:spcPts val="0"/>
              </a:spcBef>
              <a:buClr>
                <a:srgbClr val="000000"/>
              </a:buClr>
              <a:buSzPts val="2400"/>
              <a:buNone/>
            </a:pPr>
            <a:r>
              <a:rPr lang="en-US" dirty="0">
                <a:solidFill>
                  <a:srgbClr val="655C52"/>
                </a:solidFill>
                <a:ea typeface="Calibri"/>
                <a:cs typeface="Calibri"/>
                <a:sym typeface="Calibri"/>
              </a:rPr>
              <a:t>Treatment Goals </a:t>
            </a:r>
            <a:endParaRPr lang="en-US" sz="2000" dirty="0">
              <a:solidFill>
                <a:srgbClr val="655C52"/>
              </a:solidFill>
              <a:ea typeface="Calibri"/>
              <a:cs typeface="Calibri"/>
              <a:sym typeface="Calibri"/>
            </a:endParaRPr>
          </a:p>
          <a:p>
            <a:pPr lvl="1">
              <a:lnSpc>
                <a:spcPct val="100000"/>
              </a:lnSpc>
              <a:spcBef>
                <a:spcPts val="0"/>
              </a:spcBef>
              <a:buClr>
                <a:srgbClr val="655C52"/>
              </a:buClr>
              <a:buSzPct val="100000"/>
            </a:pPr>
            <a:r>
              <a:rPr lang="en-US" sz="2200" dirty="0">
                <a:solidFill>
                  <a:srgbClr val="655C52"/>
                </a:solidFill>
                <a:ea typeface="Calibri"/>
                <a:cs typeface="Calibri"/>
                <a:sym typeface="Calibri"/>
              </a:rPr>
              <a:t>   Weight restoration and/or cessation of purging behaviors</a:t>
            </a:r>
          </a:p>
          <a:p>
            <a:pPr lvl="1">
              <a:lnSpc>
                <a:spcPct val="100000"/>
              </a:lnSpc>
              <a:spcBef>
                <a:spcPts val="0"/>
              </a:spcBef>
              <a:buClr>
                <a:srgbClr val="655C52"/>
              </a:buClr>
              <a:buSzPct val="100000"/>
            </a:pPr>
            <a:r>
              <a:rPr lang="en-US" sz="2200" dirty="0">
                <a:solidFill>
                  <a:srgbClr val="655C52"/>
                </a:solidFill>
                <a:ea typeface="Calibri"/>
                <a:cs typeface="Calibri"/>
                <a:sym typeface="Calibri"/>
              </a:rPr>
              <a:t>   Identification and treatment of underlying psychological  	issues</a:t>
            </a:r>
          </a:p>
          <a:p>
            <a:pPr lvl="1">
              <a:lnSpc>
                <a:spcPct val="100000"/>
              </a:lnSpc>
              <a:spcBef>
                <a:spcPts val="0"/>
              </a:spcBef>
              <a:buClr>
                <a:srgbClr val="655C52"/>
              </a:buClr>
              <a:buSzPct val="100000"/>
            </a:pPr>
            <a:r>
              <a:rPr lang="en-US" sz="2200" dirty="0">
                <a:solidFill>
                  <a:srgbClr val="655C52"/>
                </a:solidFill>
                <a:ea typeface="Calibri"/>
                <a:cs typeface="Calibri"/>
                <a:sym typeface="Calibri"/>
              </a:rPr>
              <a:t>   Family Therapy</a:t>
            </a:r>
          </a:p>
          <a:p>
            <a:pPr lvl="1">
              <a:lnSpc>
                <a:spcPct val="100000"/>
              </a:lnSpc>
              <a:spcBef>
                <a:spcPts val="0"/>
              </a:spcBef>
              <a:buClr>
                <a:srgbClr val="655C52"/>
              </a:buClr>
              <a:buSzPct val="100000"/>
            </a:pPr>
            <a:r>
              <a:rPr lang="en-US" sz="2200" dirty="0">
                <a:solidFill>
                  <a:srgbClr val="655C52"/>
                </a:solidFill>
                <a:ea typeface="Calibri"/>
                <a:cs typeface="Calibri"/>
                <a:sym typeface="Calibri"/>
              </a:rPr>
              <a:t>   Re-establish social engagement</a:t>
            </a:r>
          </a:p>
          <a:p>
            <a:endParaRPr lang="en-US"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61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8B8F214-FAF4-8A10-79FC-4997F3A14A4C}"/>
              </a:ext>
            </a:extLst>
          </p:cNvPr>
          <p:cNvSpPr/>
          <p:nvPr/>
        </p:nvSpPr>
        <p:spPr>
          <a:xfrm>
            <a:off x="279699" y="322729"/>
            <a:ext cx="8670663" cy="6121102"/>
          </a:xfrm>
          <a:prstGeom prst="roundRect">
            <a:avLst/>
          </a:prstGeom>
          <a:solidFill>
            <a:srgbClr val="ED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5" name="Rounded Rectangle 4">
            <a:extLst>
              <a:ext uri="{FF2B5EF4-FFF2-40B4-BE49-F238E27FC236}">
                <a16:creationId xmlns:a16="http://schemas.microsoft.com/office/drawing/2014/main" id="{DEA419BD-4877-D7B8-6605-BA051BDBFA6D}"/>
              </a:ext>
            </a:extLst>
          </p:cNvPr>
          <p:cNvSpPr/>
          <p:nvPr/>
        </p:nvSpPr>
        <p:spPr>
          <a:xfrm>
            <a:off x="855233" y="1387736"/>
            <a:ext cx="7433534" cy="399108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i="1" dirty="0">
                <a:solidFill>
                  <a:schemeClr val="bg1"/>
                </a:solidFill>
                <a:latin typeface="Helvetica" pitchFamily="2" charset="0"/>
              </a:rPr>
              <a:t>“It’s not about the food; it’s what we do with the food and movement.”</a:t>
            </a:r>
          </a:p>
        </p:txBody>
      </p:sp>
      <p:sp>
        <p:nvSpPr>
          <p:cNvPr id="6" name="TextBox 5">
            <a:extLst>
              <a:ext uri="{FF2B5EF4-FFF2-40B4-BE49-F238E27FC236}">
                <a16:creationId xmlns:a16="http://schemas.microsoft.com/office/drawing/2014/main" id="{786DF762-E61D-B72E-CC6A-81BED92FBD90}"/>
              </a:ext>
            </a:extLst>
          </p:cNvPr>
          <p:cNvSpPr txBox="1"/>
          <p:nvPr/>
        </p:nvSpPr>
        <p:spPr>
          <a:xfrm>
            <a:off x="1414630" y="1767006"/>
            <a:ext cx="6314739" cy="3323987"/>
          </a:xfrm>
          <a:prstGeom prst="rect">
            <a:avLst/>
          </a:prstGeom>
          <a:noFill/>
        </p:spPr>
        <p:txBody>
          <a:bodyPr wrap="square" rtlCol="0">
            <a:spAutoFit/>
          </a:bodyPr>
          <a:lstStyle/>
          <a:p>
            <a:pPr algn="ctr"/>
            <a:r>
              <a:rPr lang="en-US" sz="4800" i="1" dirty="0">
                <a:ln>
                  <a:solidFill>
                    <a:srgbClr val="ED9933"/>
                  </a:solidFill>
                </a:ln>
                <a:solidFill>
                  <a:srgbClr val="655C52"/>
                </a:solidFill>
                <a:latin typeface="Helvetica" pitchFamily="2" charset="0"/>
              </a:rPr>
              <a:t>“It’s not about the food; it’s what one does with food and movement.”</a:t>
            </a:r>
          </a:p>
          <a:p>
            <a:endParaRPr lang="en-US" dirty="0"/>
          </a:p>
        </p:txBody>
      </p:sp>
    </p:spTree>
    <p:extLst>
      <p:ext uri="{BB962C8B-B14F-4D97-AF65-F5344CB8AC3E}">
        <p14:creationId xmlns:p14="http://schemas.microsoft.com/office/powerpoint/2010/main" val="1401501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latin typeface="+mj-lt"/>
              </a:rPr>
              <a:t>APA Guidelines/Levels of Care  </a:t>
            </a:r>
            <a:endParaRPr dirty="0">
              <a:solidFill>
                <a:srgbClr val="ED9933"/>
              </a:solidFill>
              <a:latin typeface="+mj-lt"/>
            </a:endParaRPr>
          </a:p>
        </p:txBody>
      </p:sp>
      <p:sp>
        <p:nvSpPr>
          <p:cNvPr id="98" name="Google Shape;98;p14"/>
          <p:cNvSpPr txBox="1">
            <a:spLocks noGrp="1"/>
          </p:cNvSpPr>
          <p:nvPr>
            <p:ph type="body" idx="1"/>
          </p:nvPr>
        </p:nvSpPr>
        <p:spPr>
          <a:xfrm>
            <a:off x="628650" y="2046513"/>
            <a:ext cx="7886700" cy="4130449"/>
          </a:xfrm>
          <a:prstGeom prst="rect">
            <a:avLst/>
          </a:prstGeom>
          <a:noFill/>
          <a:ln>
            <a:noFill/>
          </a:ln>
        </p:spPr>
        <p:txBody>
          <a:bodyPr spcFirstLastPara="1" wrap="square" lIns="91425" tIns="45700" rIns="91425" bIns="45700" anchor="t" anchorCtr="0">
            <a:noAutofit/>
          </a:bodyPr>
          <a:lstStyle/>
          <a:p>
            <a:pPr marL="635000" indent="-457200">
              <a:spcBef>
                <a:spcPts val="300"/>
              </a:spcBef>
              <a:buClr>
                <a:srgbClr val="655C52"/>
              </a:buClr>
              <a:buSzPts val="2800"/>
            </a:pPr>
            <a:r>
              <a:rPr lang="en-US" dirty="0">
                <a:solidFill>
                  <a:srgbClr val="655C52"/>
                </a:solidFill>
              </a:rPr>
              <a:t>Medical</a:t>
            </a:r>
          </a:p>
          <a:p>
            <a:pPr marL="635000" indent="-457200">
              <a:spcBef>
                <a:spcPts val="300"/>
              </a:spcBef>
              <a:buClr>
                <a:srgbClr val="655C52"/>
              </a:buClr>
              <a:buSzPts val="2800"/>
            </a:pPr>
            <a:r>
              <a:rPr lang="en-US" dirty="0">
                <a:solidFill>
                  <a:srgbClr val="655C52"/>
                </a:solidFill>
              </a:rPr>
              <a:t>Suicidal ideation</a:t>
            </a:r>
          </a:p>
          <a:p>
            <a:pPr marL="635000" indent="-457200">
              <a:spcBef>
                <a:spcPts val="300"/>
              </a:spcBef>
              <a:buClr>
                <a:srgbClr val="655C52"/>
              </a:buClr>
              <a:buSzPts val="2800"/>
            </a:pPr>
            <a:r>
              <a:rPr lang="en-US" dirty="0">
                <a:solidFill>
                  <a:srgbClr val="655C52"/>
                </a:solidFill>
              </a:rPr>
              <a:t>Weight</a:t>
            </a:r>
          </a:p>
          <a:p>
            <a:pPr marL="635000" indent="-457200">
              <a:spcBef>
                <a:spcPts val="300"/>
              </a:spcBef>
              <a:buClr>
                <a:srgbClr val="655C52"/>
              </a:buClr>
              <a:buSzPts val="2800"/>
            </a:pPr>
            <a:r>
              <a:rPr lang="en-US" dirty="0">
                <a:solidFill>
                  <a:srgbClr val="655C52"/>
                </a:solidFill>
              </a:rPr>
              <a:t>Motivation</a:t>
            </a:r>
          </a:p>
          <a:p>
            <a:pPr marL="635000" indent="-457200">
              <a:spcBef>
                <a:spcPts val="300"/>
              </a:spcBef>
              <a:buClr>
                <a:srgbClr val="655C52"/>
              </a:buClr>
              <a:buSzPts val="2800"/>
            </a:pPr>
            <a:r>
              <a:rPr lang="en-US" dirty="0">
                <a:solidFill>
                  <a:srgbClr val="655C52"/>
                </a:solidFill>
              </a:rPr>
              <a:t>Comorbidities</a:t>
            </a:r>
          </a:p>
          <a:p>
            <a:pPr marL="635000" indent="-457200">
              <a:spcBef>
                <a:spcPts val="300"/>
              </a:spcBef>
              <a:buClr>
                <a:srgbClr val="655C52"/>
              </a:buClr>
              <a:buSzPts val="2800"/>
            </a:pPr>
            <a:r>
              <a:rPr lang="en-US" dirty="0">
                <a:solidFill>
                  <a:srgbClr val="655C52"/>
                </a:solidFill>
              </a:rPr>
              <a:t>Structure</a:t>
            </a:r>
          </a:p>
          <a:p>
            <a:pPr marL="635000" indent="-457200">
              <a:spcBef>
                <a:spcPts val="300"/>
              </a:spcBef>
              <a:buClr>
                <a:srgbClr val="655C52"/>
              </a:buClr>
              <a:buSzPts val="2800"/>
            </a:pPr>
            <a:r>
              <a:rPr lang="en-US" dirty="0">
                <a:solidFill>
                  <a:srgbClr val="655C52"/>
                </a:solidFill>
              </a:rPr>
              <a:t>Exercise</a:t>
            </a:r>
          </a:p>
          <a:p>
            <a:pPr marL="635000" indent="-457200">
              <a:spcBef>
                <a:spcPts val="300"/>
              </a:spcBef>
              <a:buClr>
                <a:srgbClr val="655C52"/>
              </a:buClr>
              <a:buSzPts val="2800"/>
            </a:pPr>
            <a:r>
              <a:rPr lang="en-US" dirty="0">
                <a:solidFill>
                  <a:srgbClr val="655C52"/>
                </a:solidFill>
              </a:rPr>
              <a:t>Purging</a:t>
            </a:r>
          </a:p>
          <a:p>
            <a:pPr marL="635000" indent="-457200">
              <a:spcBef>
                <a:spcPts val="300"/>
              </a:spcBef>
              <a:buClr>
                <a:srgbClr val="655C52"/>
              </a:buClr>
              <a:buSzPts val="2800"/>
            </a:pPr>
            <a:r>
              <a:rPr lang="en-US" dirty="0">
                <a:solidFill>
                  <a:srgbClr val="655C52"/>
                </a:solidFill>
              </a:rPr>
              <a:t>Environmental stress and supports</a:t>
            </a: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290282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5"/>
          <p:cNvPicPr preferRelativeResize="0"/>
          <p:nvPr/>
        </p:nvPicPr>
        <p:blipFill rotWithShape="1">
          <a:blip r:embed="rId3">
            <a:alphaModFix/>
          </a:blip>
          <a:srcRect/>
          <a:stretch/>
        </p:blipFill>
        <p:spPr>
          <a:xfrm>
            <a:off x="-119875" y="-56425"/>
            <a:ext cx="9214148" cy="7066825"/>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C46B52A-44C8-A4E6-43C5-5659B938A3A8}"/>
                  </a:ext>
                </a:extLst>
              </p14:cNvPr>
              <p14:cNvContentPartPr/>
              <p14:nvPr/>
            </p14:nvContentPartPr>
            <p14:xfrm>
              <a:off x="1595760" y="5778000"/>
              <a:ext cx="627120" cy="5040"/>
            </p14:xfrm>
          </p:contentPart>
        </mc:Choice>
        <mc:Fallback xmlns="">
          <p:pic>
            <p:nvPicPr>
              <p:cNvPr id="3" name="Ink 2">
                <a:extLst>
                  <a:ext uri="{FF2B5EF4-FFF2-40B4-BE49-F238E27FC236}">
                    <a16:creationId xmlns:a16="http://schemas.microsoft.com/office/drawing/2014/main" id="{0C46B52A-44C8-A4E6-43C5-5659B938A3A8}"/>
                  </a:ext>
                </a:extLst>
              </p:cNvPr>
              <p:cNvPicPr/>
              <p:nvPr/>
            </p:nvPicPr>
            <p:blipFill>
              <a:blip r:embed="rId5"/>
              <a:stretch>
                <a:fillRect/>
              </a:stretch>
            </p:blipFill>
            <p:spPr>
              <a:xfrm>
                <a:off x="1542120" y="5670360"/>
                <a:ext cx="734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0458F93-6396-41EA-242B-E5C8A62D765F}"/>
                  </a:ext>
                </a:extLst>
              </p14:cNvPr>
              <p14:cNvContentPartPr/>
              <p14:nvPr/>
            </p14:nvContentPartPr>
            <p14:xfrm>
              <a:off x="1763160" y="979749"/>
              <a:ext cx="952920" cy="46080"/>
            </p14:xfrm>
          </p:contentPart>
        </mc:Choice>
        <mc:Fallback xmlns="">
          <p:pic>
            <p:nvPicPr>
              <p:cNvPr id="5" name="Ink 4">
                <a:extLst>
                  <a:ext uri="{FF2B5EF4-FFF2-40B4-BE49-F238E27FC236}">
                    <a16:creationId xmlns:a16="http://schemas.microsoft.com/office/drawing/2014/main" id="{80458F93-6396-41EA-242B-E5C8A62D765F}"/>
                  </a:ext>
                </a:extLst>
              </p:cNvPr>
              <p:cNvPicPr/>
              <p:nvPr/>
            </p:nvPicPr>
            <p:blipFill>
              <a:blip r:embed="rId7"/>
              <a:stretch>
                <a:fillRect/>
              </a:stretch>
            </p:blipFill>
            <p:spPr>
              <a:xfrm>
                <a:off x="1709520" y="872109"/>
                <a:ext cx="1060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AF72F7AB-0E0E-9A49-4661-10DF9F380E77}"/>
                  </a:ext>
                </a:extLst>
              </p14:cNvPr>
              <p14:cNvContentPartPr/>
              <p14:nvPr/>
            </p14:nvContentPartPr>
            <p14:xfrm>
              <a:off x="1611960" y="1413909"/>
              <a:ext cx="857880" cy="33120"/>
            </p14:xfrm>
          </p:contentPart>
        </mc:Choice>
        <mc:Fallback xmlns="">
          <p:pic>
            <p:nvPicPr>
              <p:cNvPr id="6" name="Ink 5">
                <a:extLst>
                  <a:ext uri="{FF2B5EF4-FFF2-40B4-BE49-F238E27FC236}">
                    <a16:creationId xmlns:a16="http://schemas.microsoft.com/office/drawing/2014/main" id="{AF72F7AB-0E0E-9A49-4661-10DF9F380E77}"/>
                  </a:ext>
                </a:extLst>
              </p:cNvPr>
              <p:cNvPicPr/>
              <p:nvPr/>
            </p:nvPicPr>
            <p:blipFill>
              <a:blip r:embed="rId9"/>
              <a:stretch>
                <a:fillRect/>
              </a:stretch>
            </p:blipFill>
            <p:spPr>
              <a:xfrm>
                <a:off x="1557960" y="1305909"/>
                <a:ext cx="965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E768B88-86A8-FF3C-0510-55CC44B04841}"/>
                  </a:ext>
                </a:extLst>
              </p14:cNvPr>
              <p14:cNvContentPartPr/>
              <p14:nvPr/>
            </p14:nvContentPartPr>
            <p14:xfrm>
              <a:off x="1593960" y="4157109"/>
              <a:ext cx="950400" cy="52920"/>
            </p14:xfrm>
          </p:contentPart>
        </mc:Choice>
        <mc:Fallback xmlns="">
          <p:pic>
            <p:nvPicPr>
              <p:cNvPr id="7" name="Ink 6">
                <a:extLst>
                  <a:ext uri="{FF2B5EF4-FFF2-40B4-BE49-F238E27FC236}">
                    <a16:creationId xmlns:a16="http://schemas.microsoft.com/office/drawing/2014/main" id="{EE768B88-86A8-FF3C-0510-55CC44B04841}"/>
                  </a:ext>
                </a:extLst>
              </p:cNvPr>
              <p:cNvPicPr/>
              <p:nvPr/>
            </p:nvPicPr>
            <p:blipFill>
              <a:blip r:embed="rId11"/>
              <a:stretch>
                <a:fillRect/>
              </a:stretch>
            </p:blipFill>
            <p:spPr>
              <a:xfrm>
                <a:off x="1539960" y="4049109"/>
                <a:ext cx="1058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F98AE5AD-7549-C734-8E12-E5E8E015F991}"/>
                  </a:ext>
                </a:extLst>
              </p14:cNvPr>
              <p14:cNvContentPartPr/>
              <p14:nvPr/>
            </p14:nvContentPartPr>
            <p14:xfrm>
              <a:off x="1595400" y="4918869"/>
              <a:ext cx="540720" cy="6480"/>
            </p14:xfrm>
          </p:contentPart>
        </mc:Choice>
        <mc:Fallback xmlns="">
          <p:pic>
            <p:nvPicPr>
              <p:cNvPr id="8" name="Ink 7">
                <a:extLst>
                  <a:ext uri="{FF2B5EF4-FFF2-40B4-BE49-F238E27FC236}">
                    <a16:creationId xmlns:a16="http://schemas.microsoft.com/office/drawing/2014/main" id="{F98AE5AD-7549-C734-8E12-E5E8E015F991}"/>
                  </a:ext>
                </a:extLst>
              </p:cNvPr>
              <p:cNvPicPr/>
              <p:nvPr/>
            </p:nvPicPr>
            <p:blipFill>
              <a:blip r:embed="rId13"/>
              <a:stretch>
                <a:fillRect/>
              </a:stretch>
            </p:blipFill>
            <p:spPr>
              <a:xfrm>
                <a:off x="1541760" y="4810869"/>
                <a:ext cx="648360" cy="222120"/>
              </a:xfrm>
              <a:prstGeom prst="rect">
                <a:avLst/>
              </a:prstGeom>
            </p:spPr>
          </p:pic>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6"/>
          <p:cNvPicPr preferRelativeResize="0"/>
          <p:nvPr/>
        </p:nvPicPr>
        <p:blipFill rotWithShape="1">
          <a:blip r:embed="rId3">
            <a:alphaModFix/>
          </a:blip>
          <a:srcRect/>
          <a:stretch/>
        </p:blipFill>
        <p:spPr>
          <a:xfrm>
            <a:off x="152400" y="108858"/>
            <a:ext cx="8839199" cy="6542314"/>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C5398DC-4EFE-0501-C413-64E459F523F5}"/>
                  </a:ext>
                </a:extLst>
              </p14:cNvPr>
              <p14:cNvContentPartPr/>
              <p14:nvPr/>
            </p14:nvContentPartPr>
            <p14:xfrm>
              <a:off x="1942800" y="1026720"/>
              <a:ext cx="748080" cy="6480"/>
            </p14:xfrm>
          </p:contentPart>
        </mc:Choice>
        <mc:Fallback xmlns="">
          <p:pic>
            <p:nvPicPr>
              <p:cNvPr id="2" name="Ink 1">
                <a:extLst>
                  <a:ext uri="{FF2B5EF4-FFF2-40B4-BE49-F238E27FC236}">
                    <a16:creationId xmlns:a16="http://schemas.microsoft.com/office/drawing/2014/main" id="{DC5398DC-4EFE-0501-C413-64E459F523F5}"/>
                  </a:ext>
                </a:extLst>
              </p:cNvPr>
              <p:cNvPicPr/>
              <p:nvPr/>
            </p:nvPicPr>
            <p:blipFill>
              <a:blip r:embed="rId5"/>
              <a:stretch>
                <a:fillRect/>
              </a:stretch>
            </p:blipFill>
            <p:spPr>
              <a:xfrm>
                <a:off x="1889160" y="918720"/>
                <a:ext cx="855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C49F0AE-1EAB-8458-A31D-15E740074B05}"/>
                  </a:ext>
                </a:extLst>
              </p14:cNvPr>
              <p14:cNvContentPartPr/>
              <p14:nvPr/>
            </p14:nvContentPartPr>
            <p14:xfrm>
              <a:off x="1767480" y="2182680"/>
              <a:ext cx="665640" cy="9360"/>
            </p14:xfrm>
          </p:contentPart>
        </mc:Choice>
        <mc:Fallback xmlns="">
          <p:pic>
            <p:nvPicPr>
              <p:cNvPr id="6" name="Ink 5">
                <a:extLst>
                  <a:ext uri="{FF2B5EF4-FFF2-40B4-BE49-F238E27FC236}">
                    <a16:creationId xmlns:a16="http://schemas.microsoft.com/office/drawing/2014/main" id="{0C49F0AE-1EAB-8458-A31D-15E740074B05}"/>
                  </a:ext>
                </a:extLst>
              </p:cNvPr>
              <p:cNvPicPr/>
              <p:nvPr/>
            </p:nvPicPr>
            <p:blipFill>
              <a:blip r:embed="rId7"/>
              <a:stretch>
                <a:fillRect/>
              </a:stretch>
            </p:blipFill>
            <p:spPr>
              <a:xfrm>
                <a:off x="1713840" y="2074680"/>
                <a:ext cx="773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6906F32D-F95C-66D4-0A36-166148A28563}"/>
                  </a:ext>
                </a:extLst>
              </p14:cNvPr>
              <p14:cNvContentPartPr/>
              <p14:nvPr/>
            </p14:nvContentPartPr>
            <p14:xfrm>
              <a:off x="1762800" y="5752440"/>
              <a:ext cx="1111680" cy="29520"/>
            </p14:xfrm>
          </p:contentPart>
        </mc:Choice>
        <mc:Fallback xmlns="">
          <p:pic>
            <p:nvPicPr>
              <p:cNvPr id="22" name="Ink 21">
                <a:extLst>
                  <a:ext uri="{FF2B5EF4-FFF2-40B4-BE49-F238E27FC236}">
                    <a16:creationId xmlns:a16="http://schemas.microsoft.com/office/drawing/2014/main" id="{6906F32D-F95C-66D4-0A36-166148A28563}"/>
                  </a:ext>
                </a:extLst>
              </p:cNvPr>
              <p:cNvPicPr/>
              <p:nvPr/>
            </p:nvPicPr>
            <p:blipFill>
              <a:blip r:embed="rId9"/>
              <a:stretch>
                <a:fillRect/>
              </a:stretch>
            </p:blipFill>
            <p:spPr>
              <a:xfrm>
                <a:off x="1709160" y="5644800"/>
                <a:ext cx="12193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Ink 40">
                <a:extLst>
                  <a:ext uri="{FF2B5EF4-FFF2-40B4-BE49-F238E27FC236}">
                    <a16:creationId xmlns:a16="http://schemas.microsoft.com/office/drawing/2014/main" id="{66987A73-A562-9940-48EC-694121F048F5}"/>
                  </a:ext>
                </a:extLst>
              </p14:cNvPr>
              <p14:cNvContentPartPr/>
              <p14:nvPr/>
            </p14:nvContentPartPr>
            <p14:xfrm>
              <a:off x="1738063" y="2861280"/>
              <a:ext cx="928800" cy="45720"/>
            </p14:xfrm>
          </p:contentPart>
        </mc:Choice>
        <mc:Fallback xmlns="">
          <p:pic>
            <p:nvPicPr>
              <p:cNvPr id="41" name="Ink 40">
                <a:extLst>
                  <a:ext uri="{FF2B5EF4-FFF2-40B4-BE49-F238E27FC236}">
                    <a16:creationId xmlns:a16="http://schemas.microsoft.com/office/drawing/2014/main" id="{66987A73-A562-9940-48EC-694121F048F5}"/>
                  </a:ext>
                </a:extLst>
              </p:cNvPr>
              <p:cNvPicPr/>
              <p:nvPr/>
            </p:nvPicPr>
            <p:blipFill>
              <a:blip r:embed="rId11"/>
              <a:stretch>
                <a:fillRect/>
              </a:stretch>
            </p:blipFill>
            <p:spPr>
              <a:xfrm>
                <a:off x="1684063" y="2753640"/>
                <a:ext cx="1036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Ink 41">
                <a:extLst>
                  <a:ext uri="{FF2B5EF4-FFF2-40B4-BE49-F238E27FC236}">
                    <a16:creationId xmlns:a16="http://schemas.microsoft.com/office/drawing/2014/main" id="{A3EE197D-2649-79CC-1078-BE926E0D73D9}"/>
                  </a:ext>
                </a:extLst>
              </p14:cNvPr>
              <p14:cNvContentPartPr/>
              <p14:nvPr/>
            </p14:nvContentPartPr>
            <p14:xfrm>
              <a:off x="1726183" y="3078360"/>
              <a:ext cx="1236600" cy="20880"/>
            </p14:xfrm>
          </p:contentPart>
        </mc:Choice>
        <mc:Fallback xmlns="">
          <p:pic>
            <p:nvPicPr>
              <p:cNvPr id="42" name="Ink 41">
                <a:extLst>
                  <a:ext uri="{FF2B5EF4-FFF2-40B4-BE49-F238E27FC236}">
                    <a16:creationId xmlns:a16="http://schemas.microsoft.com/office/drawing/2014/main" id="{A3EE197D-2649-79CC-1078-BE926E0D73D9}"/>
                  </a:ext>
                </a:extLst>
              </p:cNvPr>
              <p:cNvPicPr/>
              <p:nvPr/>
            </p:nvPicPr>
            <p:blipFill>
              <a:blip r:embed="rId13"/>
              <a:stretch>
                <a:fillRect/>
              </a:stretch>
            </p:blipFill>
            <p:spPr>
              <a:xfrm>
                <a:off x="1672543" y="2970720"/>
                <a:ext cx="13442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Ink 42">
                <a:extLst>
                  <a:ext uri="{FF2B5EF4-FFF2-40B4-BE49-F238E27FC236}">
                    <a16:creationId xmlns:a16="http://schemas.microsoft.com/office/drawing/2014/main" id="{503AEEA1-873E-A5AB-4633-C19A457A4C1F}"/>
                  </a:ext>
                </a:extLst>
              </p14:cNvPr>
              <p14:cNvContentPartPr/>
              <p14:nvPr/>
            </p14:nvContentPartPr>
            <p14:xfrm>
              <a:off x="1740583" y="3473640"/>
              <a:ext cx="860400" cy="17640"/>
            </p14:xfrm>
          </p:contentPart>
        </mc:Choice>
        <mc:Fallback xmlns="">
          <p:pic>
            <p:nvPicPr>
              <p:cNvPr id="43" name="Ink 42">
                <a:extLst>
                  <a:ext uri="{FF2B5EF4-FFF2-40B4-BE49-F238E27FC236}">
                    <a16:creationId xmlns:a16="http://schemas.microsoft.com/office/drawing/2014/main" id="{503AEEA1-873E-A5AB-4633-C19A457A4C1F}"/>
                  </a:ext>
                </a:extLst>
              </p:cNvPr>
              <p:cNvPicPr/>
              <p:nvPr/>
            </p:nvPicPr>
            <p:blipFill>
              <a:blip r:embed="rId15"/>
              <a:stretch>
                <a:fillRect/>
              </a:stretch>
            </p:blipFill>
            <p:spPr>
              <a:xfrm>
                <a:off x="1686583" y="3366000"/>
                <a:ext cx="968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Ink 43">
                <a:extLst>
                  <a:ext uri="{FF2B5EF4-FFF2-40B4-BE49-F238E27FC236}">
                    <a16:creationId xmlns:a16="http://schemas.microsoft.com/office/drawing/2014/main" id="{A48E5E85-A078-F008-7052-B5911AE8A149}"/>
                  </a:ext>
                </a:extLst>
              </p14:cNvPr>
              <p14:cNvContentPartPr/>
              <p14:nvPr/>
            </p14:nvContentPartPr>
            <p14:xfrm>
              <a:off x="1752463" y="3663000"/>
              <a:ext cx="1080360" cy="72720"/>
            </p14:xfrm>
          </p:contentPart>
        </mc:Choice>
        <mc:Fallback xmlns="">
          <p:pic>
            <p:nvPicPr>
              <p:cNvPr id="44" name="Ink 43">
                <a:extLst>
                  <a:ext uri="{FF2B5EF4-FFF2-40B4-BE49-F238E27FC236}">
                    <a16:creationId xmlns:a16="http://schemas.microsoft.com/office/drawing/2014/main" id="{A48E5E85-A078-F008-7052-B5911AE8A149}"/>
                  </a:ext>
                </a:extLst>
              </p:cNvPr>
              <p:cNvPicPr/>
              <p:nvPr/>
            </p:nvPicPr>
            <p:blipFill>
              <a:blip r:embed="rId17"/>
              <a:stretch>
                <a:fillRect/>
              </a:stretch>
            </p:blipFill>
            <p:spPr>
              <a:xfrm>
                <a:off x="1698463" y="3555000"/>
                <a:ext cx="11880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Ink 44">
                <a:extLst>
                  <a:ext uri="{FF2B5EF4-FFF2-40B4-BE49-F238E27FC236}">
                    <a16:creationId xmlns:a16="http://schemas.microsoft.com/office/drawing/2014/main" id="{678A6757-C1A2-273F-BF75-D186AFF7BC8C}"/>
                  </a:ext>
                </a:extLst>
              </p14:cNvPr>
              <p14:cNvContentPartPr/>
              <p14:nvPr/>
            </p14:nvContentPartPr>
            <p14:xfrm>
              <a:off x="1737343" y="3925440"/>
              <a:ext cx="1080720" cy="40320"/>
            </p14:xfrm>
          </p:contentPart>
        </mc:Choice>
        <mc:Fallback xmlns="">
          <p:pic>
            <p:nvPicPr>
              <p:cNvPr id="45" name="Ink 44">
                <a:extLst>
                  <a:ext uri="{FF2B5EF4-FFF2-40B4-BE49-F238E27FC236}">
                    <a16:creationId xmlns:a16="http://schemas.microsoft.com/office/drawing/2014/main" id="{678A6757-C1A2-273F-BF75-D186AFF7BC8C}"/>
                  </a:ext>
                </a:extLst>
              </p:cNvPr>
              <p:cNvPicPr/>
              <p:nvPr/>
            </p:nvPicPr>
            <p:blipFill>
              <a:blip r:embed="rId19"/>
              <a:stretch>
                <a:fillRect/>
              </a:stretch>
            </p:blipFill>
            <p:spPr>
              <a:xfrm>
                <a:off x="1683703" y="3817800"/>
                <a:ext cx="11883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Ink 45">
                <a:extLst>
                  <a:ext uri="{FF2B5EF4-FFF2-40B4-BE49-F238E27FC236}">
                    <a16:creationId xmlns:a16="http://schemas.microsoft.com/office/drawing/2014/main" id="{DACCCFB8-161A-A6EF-4AAE-F56D04679DA2}"/>
                  </a:ext>
                </a:extLst>
              </p14:cNvPr>
              <p14:cNvContentPartPr/>
              <p14:nvPr/>
            </p14:nvContentPartPr>
            <p14:xfrm>
              <a:off x="1751023" y="4198320"/>
              <a:ext cx="1047240" cy="10440"/>
            </p14:xfrm>
          </p:contentPart>
        </mc:Choice>
        <mc:Fallback xmlns="">
          <p:pic>
            <p:nvPicPr>
              <p:cNvPr id="46" name="Ink 45">
                <a:extLst>
                  <a:ext uri="{FF2B5EF4-FFF2-40B4-BE49-F238E27FC236}">
                    <a16:creationId xmlns:a16="http://schemas.microsoft.com/office/drawing/2014/main" id="{DACCCFB8-161A-A6EF-4AAE-F56D04679DA2}"/>
                  </a:ext>
                </a:extLst>
              </p:cNvPr>
              <p:cNvPicPr/>
              <p:nvPr/>
            </p:nvPicPr>
            <p:blipFill>
              <a:blip r:embed="rId21"/>
              <a:stretch>
                <a:fillRect/>
              </a:stretch>
            </p:blipFill>
            <p:spPr>
              <a:xfrm>
                <a:off x="1697023" y="4090320"/>
                <a:ext cx="1154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Ink 46">
                <a:extLst>
                  <a:ext uri="{FF2B5EF4-FFF2-40B4-BE49-F238E27FC236}">
                    <a16:creationId xmlns:a16="http://schemas.microsoft.com/office/drawing/2014/main" id="{54910636-FECD-C053-9BA5-C4D105DF09C6}"/>
                  </a:ext>
                </a:extLst>
              </p14:cNvPr>
              <p14:cNvContentPartPr/>
              <p14:nvPr/>
            </p14:nvContentPartPr>
            <p14:xfrm>
              <a:off x="1745623" y="4362480"/>
              <a:ext cx="1071000" cy="41400"/>
            </p14:xfrm>
          </p:contentPart>
        </mc:Choice>
        <mc:Fallback xmlns="">
          <p:pic>
            <p:nvPicPr>
              <p:cNvPr id="47" name="Ink 46">
                <a:extLst>
                  <a:ext uri="{FF2B5EF4-FFF2-40B4-BE49-F238E27FC236}">
                    <a16:creationId xmlns:a16="http://schemas.microsoft.com/office/drawing/2014/main" id="{54910636-FECD-C053-9BA5-C4D105DF09C6}"/>
                  </a:ext>
                </a:extLst>
              </p:cNvPr>
              <p:cNvPicPr/>
              <p:nvPr/>
            </p:nvPicPr>
            <p:blipFill>
              <a:blip r:embed="rId23"/>
              <a:stretch>
                <a:fillRect/>
              </a:stretch>
            </p:blipFill>
            <p:spPr>
              <a:xfrm>
                <a:off x="1691623" y="4254840"/>
                <a:ext cx="1178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 name="Ink 47">
                <a:extLst>
                  <a:ext uri="{FF2B5EF4-FFF2-40B4-BE49-F238E27FC236}">
                    <a16:creationId xmlns:a16="http://schemas.microsoft.com/office/drawing/2014/main" id="{D89D1021-846B-8851-CC03-C9110459E7E5}"/>
                  </a:ext>
                </a:extLst>
              </p14:cNvPr>
              <p14:cNvContentPartPr/>
              <p14:nvPr/>
            </p14:nvContentPartPr>
            <p14:xfrm>
              <a:off x="1765063" y="5044320"/>
              <a:ext cx="1059480" cy="29520"/>
            </p14:xfrm>
          </p:contentPart>
        </mc:Choice>
        <mc:Fallback xmlns="">
          <p:pic>
            <p:nvPicPr>
              <p:cNvPr id="48" name="Ink 47">
                <a:extLst>
                  <a:ext uri="{FF2B5EF4-FFF2-40B4-BE49-F238E27FC236}">
                    <a16:creationId xmlns:a16="http://schemas.microsoft.com/office/drawing/2014/main" id="{D89D1021-846B-8851-CC03-C9110459E7E5}"/>
                  </a:ext>
                </a:extLst>
              </p:cNvPr>
              <p:cNvPicPr/>
              <p:nvPr/>
            </p:nvPicPr>
            <p:blipFill>
              <a:blip r:embed="rId25"/>
              <a:stretch>
                <a:fillRect/>
              </a:stretch>
            </p:blipFill>
            <p:spPr>
              <a:xfrm>
                <a:off x="1711063" y="4936320"/>
                <a:ext cx="11671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0" name="Ink 49">
                <a:extLst>
                  <a:ext uri="{FF2B5EF4-FFF2-40B4-BE49-F238E27FC236}">
                    <a16:creationId xmlns:a16="http://schemas.microsoft.com/office/drawing/2014/main" id="{BAE4A0DB-0A57-CDFA-1960-60DAAD1B1127}"/>
                  </a:ext>
                </a:extLst>
              </p14:cNvPr>
              <p14:cNvContentPartPr/>
              <p14:nvPr/>
            </p14:nvContentPartPr>
            <p14:xfrm>
              <a:off x="1746343" y="5232600"/>
              <a:ext cx="1118520" cy="36720"/>
            </p14:xfrm>
          </p:contentPart>
        </mc:Choice>
        <mc:Fallback xmlns="">
          <p:pic>
            <p:nvPicPr>
              <p:cNvPr id="50" name="Ink 49">
                <a:extLst>
                  <a:ext uri="{FF2B5EF4-FFF2-40B4-BE49-F238E27FC236}">
                    <a16:creationId xmlns:a16="http://schemas.microsoft.com/office/drawing/2014/main" id="{BAE4A0DB-0A57-CDFA-1960-60DAAD1B1127}"/>
                  </a:ext>
                </a:extLst>
              </p:cNvPr>
              <p:cNvPicPr/>
              <p:nvPr/>
            </p:nvPicPr>
            <p:blipFill>
              <a:blip r:embed="rId27"/>
              <a:stretch>
                <a:fillRect/>
              </a:stretch>
            </p:blipFill>
            <p:spPr>
              <a:xfrm>
                <a:off x="1692343" y="5124600"/>
                <a:ext cx="12261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 name="Ink 50">
                <a:extLst>
                  <a:ext uri="{FF2B5EF4-FFF2-40B4-BE49-F238E27FC236}">
                    <a16:creationId xmlns:a16="http://schemas.microsoft.com/office/drawing/2014/main" id="{E775BFB7-DBE6-135F-7848-72D64D4DECBE}"/>
                  </a:ext>
                </a:extLst>
              </p14:cNvPr>
              <p14:cNvContentPartPr/>
              <p14:nvPr/>
            </p14:nvContentPartPr>
            <p14:xfrm>
              <a:off x="1722943" y="5446080"/>
              <a:ext cx="617760" cy="10080"/>
            </p14:xfrm>
          </p:contentPart>
        </mc:Choice>
        <mc:Fallback xmlns="">
          <p:pic>
            <p:nvPicPr>
              <p:cNvPr id="51" name="Ink 50">
                <a:extLst>
                  <a:ext uri="{FF2B5EF4-FFF2-40B4-BE49-F238E27FC236}">
                    <a16:creationId xmlns:a16="http://schemas.microsoft.com/office/drawing/2014/main" id="{E775BFB7-DBE6-135F-7848-72D64D4DECBE}"/>
                  </a:ext>
                </a:extLst>
              </p:cNvPr>
              <p:cNvPicPr/>
              <p:nvPr/>
            </p:nvPicPr>
            <p:blipFill>
              <a:blip r:embed="rId29"/>
              <a:stretch>
                <a:fillRect/>
              </a:stretch>
            </p:blipFill>
            <p:spPr>
              <a:xfrm>
                <a:off x="1668943" y="5338440"/>
                <a:ext cx="725400" cy="225720"/>
              </a:xfrm>
              <a:prstGeom prst="rect">
                <a:avLst/>
              </a:prstGeom>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8DB5A0C-7A56-250D-A771-2EAF37323593}"/>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ED7F1CA7-829C-753C-4AC6-CF2808C5572F}"/>
              </a:ext>
            </a:extLst>
          </p:cNvPr>
          <p:cNvSpPr txBox="1">
            <a:spLocks noGrp="1"/>
          </p:cNvSpPr>
          <p:nvPr>
            <p:ph type="body" idx="1"/>
          </p:nvPr>
        </p:nvSpPr>
        <p:spPr>
          <a:xfrm>
            <a:off x="628650" y="1974850"/>
            <a:ext cx="7317171" cy="4202113"/>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655C52"/>
              </a:buClr>
              <a:buSzPts val="2800"/>
              <a:buNone/>
            </a:pPr>
            <a:endParaRPr lang="en-US" sz="1200" dirty="0">
              <a:solidFill>
                <a:srgbClr val="655C52"/>
              </a:solidFill>
            </a:endParaRP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a:extLst>
              <a:ext uri="{FF2B5EF4-FFF2-40B4-BE49-F238E27FC236}">
                <a16:creationId xmlns:a16="http://schemas.microsoft.com/office/drawing/2014/main" id="{D20B8136-A182-ABCE-7790-62566F1B442C}"/>
              </a:ext>
            </a:extLst>
          </p:cNvPr>
          <p:cNvSpPr/>
          <p:nvPr/>
        </p:nvSpPr>
        <p:spPr>
          <a:xfrm>
            <a:off x="234394"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a:extLst>
              <a:ext uri="{FF2B5EF4-FFF2-40B4-BE49-F238E27FC236}">
                <a16:creationId xmlns:a16="http://schemas.microsoft.com/office/drawing/2014/main" id="{D9A4DCC2-6E43-A019-510C-0EB16D2DBCEE}"/>
              </a:ext>
            </a:extLst>
          </p:cNvPr>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a:extLst>
              <a:ext uri="{FF2B5EF4-FFF2-40B4-BE49-F238E27FC236}">
                <a16:creationId xmlns:a16="http://schemas.microsoft.com/office/drawing/2014/main" id="{E379AE31-10F8-05F3-1551-FC96FE5C5FFB}"/>
              </a:ext>
            </a:extLst>
          </p:cNvPr>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a:extLst>
              <a:ext uri="{FF2B5EF4-FFF2-40B4-BE49-F238E27FC236}">
                <a16:creationId xmlns:a16="http://schemas.microsoft.com/office/drawing/2014/main" id="{7C37845E-49B7-857D-28CB-D493E2F0B49E}"/>
              </a:ext>
            </a:extLst>
          </p:cNvPr>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
        <p:nvSpPr>
          <p:cNvPr id="2" name="TextBox 1">
            <a:extLst>
              <a:ext uri="{FF2B5EF4-FFF2-40B4-BE49-F238E27FC236}">
                <a16:creationId xmlns:a16="http://schemas.microsoft.com/office/drawing/2014/main" id="{DD4FEAE1-BE11-16AD-3BBB-3DB1910632DA}"/>
              </a:ext>
            </a:extLst>
          </p:cNvPr>
          <p:cNvSpPr txBox="1"/>
          <p:nvPr/>
        </p:nvSpPr>
        <p:spPr>
          <a:xfrm>
            <a:off x="628650" y="904704"/>
            <a:ext cx="7775120" cy="769441"/>
          </a:xfrm>
          <a:prstGeom prst="rect">
            <a:avLst/>
          </a:prstGeom>
          <a:noFill/>
        </p:spPr>
        <p:txBody>
          <a:bodyPr wrap="square" rtlCol="0" anchor="b">
            <a:spAutoFit/>
          </a:bodyPr>
          <a:lstStyle/>
          <a:p>
            <a:r>
              <a:rPr lang="en-US" sz="4400" dirty="0">
                <a:solidFill>
                  <a:srgbClr val="ED9933"/>
                </a:solidFill>
                <a:latin typeface="+mj-lt"/>
              </a:rPr>
              <a:t>Evidence-Based Assessments</a:t>
            </a:r>
          </a:p>
        </p:txBody>
      </p:sp>
      <p:sp>
        <p:nvSpPr>
          <p:cNvPr id="4" name="TextBox 3">
            <a:extLst>
              <a:ext uri="{FF2B5EF4-FFF2-40B4-BE49-F238E27FC236}">
                <a16:creationId xmlns:a16="http://schemas.microsoft.com/office/drawing/2014/main" id="{BE60C7EF-635D-4D80-E003-1F943935DD7F}"/>
              </a:ext>
            </a:extLst>
          </p:cNvPr>
          <p:cNvSpPr txBox="1"/>
          <p:nvPr/>
        </p:nvSpPr>
        <p:spPr>
          <a:xfrm>
            <a:off x="628650" y="1966968"/>
            <a:ext cx="7775120" cy="2800767"/>
          </a:xfrm>
          <a:prstGeom prst="rect">
            <a:avLst/>
          </a:prstGeom>
          <a:noFill/>
        </p:spPr>
        <p:txBody>
          <a:bodyPr wrap="square">
            <a:spAutoFit/>
          </a:bodyPr>
          <a:lstStyle/>
          <a:p>
            <a:r>
              <a:rPr lang="en-US" sz="2800" dirty="0">
                <a:solidFill>
                  <a:srgbClr val="655C52"/>
                </a:solidFill>
              </a:rPr>
              <a:t>Assessment questionnaire </a:t>
            </a:r>
          </a:p>
          <a:p>
            <a:pPr lvl="1"/>
            <a:r>
              <a:rPr lang="en-US" sz="2400" dirty="0">
                <a:solidFill>
                  <a:srgbClr val="655C52"/>
                </a:solidFill>
              </a:rPr>
              <a:t>SCOFF questionnaire</a:t>
            </a:r>
          </a:p>
          <a:p>
            <a:pPr lvl="1"/>
            <a:endParaRPr lang="en-US" sz="2400" dirty="0">
              <a:solidFill>
                <a:srgbClr val="655C52"/>
              </a:solidFill>
            </a:endParaRPr>
          </a:p>
          <a:p>
            <a:r>
              <a:rPr lang="en-US" sz="2800" dirty="0">
                <a:solidFill>
                  <a:srgbClr val="655C52"/>
                </a:solidFill>
              </a:rPr>
              <a:t>Assessment Tools</a:t>
            </a:r>
          </a:p>
          <a:p>
            <a:pPr lvl="1"/>
            <a:r>
              <a:rPr lang="en-US" sz="2400" dirty="0">
                <a:solidFill>
                  <a:srgbClr val="655C52"/>
                </a:solidFill>
              </a:rPr>
              <a:t>EDI-3	Eating Disorder Inventory – 3 </a:t>
            </a:r>
          </a:p>
          <a:p>
            <a:pPr lvl="1"/>
            <a:r>
              <a:rPr lang="en-US" sz="2400" dirty="0">
                <a:solidFill>
                  <a:srgbClr val="655C52"/>
                </a:solidFill>
              </a:rPr>
              <a:t>EDE-Q	Eating Disorder Examination Questionnaire  </a:t>
            </a:r>
          </a:p>
          <a:p>
            <a:pPr lvl="1"/>
            <a:r>
              <a:rPr lang="en-US" sz="2400" dirty="0">
                <a:solidFill>
                  <a:srgbClr val="655C52"/>
                </a:solidFill>
              </a:rPr>
              <a:t>BES   	 Binge-Eating Scale  </a:t>
            </a:r>
          </a:p>
        </p:txBody>
      </p:sp>
    </p:spTree>
    <p:extLst>
      <p:ext uri="{BB962C8B-B14F-4D97-AF65-F5344CB8AC3E}">
        <p14:creationId xmlns:p14="http://schemas.microsoft.com/office/powerpoint/2010/main" val="23621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628650" y="1812516"/>
            <a:ext cx="7317171" cy="4364447"/>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655C52"/>
              </a:buClr>
              <a:buSzPts val="2800"/>
              <a:buNone/>
            </a:pPr>
            <a:endParaRPr lang="en-US" sz="1200" dirty="0">
              <a:solidFill>
                <a:srgbClr val="655C52"/>
              </a:solidFill>
            </a:endParaRPr>
          </a:p>
          <a:p>
            <a:pPr marL="520700" indent="-342900">
              <a:lnSpc>
                <a:spcPct val="100000"/>
              </a:lnSpc>
              <a:spcBef>
                <a:spcPts val="0"/>
              </a:spcBef>
              <a:spcAft>
                <a:spcPts val="600"/>
              </a:spcAft>
              <a:buClr>
                <a:srgbClr val="655C52"/>
              </a:buClr>
              <a:buSzPct val="100000"/>
            </a:pPr>
            <a:r>
              <a:rPr lang="en-US" sz="2000" dirty="0">
                <a:solidFill>
                  <a:srgbClr val="655C52"/>
                </a:solidFill>
              </a:rPr>
              <a:t>Do you find yourself preoccupied with thoughts of food?</a:t>
            </a:r>
          </a:p>
          <a:p>
            <a:pPr marL="520700" indent="-342900">
              <a:lnSpc>
                <a:spcPct val="100000"/>
              </a:lnSpc>
              <a:spcBef>
                <a:spcPts val="0"/>
              </a:spcBef>
              <a:spcAft>
                <a:spcPts val="600"/>
              </a:spcAft>
              <a:buClr>
                <a:srgbClr val="655C52"/>
              </a:buClr>
              <a:buSzPct val="100000"/>
            </a:pPr>
            <a:r>
              <a:rPr lang="en-US" sz="2000" dirty="0">
                <a:solidFill>
                  <a:srgbClr val="655C52"/>
                </a:solidFill>
              </a:rPr>
              <a:t>Do you ever eat in secret? </a:t>
            </a:r>
          </a:p>
          <a:p>
            <a:pPr marL="520700" indent="-342900">
              <a:lnSpc>
                <a:spcPct val="100000"/>
              </a:lnSpc>
              <a:spcBef>
                <a:spcPts val="0"/>
              </a:spcBef>
              <a:spcAft>
                <a:spcPts val="600"/>
              </a:spcAft>
              <a:buClr>
                <a:srgbClr val="655C52"/>
              </a:buClr>
              <a:buSzPct val="100000"/>
            </a:pPr>
            <a:r>
              <a:rPr lang="en-US" sz="2000" dirty="0">
                <a:solidFill>
                  <a:srgbClr val="655C52"/>
                </a:solidFill>
              </a:rPr>
              <a:t>Does your weight affect the way you feel about yourself? </a:t>
            </a:r>
          </a:p>
          <a:p>
            <a:pPr marL="520700" indent="-342900">
              <a:lnSpc>
                <a:spcPct val="100000"/>
              </a:lnSpc>
              <a:spcBef>
                <a:spcPts val="0"/>
              </a:spcBef>
              <a:spcAft>
                <a:spcPts val="600"/>
              </a:spcAft>
              <a:buClr>
                <a:srgbClr val="655C52"/>
              </a:buClr>
              <a:buSzPct val="100000"/>
            </a:pPr>
            <a:r>
              <a:rPr lang="en-US" sz="2000" dirty="0">
                <a:solidFill>
                  <a:srgbClr val="655C52"/>
                </a:solidFill>
              </a:rPr>
              <a:t>Have any members of your family suffered from an eating disorder?</a:t>
            </a:r>
          </a:p>
          <a:p>
            <a:pPr marL="520700" indent="-342900">
              <a:lnSpc>
                <a:spcPct val="100000"/>
              </a:lnSpc>
              <a:spcBef>
                <a:spcPts val="0"/>
              </a:spcBef>
              <a:spcAft>
                <a:spcPts val="600"/>
              </a:spcAft>
              <a:buClr>
                <a:srgbClr val="655C52"/>
              </a:buClr>
              <a:buSzPct val="100000"/>
            </a:pPr>
            <a:r>
              <a:rPr lang="en-US" sz="2000" dirty="0">
                <a:solidFill>
                  <a:srgbClr val="655C52"/>
                </a:solidFill>
              </a:rPr>
              <a:t>Are you fearful of gaining weight or becoming fat? </a:t>
            </a:r>
          </a:p>
          <a:p>
            <a:pPr marL="520700" indent="-342900">
              <a:lnSpc>
                <a:spcPct val="100000"/>
              </a:lnSpc>
              <a:spcBef>
                <a:spcPts val="0"/>
              </a:spcBef>
              <a:spcAft>
                <a:spcPts val="600"/>
              </a:spcAft>
              <a:buClr>
                <a:srgbClr val="655C52"/>
              </a:buClr>
              <a:buSzPct val="100000"/>
            </a:pPr>
            <a:r>
              <a:rPr lang="en-US" sz="2000" dirty="0">
                <a:solidFill>
                  <a:srgbClr val="655C52"/>
                </a:solidFill>
              </a:rPr>
              <a:t>Do you often feel like your eating is out of control?</a:t>
            </a:r>
          </a:p>
          <a:p>
            <a:pPr marL="520700" indent="-342900">
              <a:lnSpc>
                <a:spcPct val="100000"/>
              </a:lnSpc>
              <a:spcBef>
                <a:spcPts val="0"/>
              </a:spcBef>
              <a:spcAft>
                <a:spcPts val="600"/>
              </a:spcAft>
              <a:buClr>
                <a:srgbClr val="655C52"/>
              </a:buClr>
              <a:buSzPct val="100000"/>
            </a:pPr>
            <a:r>
              <a:rPr lang="en-US" sz="2000" dirty="0">
                <a:solidFill>
                  <a:srgbClr val="655C52"/>
                </a:solidFill>
              </a:rPr>
              <a:t>Do you often avoid eating with your family, friends or in public? </a:t>
            </a:r>
          </a:p>
          <a:p>
            <a:pPr marL="520700" indent="-342900">
              <a:lnSpc>
                <a:spcPct val="100000"/>
              </a:lnSpc>
              <a:spcBef>
                <a:spcPts val="0"/>
              </a:spcBef>
              <a:spcAft>
                <a:spcPts val="600"/>
              </a:spcAft>
              <a:buClr>
                <a:srgbClr val="655C52"/>
              </a:buClr>
              <a:buSzPct val="100000"/>
            </a:pPr>
            <a:r>
              <a:rPr lang="en-US" sz="2000" dirty="0">
                <a:solidFill>
                  <a:srgbClr val="655C52"/>
                </a:solidFill>
              </a:rPr>
              <a:t>Do you ever vomit or over-exercise to compensate for calories consumed? </a:t>
            </a:r>
          </a:p>
          <a:p>
            <a:pPr marL="520700" indent="-342900">
              <a:lnSpc>
                <a:spcPct val="100000"/>
              </a:lnSpc>
              <a:spcBef>
                <a:spcPts val="0"/>
              </a:spcBef>
              <a:spcAft>
                <a:spcPts val="600"/>
              </a:spcAft>
              <a:buClr>
                <a:srgbClr val="655C52"/>
              </a:buClr>
              <a:buSzPct val="100000"/>
            </a:pPr>
            <a:r>
              <a:rPr lang="en-US" sz="2000" dirty="0">
                <a:solidFill>
                  <a:srgbClr val="655C52"/>
                </a:solidFill>
              </a:rPr>
              <a:t>Do you use laxatives or diet pills to help with weight loss? </a:t>
            </a: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p:cNvSpPr/>
          <p:nvPr/>
        </p:nvSpPr>
        <p:spPr>
          <a:xfrm>
            <a:off x="234394"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
        <p:nvSpPr>
          <p:cNvPr id="2" name="TextBox 1">
            <a:extLst>
              <a:ext uri="{FF2B5EF4-FFF2-40B4-BE49-F238E27FC236}">
                <a16:creationId xmlns:a16="http://schemas.microsoft.com/office/drawing/2014/main" id="{41B319B2-916D-B73A-61E0-2031A7EFDC85}"/>
              </a:ext>
            </a:extLst>
          </p:cNvPr>
          <p:cNvSpPr txBox="1"/>
          <p:nvPr/>
        </p:nvSpPr>
        <p:spPr>
          <a:xfrm>
            <a:off x="628650" y="904704"/>
            <a:ext cx="7775120" cy="769441"/>
          </a:xfrm>
          <a:prstGeom prst="rect">
            <a:avLst/>
          </a:prstGeom>
          <a:noFill/>
        </p:spPr>
        <p:txBody>
          <a:bodyPr wrap="square" rtlCol="0" anchor="b">
            <a:spAutoFit/>
          </a:bodyPr>
          <a:lstStyle/>
          <a:p>
            <a:r>
              <a:rPr lang="en-US" sz="4400" dirty="0">
                <a:solidFill>
                  <a:srgbClr val="ED9933"/>
                </a:solidFill>
                <a:latin typeface="+mj-lt"/>
              </a:rPr>
              <a:t>Should I Be Concerned?</a:t>
            </a:r>
          </a:p>
        </p:txBody>
      </p:sp>
    </p:spTree>
    <p:extLst>
      <p:ext uri="{BB962C8B-B14F-4D97-AF65-F5344CB8AC3E}">
        <p14:creationId xmlns:p14="http://schemas.microsoft.com/office/powerpoint/2010/main" val="3199565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rPr>
              <a:t>Eating Disorder Treatment</a:t>
            </a:r>
            <a:endParaRPr dirty="0">
              <a:solidFill>
                <a:srgbClr val="ED9933"/>
              </a:solidFill>
            </a:endParaRPr>
          </a:p>
        </p:txBody>
      </p:sp>
      <p:sp>
        <p:nvSpPr>
          <p:cNvPr id="98" name="Google Shape;98;p14"/>
          <p:cNvSpPr txBox="1">
            <a:spLocks noGrp="1"/>
          </p:cNvSpPr>
          <p:nvPr>
            <p:ph type="body" idx="1"/>
          </p:nvPr>
        </p:nvSpPr>
        <p:spPr>
          <a:xfrm>
            <a:off x="628650" y="1880714"/>
            <a:ext cx="7886700" cy="4292279"/>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sz="2400" dirty="0">
                <a:solidFill>
                  <a:srgbClr val="655C52"/>
                </a:solidFill>
              </a:rPr>
              <a:t>Evidence-Based Treatment for EDs </a:t>
            </a:r>
          </a:p>
          <a:p>
            <a:pPr marL="635000" lvl="0" indent="-457200" algn="l" rtl="0">
              <a:lnSpc>
                <a:spcPct val="90000"/>
              </a:lnSpc>
              <a:spcBef>
                <a:spcPts val="0"/>
              </a:spcBef>
              <a:spcAft>
                <a:spcPts val="0"/>
              </a:spcAft>
              <a:buClr>
                <a:srgbClr val="655C52"/>
              </a:buClr>
              <a:buSzPct val="100000"/>
              <a:buFont typeface="+mj-lt"/>
              <a:buAutoNum type="arabicPeriod"/>
            </a:pPr>
            <a:endParaRPr lang="en-US" sz="500" dirty="0">
              <a:solidFill>
                <a:srgbClr val="655C52"/>
              </a:solidFill>
            </a:endParaRPr>
          </a:p>
          <a:p>
            <a:pPr marL="635000" lvl="0" indent="-457200" algn="l" rtl="0">
              <a:lnSpc>
                <a:spcPct val="90000"/>
              </a:lnSpc>
              <a:spcBef>
                <a:spcPts val="0"/>
              </a:spcBef>
              <a:spcAft>
                <a:spcPts val="0"/>
              </a:spcAft>
              <a:buClr>
                <a:srgbClr val="655C52"/>
              </a:buClr>
              <a:buSzPct val="100000"/>
              <a:buFont typeface="+mj-lt"/>
              <a:buAutoNum type="arabicPeriod"/>
            </a:pPr>
            <a:r>
              <a:rPr lang="en-US" sz="2000" dirty="0">
                <a:solidFill>
                  <a:srgbClr val="655C52"/>
                </a:solidFill>
              </a:rPr>
              <a:t>Third-Wave CBT:  DBT, ACT, CBT, RODBT  (awareness of emotions and thoughts/acceptance and non-judgmental approach/identify urges/choose effective behaviors/use skills to regulate)</a:t>
            </a:r>
          </a:p>
          <a:p>
            <a:pPr marL="635000" lvl="0" indent="-457200" algn="l" rtl="0">
              <a:lnSpc>
                <a:spcPct val="90000"/>
              </a:lnSpc>
              <a:spcBef>
                <a:spcPts val="0"/>
              </a:spcBef>
              <a:spcAft>
                <a:spcPts val="0"/>
              </a:spcAft>
              <a:buClr>
                <a:srgbClr val="655C52"/>
              </a:buClr>
              <a:buSzPct val="100000"/>
              <a:buFont typeface="+mj-lt"/>
              <a:buAutoNum type="arabicPeriod"/>
            </a:pPr>
            <a:endParaRPr lang="en-US" sz="500" dirty="0">
              <a:solidFill>
                <a:srgbClr val="655C52"/>
              </a:solidFill>
            </a:endParaRPr>
          </a:p>
          <a:p>
            <a:pPr marL="635000" lvl="0" indent="-457200" algn="l" rtl="0">
              <a:lnSpc>
                <a:spcPct val="90000"/>
              </a:lnSpc>
              <a:spcBef>
                <a:spcPts val="0"/>
              </a:spcBef>
              <a:spcAft>
                <a:spcPts val="0"/>
              </a:spcAft>
              <a:buClr>
                <a:srgbClr val="655C52"/>
              </a:buClr>
              <a:buSzPct val="100000"/>
              <a:buFont typeface="+mj-lt"/>
              <a:buAutoNum type="arabicPeriod"/>
            </a:pPr>
            <a:r>
              <a:rPr lang="en-US" sz="2000" dirty="0">
                <a:solidFill>
                  <a:srgbClr val="655C52"/>
                </a:solidFill>
              </a:rPr>
              <a:t>Accurate Levels of Care based on symptoms and physical condition/presentation </a:t>
            </a:r>
          </a:p>
          <a:p>
            <a:pPr marL="635000" lvl="0" indent="-457200" algn="l" rtl="0">
              <a:lnSpc>
                <a:spcPct val="90000"/>
              </a:lnSpc>
              <a:spcBef>
                <a:spcPts val="0"/>
              </a:spcBef>
              <a:spcAft>
                <a:spcPts val="0"/>
              </a:spcAft>
              <a:buClr>
                <a:srgbClr val="655C52"/>
              </a:buClr>
              <a:buSzPct val="100000"/>
              <a:buFont typeface="+mj-lt"/>
              <a:buAutoNum type="arabicPeriod"/>
            </a:pPr>
            <a:endParaRPr lang="en-US" sz="500" dirty="0">
              <a:solidFill>
                <a:srgbClr val="655C52"/>
              </a:solidFill>
            </a:endParaRPr>
          </a:p>
          <a:p>
            <a:pPr marL="635000" lvl="0" indent="-457200" algn="l" rtl="0">
              <a:lnSpc>
                <a:spcPct val="90000"/>
              </a:lnSpc>
              <a:spcBef>
                <a:spcPts val="0"/>
              </a:spcBef>
              <a:spcAft>
                <a:spcPts val="0"/>
              </a:spcAft>
              <a:buClr>
                <a:srgbClr val="655C52"/>
              </a:buClr>
              <a:buSzPct val="100000"/>
              <a:buFont typeface="+mj-lt"/>
              <a:buAutoNum type="arabicPeriod"/>
            </a:pPr>
            <a:r>
              <a:rPr lang="en-US" sz="2000" dirty="0">
                <a:solidFill>
                  <a:srgbClr val="655C52"/>
                </a:solidFill>
              </a:rPr>
              <a:t>Address Co-Morbidities </a:t>
            </a:r>
          </a:p>
          <a:p>
            <a:pPr marL="177800" lvl="0" indent="0" algn="l" rtl="0">
              <a:lnSpc>
                <a:spcPct val="90000"/>
              </a:lnSpc>
              <a:spcBef>
                <a:spcPts val="0"/>
              </a:spcBef>
              <a:spcAft>
                <a:spcPts val="0"/>
              </a:spcAft>
              <a:buClr>
                <a:srgbClr val="655C52"/>
              </a:buClr>
              <a:buSzPct val="100000"/>
              <a:buNone/>
            </a:pPr>
            <a:r>
              <a:rPr lang="en-US" sz="2000" dirty="0">
                <a:solidFill>
                  <a:srgbClr val="655C52"/>
                </a:solidFill>
              </a:rPr>
              <a:t>	Trauma/PTSD </a:t>
            </a:r>
          </a:p>
          <a:p>
            <a:pPr marL="177800" lvl="0" indent="0" algn="l" rtl="0">
              <a:lnSpc>
                <a:spcPct val="90000"/>
              </a:lnSpc>
              <a:spcBef>
                <a:spcPts val="0"/>
              </a:spcBef>
              <a:spcAft>
                <a:spcPts val="0"/>
              </a:spcAft>
              <a:buClr>
                <a:srgbClr val="655C52"/>
              </a:buClr>
              <a:buSzPct val="100000"/>
              <a:buNone/>
            </a:pPr>
            <a:r>
              <a:rPr lang="en-US" sz="2000" dirty="0">
                <a:solidFill>
                  <a:srgbClr val="655C52"/>
                </a:solidFill>
              </a:rPr>
              <a:t>	SUD </a:t>
            </a:r>
          </a:p>
          <a:p>
            <a:pPr marL="177800" lvl="0" indent="0" algn="l" rtl="0">
              <a:lnSpc>
                <a:spcPct val="90000"/>
              </a:lnSpc>
              <a:spcBef>
                <a:spcPts val="0"/>
              </a:spcBef>
              <a:spcAft>
                <a:spcPts val="0"/>
              </a:spcAft>
              <a:buClr>
                <a:srgbClr val="655C52"/>
              </a:buClr>
              <a:buSzPct val="100000"/>
              <a:buNone/>
            </a:pPr>
            <a:r>
              <a:rPr lang="en-US" sz="2000" dirty="0">
                <a:solidFill>
                  <a:srgbClr val="655C52"/>
                </a:solidFill>
              </a:rPr>
              <a:t>	OCD  </a:t>
            </a:r>
          </a:p>
          <a:p>
            <a:pPr marL="177800" lvl="0" indent="0" algn="l" rtl="0">
              <a:lnSpc>
                <a:spcPct val="90000"/>
              </a:lnSpc>
              <a:spcBef>
                <a:spcPts val="0"/>
              </a:spcBef>
              <a:spcAft>
                <a:spcPts val="0"/>
              </a:spcAft>
              <a:buClr>
                <a:srgbClr val="655C52"/>
              </a:buClr>
              <a:buSzPct val="100000"/>
              <a:buNone/>
            </a:pPr>
            <a:r>
              <a:rPr lang="en-US" sz="2000" dirty="0">
                <a:solidFill>
                  <a:srgbClr val="655C52"/>
                </a:solidFill>
              </a:rPr>
              <a:t>	Depression Disorders </a:t>
            </a:r>
          </a:p>
          <a:p>
            <a:pPr marL="177800" lvl="0" indent="0" algn="l" rtl="0">
              <a:lnSpc>
                <a:spcPct val="90000"/>
              </a:lnSpc>
              <a:spcBef>
                <a:spcPts val="0"/>
              </a:spcBef>
              <a:spcAft>
                <a:spcPts val="0"/>
              </a:spcAft>
              <a:buClr>
                <a:srgbClr val="655C52"/>
              </a:buClr>
              <a:buSzPct val="100000"/>
              <a:buNone/>
            </a:pPr>
            <a:r>
              <a:rPr lang="en-US" sz="2000" dirty="0">
                <a:solidFill>
                  <a:srgbClr val="655C52"/>
                </a:solidFill>
              </a:rPr>
              <a:t>	Anxiety Disorders  	</a:t>
            </a:r>
          </a:p>
          <a:p>
            <a:pPr marL="177800" lvl="0" indent="0" algn="l" rtl="0">
              <a:lnSpc>
                <a:spcPct val="90000"/>
              </a:lnSpc>
              <a:spcBef>
                <a:spcPts val="0"/>
              </a:spcBef>
              <a:spcAft>
                <a:spcPts val="0"/>
              </a:spcAft>
              <a:buClr>
                <a:srgbClr val="655C52"/>
              </a:buClr>
              <a:buSzPct val="100000"/>
              <a:buNone/>
            </a:pPr>
            <a:endParaRPr lang="en-US" sz="500" dirty="0">
              <a:solidFill>
                <a:srgbClr val="655C52"/>
              </a:solidFill>
            </a:endParaRPr>
          </a:p>
          <a:p>
            <a:pPr marL="635000" lvl="0" indent="-457200" algn="l" rtl="0">
              <a:lnSpc>
                <a:spcPct val="90000"/>
              </a:lnSpc>
              <a:spcBef>
                <a:spcPts val="0"/>
              </a:spcBef>
              <a:spcAft>
                <a:spcPts val="0"/>
              </a:spcAft>
              <a:buClr>
                <a:srgbClr val="655C52"/>
              </a:buClr>
              <a:buSzPct val="100000"/>
              <a:buAutoNum type="arabicPeriod" startAt="4"/>
            </a:pPr>
            <a:r>
              <a:rPr lang="en-US" sz="2000" dirty="0">
                <a:solidFill>
                  <a:srgbClr val="655C52"/>
                </a:solidFill>
              </a:rPr>
              <a:t>Group</a:t>
            </a:r>
          </a:p>
          <a:p>
            <a:pPr marL="635000" lvl="0" indent="-457200" algn="l" rtl="0">
              <a:lnSpc>
                <a:spcPct val="90000"/>
              </a:lnSpc>
              <a:spcBef>
                <a:spcPts val="0"/>
              </a:spcBef>
              <a:spcAft>
                <a:spcPts val="0"/>
              </a:spcAft>
              <a:buClr>
                <a:srgbClr val="655C52"/>
              </a:buClr>
              <a:buSzPct val="100000"/>
              <a:buAutoNum type="arabicPeriod" startAt="4"/>
            </a:pPr>
            <a:endParaRPr lang="en-US" sz="500" dirty="0">
              <a:solidFill>
                <a:srgbClr val="655C52"/>
              </a:solidFill>
            </a:endParaRPr>
          </a:p>
          <a:p>
            <a:pPr marL="635000" lvl="0" indent="-457200" algn="l" rtl="0">
              <a:lnSpc>
                <a:spcPct val="90000"/>
              </a:lnSpc>
              <a:spcBef>
                <a:spcPts val="0"/>
              </a:spcBef>
              <a:spcAft>
                <a:spcPts val="0"/>
              </a:spcAft>
              <a:buClr>
                <a:srgbClr val="655C52"/>
              </a:buClr>
              <a:buSzPct val="100000"/>
              <a:buAutoNum type="arabicPeriod" startAt="4"/>
            </a:pPr>
            <a:r>
              <a:rPr lang="en-US" sz="2000" dirty="0">
                <a:solidFill>
                  <a:srgbClr val="655C52"/>
                </a:solidFill>
              </a:rPr>
              <a:t>Family-Based Treatment</a:t>
            </a: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339268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latin typeface="+mj-lt"/>
              </a:rPr>
              <a:t>Why Behavioral Treatment? </a:t>
            </a:r>
            <a:endParaRPr dirty="0">
              <a:solidFill>
                <a:srgbClr val="ED9933"/>
              </a:solidFill>
              <a:latin typeface="+mj-lt"/>
            </a:endParaRPr>
          </a:p>
        </p:txBody>
      </p:sp>
      <p:sp>
        <p:nvSpPr>
          <p:cNvPr id="98" name="Google Shape;98;p14"/>
          <p:cNvSpPr txBox="1">
            <a:spLocks noGrp="1"/>
          </p:cNvSpPr>
          <p:nvPr>
            <p:ph type="body" idx="1"/>
          </p:nvPr>
        </p:nvSpPr>
        <p:spPr>
          <a:xfrm>
            <a:off x="360218" y="2046514"/>
            <a:ext cx="8155132" cy="4005944"/>
          </a:xfrm>
          <a:prstGeom prst="rect">
            <a:avLst/>
          </a:prstGeom>
          <a:noFill/>
          <a:ln>
            <a:noFill/>
          </a:ln>
        </p:spPr>
        <p:txBody>
          <a:bodyPr spcFirstLastPara="1" wrap="square" lIns="91425" tIns="45700" rIns="91425" bIns="45700" anchor="t" anchorCtr="0">
            <a:noAutofit/>
          </a:bodyPr>
          <a:lstStyle/>
          <a:p>
            <a:pPr marL="520700">
              <a:spcBef>
                <a:spcPts val="0"/>
              </a:spcBef>
              <a:buClr>
                <a:srgbClr val="655C52"/>
              </a:buClr>
              <a:buSzPts val="2800"/>
            </a:pPr>
            <a:r>
              <a:rPr lang="en-US" sz="2400" dirty="0">
                <a:solidFill>
                  <a:srgbClr val="655C52"/>
                </a:solidFill>
              </a:rPr>
              <a:t>Eating Disorders are Disorders of </a:t>
            </a:r>
            <a:r>
              <a:rPr lang="en-US" sz="2400" dirty="0">
                <a:solidFill>
                  <a:srgbClr val="ED9933"/>
                </a:solidFill>
              </a:rPr>
              <a:t>Behaviors</a:t>
            </a:r>
            <a:r>
              <a:rPr lang="en-US" sz="2400" dirty="0">
                <a:solidFill>
                  <a:srgbClr val="655C52"/>
                </a:solidFill>
              </a:rPr>
              <a:t>, Cognitions, and Emotions </a:t>
            </a:r>
          </a:p>
          <a:p>
            <a:pPr marL="349250" indent="-171450">
              <a:spcBef>
                <a:spcPts val="0"/>
              </a:spcBef>
              <a:buSzPts val="2800"/>
            </a:pPr>
            <a:endParaRPr lang="en-US" sz="1200" dirty="0">
              <a:solidFill>
                <a:srgbClr val="655C52"/>
              </a:solidFill>
            </a:endParaRPr>
          </a:p>
          <a:p>
            <a:pPr marL="520700">
              <a:spcBef>
                <a:spcPts val="0"/>
              </a:spcBef>
              <a:buClr>
                <a:srgbClr val="655C52"/>
              </a:buClr>
              <a:buSzPts val="2800"/>
            </a:pPr>
            <a:r>
              <a:rPr lang="en-US" sz="2400" dirty="0">
                <a:solidFill>
                  <a:srgbClr val="655C52"/>
                </a:solidFill>
              </a:rPr>
              <a:t>So, we need to monitor </a:t>
            </a:r>
            <a:r>
              <a:rPr lang="en-US" sz="2400" dirty="0">
                <a:solidFill>
                  <a:srgbClr val="ED9933"/>
                </a:solidFill>
              </a:rPr>
              <a:t>Behaviors</a:t>
            </a:r>
            <a:r>
              <a:rPr lang="en-US" sz="2400" dirty="0">
                <a:solidFill>
                  <a:srgbClr val="655C52"/>
                </a:solidFill>
              </a:rPr>
              <a:t>, thoughts and emotions to achieve </a:t>
            </a:r>
            <a:r>
              <a:rPr lang="en-US" sz="2400" dirty="0">
                <a:solidFill>
                  <a:srgbClr val="ED9933"/>
                </a:solidFill>
              </a:rPr>
              <a:t>Behavior</a:t>
            </a:r>
            <a:r>
              <a:rPr lang="en-US" sz="2400" dirty="0">
                <a:solidFill>
                  <a:schemeClr val="accent2"/>
                </a:solidFill>
              </a:rPr>
              <a:t> </a:t>
            </a:r>
            <a:r>
              <a:rPr lang="en-US" sz="2400" dirty="0">
                <a:solidFill>
                  <a:srgbClr val="655C52"/>
                </a:solidFill>
              </a:rPr>
              <a:t>Change</a:t>
            </a:r>
          </a:p>
          <a:p>
            <a:pPr marL="349250" indent="-171450">
              <a:spcBef>
                <a:spcPts val="0"/>
              </a:spcBef>
              <a:buSzPts val="2800"/>
            </a:pPr>
            <a:endParaRPr lang="en-US" sz="1200" dirty="0">
              <a:solidFill>
                <a:srgbClr val="655C52"/>
              </a:solidFill>
            </a:endParaRPr>
          </a:p>
          <a:p>
            <a:pPr marL="520700">
              <a:spcBef>
                <a:spcPts val="0"/>
              </a:spcBef>
              <a:buClr>
                <a:srgbClr val="655C52"/>
              </a:buClr>
              <a:buSzPts val="2800"/>
            </a:pPr>
            <a:r>
              <a:rPr lang="en-US" sz="2400" dirty="0">
                <a:solidFill>
                  <a:srgbClr val="655C52"/>
                </a:solidFill>
              </a:rPr>
              <a:t>Importance of </a:t>
            </a:r>
            <a:r>
              <a:rPr lang="en-US" sz="2400" dirty="0">
                <a:solidFill>
                  <a:srgbClr val="ED9933"/>
                </a:solidFill>
              </a:rPr>
              <a:t>Behavior</a:t>
            </a:r>
            <a:r>
              <a:rPr lang="en-US" sz="2400" dirty="0">
                <a:solidFill>
                  <a:srgbClr val="655C52"/>
                </a:solidFill>
              </a:rPr>
              <a:t> Change - goals of dietary and movement (excessive and compulsive exercise and continuous movement/activity) </a:t>
            </a:r>
          </a:p>
          <a:p>
            <a:pPr marL="349250" indent="-171450">
              <a:spcBef>
                <a:spcPts val="0"/>
              </a:spcBef>
              <a:buSzPts val="2800"/>
            </a:pPr>
            <a:endParaRPr lang="en-US" sz="1200" dirty="0">
              <a:solidFill>
                <a:srgbClr val="655C52"/>
              </a:solidFill>
            </a:endParaRPr>
          </a:p>
          <a:p>
            <a:pPr marL="520700">
              <a:spcBef>
                <a:spcPts val="0"/>
              </a:spcBef>
              <a:buClr>
                <a:srgbClr val="655C52"/>
              </a:buClr>
              <a:buSzPts val="2800"/>
            </a:pPr>
            <a:r>
              <a:rPr lang="en-US" sz="2400" dirty="0">
                <a:solidFill>
                  <a:srgbClr val="655C52"/>
                </a:solidFill>
              </a:rPr>
              <a:t>Treatment Guidelines from APA/NICE - Goals of eating disorder treatment -- focus on </a:t>
            </a:r>
            <a:r>
              <a:rPr lang="en-US" sz="2400" dirty="0">
                <a:solidFill>
                  <a:srgbClr val="ED9933"/>
                </a:solidFill>
              </a:rPr>
              <a:t>Behaviors </a:t>
            </a:r>
            <a:r>
              <a:rPr lang="en-US" sz="2400" dirty="0">
                <a:solidFill>
                  <a:srgbClr val="655C52"/>
                </a:solidFill>
              </a:rPr>
              <a:t>– determines the Level of Care </a:t>
            </a:r>
            <a:r>
              <a:rPr lang="en-US" sz="2400" dirty="0">
                <a:solidFill>
                  <a:srgbClr val="655C52"/>
                </a:solidFill>
                <a:highlight>
                  <a:srgbClr val="FFFF00"/>
                </a:highlight>
              </a:rPr>
              <a:t> </a:t>
            </a:r>
          </a:p>
          <a:p>
            <a:pPr marL="635000" indent="-457200">
              <a:spcBef>
                <a:spcPts val="0"/>
              </a:spcBef>
              <a:buSzPts val="2800"/>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711307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latin typeface="+mj-lt"/>
              </a:rPr>
              <a:t>Why Behavioral Treatment? </a:t>
            </a:r>
            <a:endParaRPr dirty="0">
              <a:solidFill>
                <a:srgbClr val="ED9933"/>
              </a:solidFill>
              <a:latin typeface="+mj-lt"/>
            </a:endParaRPr>
          </a:p>
        </p:txBody>
      </p:sp>
      <p:sp>
        <p:nvSpPr>
          <p:cNvPr id="98" name="Google Shape;98;p14"/>
          <p:cNvSpPr txBox="1">
            <a:spLocks noGrp="1"/>
          </p:cNvSpPr>
          <p:nvPr>
            <p:ph type="body" idx="1"/>
          </p:nvPr>
        </p:nvSpPr>
        <p:spPr>
          <a:xfrm>
            <a:off x="599502" y="1825625"/>
            <a:ext cx="7183784" cy="4216401"/>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dirty="0">
                <a:solidFill>
                  <a:srgbClr val="655C52"/>
                </a:solidFill>
              </a:rPr>
              <a:t>Eating Disorders are Mental Illnesses </a:t>
            </a:r>
          </a:p>
          <a:p>
            <a:pPr marL="228600" lvl="0" indent="-50800" algn="l" rtl="0">
              <a:lnSpc>
                <a:spcPct val="90000"/>
              </a:lnSpc>
              <a:spcBef>
                <a:spcPts val="0"/>
              </a:spcBef>
              <a:spcAft>
                <a:spcPts val="0"/>
              </a:spcAft>
              <a:buClr>
                <a:schemeClr val="dk1"/>
              </a:buClr>
              <a:buSzPts val="2800"/>
              <a:buNone/>
            </a:pPr>
            <a:r>
              <a:rPr lang="en-US" dirty="0">
                <a:solidFill>
                  <a:srgbClr val="ED9933"/>
                </a:solidFill>
              </a:rPr>
              <a:t>Why can’t I just do insight-oriented therapy?</a:t>
            </a:r>
          </a:p>
          <a:p>
            <a:pPr marL="228600" lvl="0" indent="-50800" algn="l" rtl="0">
              <a:lnSpc>
                <a:spcPct val="90000"/>
              </a:lnSpc>
              <a:spcBef>
                <a:spcPts val="0"/>
              </a:spcBef>
              <a:spcAft>
                <a:spcPts val="0"/>
              </a:spcAft>
              <a:buClr>
                <a:schemeClr val="dk1"/>
              </a:buClr>
              <a:buSzPts val="2800"/>
              <a:buNone/>
            </a:pPr>
            <a:endParaRPr lang="en-US" sz="1200" dirty="0">
              <a:solidFill>
                <a:srgbClr val="ED9933"/>
              </a:solidFill>
            </a:endParaRPr>
          </a:p>
          <a:p>
            <a:pPr marL="635000" indent="-457200">
              <a:spcBef>
                <a:spcPts val="0"/>
              </a:spcBef>
              <a:buClr>
                <a:srgbClr val="655C52"/>
              </a:buClr>
              <a:buSzPts val="2800"/>
            </a:pPr>
            <a:r>
              <a:rPr lang="en-US" dirty="0">
                <a:solidFill>
                  <a:srgbClr val="655C52"/>
                </a:solidFill>
              </a:rPr>
              <a:t>Overview of 3</a:t>
            </a:r>
            <a:r>
              <a:rPr lang="en-US" baseline="30000" dirty="0">
                <a:solidFill>
                  <a:srgbClr val="655C52"/>
                </a:solidFill>
              </a:rPr>
              <a:t>rd</a:t>
            </a:r>
            <a:r>
              <a:rPr lang="en-US" dirty="0">
                <a:solidFill>
                  <a:srgbClr val="655C52"/>
                </a:solidFill>
              </a:rPr>
              <a:t> Wave Behavioral Therapies and Philosophies – </a:t>
            </a:r>
            <a:r>
              <a:rPr lang="en-US" dirty="0">
                <a:solidFill>
                  <a:srgbClr val="ED9933"/>
                </a:solidFill>
              </a:rPr>
              <a:t>ALL EVIDENCE-BASED</a:t>
            </a:r>
          </a:p>
          <a:p>
            <a:pPr marL="1435100" lvl="2">
              <a:spcBef>
                <a:spcPts val="0"/>
              </a:spcBef>
              <a:buClr>
                <a:srgbClr val="655C52"/>
              </a:buClr>
              <a:buSzPts val="2800"/>
            </a:pPr>
            <a:r>
              <a:rPr lang="en-US" dirty="0">
                <a:solidFill>
                  <a:srgbClr val="655C52"/>
                </a:solidFill>
              </a:rPr>
              <a:t>Developed in 1990’s early 2000’s </a:t>
            </a:r>
          </a:p>
          <a:p>
            <a:pPr marL="1435100" lvl="2">
              <a:spcBef>
                <a:spcPts val="0"/>
              </a:spcBef>
              <a:buClr>
                <a:srgbClr val="655C52"/>
              </a:buClr>
              <a:buSzPts val="2800"/>
            </a:pPr>
            <a:r>
              <a:rPr lang="en-US" dirty="0">
                <a:solidFill>
                  <a:srgbClr val="655C52"/>
                </a:solidFill>
              </a:rPr>
              <a:t>Awareness and Acceptance Model vs Awareness and Change Model </a:t>
            </a:r>
          </a:p>
          <a:p>
            <a:pPr marL="1435100" lvl="2">
              <a:spcBef>
                <a:spcPts val="0"/>
              </a:spcBef>
              <a:buClr>
                <a:srgbClr val="655C52"/>
              </a:buClr>
              <a:buSzPts val="2800"/>
            </a:pPr>
            <a:r>
              <a:rPr lang="en-US" dirty="0">
                <a:solidFill>
                  <a:srgbClr val="655C52"/>
                </a:solidFill>
              </a:rPr>
              <a:t>(DBT) Dialectical Behavior Therapy, (ACT) Acceptance and Commitment Therapy,  (MBI) Mindfulness Based Interventions, (MCT) Metacognitive Therapy </a:t>
            </a:r>
          </a:p>
          <a:p>
            <a:pPr marL="1435100" lvl="2">
              <a:spcBef>
                <a:spcPts val="0"/>
              </a:spcBef>
              <a:buClr>
                <a:srgbClr val="655C52"/>
              </a:buClr>
              <a:buSzPts val="2800"/>
            </a:pPr>
            <a:r>
              <a:rPr lang="en-US" dirty="0">
                <a:solidFill>
                  <a:srgbClr val="655C52"/>
                </a:solidFill>
              </a:rPr>
              <a:t>Focuses on the process (rather than on the content of a person’s thoughts) or how a person relates to their thoughts and urges</a:t>
            </a:r>
          </a:p>
          <a:p>
            <a:pPr marL="1549400" lvl="2" indent="-457200">
              <a:spcBef>
                <a:spcPts val="0"/>
              </a:spcBef>
              <a:buSzPts val="2800"/>
            </a:pPr>
            <a:endParaRPr lang="en-US" dirty="0">
              <a:solidFill>
                <a:srgbClr val="655C52"/>
              </a:solidFill>
            </a:endParaRPr>
          </a:p>
          <a:p>
            <a:pPr marL="1092200" lvl="2" indent="0">
              <a:spcBef>
                <a:spcPts val="0"/>
              </a:spcBef>
              <a:buSzPts val="2800"/>
              <a:buNone/>
            </a:pPr>
            <a:endParaRPr lang="en-US" dirty="0">
              <a:solidFill>
                <a:srgbClr val="655C52"/>
              </a:solidFill>
            </a:endParaRPr>
          </a:p>
          <a:p>
            <a:pPr marL="635000" indent="-457200">
              <a:spcBef>
                <a:spcPts val="0"/>
              </a:spcBef>
              <a:buSzPts val="2800"/>
            </a:pPr>
            <a:endParaRPr lang="en-US" dirty="0">
              <a:solidFill>
                <a:srgbClr val="655C52"/>
              </a:solidFill>
            </a:endParaRPr>
          </a:p>
          <a:p>
            <a:pPr marL="635000" indent="-457200">
              <a:spcBef>
                <a:spcPts val="0"/>
              </a:spcBef>
              <a:buSzPts val="2800"/>
            </a:pPr>
            <a:endParaRPr lang="en-US" dirty="0">
              <a:solidFill>
                <a:srgbClr val="655C52"/>
              </a:solidFill>
            </a:endParaRPr>
          </a:p>
          <a:p>
            <a:pPr marL="177800" indent="0">
              <a:spcBef>
                <a:spcPts val="0"/>
              </a:spcBef>
              <a:buClr>
                <a:srgbClr val="655C52"/>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3176870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7"/>
            <a:ext cx="7886700" cy="75380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latin typeface="+mj-lt"/>
              </a:rPr>
              <a:t>Why Behavioral Treatment? </a:t>
            </a:r>
            <a:endParaRPr dirty="0">
              <a:solidFill>
                <a:srgbClr val="ED9933"/>
              </a:solidFill>
              <a:latin typeface="+mj-lt"/>
            </a:endParaRPr>
          </a:p>
        </p:txBody>
      </p:sp>
      <p:sp>
        <p:nvSpPr>
          <p:cNvPr id="98" name="Google Shape;98;p14"/>
          <p:cNvSpPr txBox="1">
            <a:spLocks noGrp="1"/>
          </p:cNvSpPr>
          <p:nvPr>
            <p:ph type="body" idx="1"/>
          </p:nvPr>
        </p:nvSpPr>
        <p:spPr>
          <a:xfrm>
            <a:off x="628650" y="2046514"/>
            <a:ext cx="7886700" cy="576944"/>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sz="3200" b="1" dirty="0">
                <a:solidFill>
                  <a:srgbClr val="655C52"/>
                </a:solidFill>
              </a:rPr>
              <a:t>              DSM-5 Diagnostic Criteria</a:t>
            </a: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aphicFrame>
        <p:nvGraphicFramePr>
          <p:cNvPr id="4" name="Table 4">
            <a:extLst>
              <a:ext uri="{FF2B5EF4-FFF2-40B4-BE49-F238E27FC236}">
                <a16:creationId xmlns:a16="http://schemas.microsoft.com/office/drawing/2014/main" id="{F79AD185-B692-1EEE-43D9-9A45A4DCBF00}"/>
              </a:ext>
            </a:extLst>
          </p:cNvPr>
          <p:cNvGraphicFramePr>
            <a:graphicFrameLocks noGrp="1"/>
          </p:cNvGraphicFramePr>
          <p:nvPr>
            <p:extLst>
              <p:ext uri="{D42A27DB-BD31-4B8C-83A1-F6EECF244321}">
                <p14:modId xmlns:p14="http://schemas.microsoft.com/office/powerpoint/2010/main" val="3791816464"/>
              </p:ext>
            </p:extLst>
          </p:nvPr>
        </p:nvGraphicFramePr>
        <p:xfrm>
          <a:off x="599502" y="1118936"/>
          <a:ext cx="8039172" cy="5243362"/>
        </p:xfrm>
        <a:graphic>
          <a:graphicData uri="http://schemas.openxmlformats.org/drawingml/2006/table">
            <a:tbl>
              <a:tblPr firstRow="1" bandRow="1">
                <a:tableStyleId>{21E4AEA4-8DFA-4A89-87EB-49C32662AFE0}</a:tableStyleId>
              </a:tblPr>
              <a:tblGrid>
                <a:gridCol w="2679724">
                  <a:extLst>
                    <a:ext uri="{9D8B030D-6E8A-4147-A177-3AD203B41FA5}">
                      <a16:colId xmlns:a16="http://schemas.microsoft.com/office/drawing/2014/main" val="852098196"/>
                    </a:ext>
                  </a:extLst>
                </a:gridCol>
                <a:gridCol w="2679724">
                  <a:extLst>
                    <a:ext uri="{9D8B030D-6E8A-4147-A177-3AD203B41FA5}">
                      <a16:colId xmlns:a16="http://schemas.microsoft.com/office/drawing/2014/main" val="1412650541"/>
                    </a:ext>
                  </a:extLst>
                </a:gridCol>
                <a:gridCol w="2679724">
                  <a:extLst>
                    <a:ext uri="{9D8B030D-6E8A-4147-A177-3AD203B41FA5}">
                      <a16:colId xmlns:a16="http://schemas.microsoft.com/office/drawing/2014/main" val="4068698490"/>
                    </a:ext>
                  </a:extLst>
                </a:gridCol>
              </a:tblGrid>
              <a:tr h="365759">
                <a:tc>
                  <a:txBody>
                    <a:bodyPr/>
                    <a:lstStyle/>
                    <a:p>
                      <a:r>
                        <a:rPr lang="en-US" dirty="0"/>
                        <a:t>Diagnosis  DSM-5</a:t>
                      </a:r>
                    </a:p>
                  </a:txBody>
                  <a:tcPr/>
                </a:tc>
                <a:tc>
                  <a:txBody>
                    <a:bodyPr/>
                    <a:lstStyle/>
                    <a:p>
                      <a:r>
                        <a:rPr lang="en-US" dirty="0"/>
                        <a:t>Criteria</a:t>
                      </a:r>
                    </a:p>
                  </a:txBody>
                  <a:tcPr/>
                </a:tc>
                <a:tc>
                  <a:txBody>
                    <a:bodyPr/>
                    <a:lstStyle/>
                    <a:p>
                      <a:endParaRPr lang="en-US" dirty="0"/>
                    </a:p>
                  </a:txBody>
                  <a:tcPr/>
                </a:tc>
                <a:extLst>
                  <a:ext uri="{0D108BD9-81ED-4DB2-BD59-A6C34878D82A}">
                    <a16:rowId xmlns:a16="http://schemas.microsoft.com/office/drawing/2014/main" val="2297202604"/>
                  </a:ext>
                </a:extLst>
              </a:tr>
              <a:tr h="365759">
                <a:tc>
                  <a:txBody>
                    <a:bodyPr/>
                    <a:lstStyle/>
                    <a:p>
                      <a:r>
                        <a:rPr lang="en-US" dirty="0">
                          <a:ln>
                            <a:solidFill>
                              <a:srgbClr val="655C52"/>
                            </a:solidFill>
                          </a:ln>
                          <a:solidFill>
                            <a:srgbClr val="655C52"/>
                          </a:solidFill>
                        </a:rPr>
                        <a:t>AN</a:t>
                      </a:r>
                    </a:p>
                  </a:txBody>
                  <a:tcPr/>
                </a:tc>
                <a:tc>
                  <a:txBody>
                    <a:bodyPr/>
                    <a:lstStyle/>
                    <a:p>
                      <a:r>
                        <a:rPr lang="en-US" dirty="0">
                          <a:ln>
                            <a:solidFill>
                              <a:srgbClr val="655C52"/>
                            </a:solidFill>
                          </a:ln>
                          <a:solidFill>
                            <a:srgbClr val="655C52"/>
                          </a:solidFill>
                        </a:rPr>
                        <a:t>A &amp; B</a:t>
                      </a:r>
                    </a:p>
                  </a:txBody>
                  <a:tcPr/>
                </a:tc>
                <a:tc>
                  <a:txBody>
                    <a:bodyPr/>
                    <a:lstStyle/>
                    <a:p>
                      <a:r>
                        <a:rPr lang="en-US" dirty="0">
                          <a:ln>
                            <a:solidFill>
                              <a:srgbClr val="655C52"/>
                            </a:solidFill>
                          </a:ln>
                          <a:solidFill>
                            <a:srgbClr val="655C52"/>
                          </a:solidFill>
                        </a:rPr>
                        <a:t>Behaviors</a:t>
                      </a:r>
                    </a:p>
                  </a:txBody>
                  <a:tcPr/>
                </a:tc>
                <a:extLst>
                  <a:ext uri="{0D108BD9-81ED-4DB2-BD59-A6C34878D82A}">
                    <a16:rowId xmlns:a16="http://schemas.microsoft.com/office/drawing/2014/main" val="3898586173"/>
                  </a:ext>
                </a:extLst>
              </a:tr>
              <a:tr h="640078">
                <a:tc>
                  <a:txBody>
                    <a:bodyPr/>
                    <a:lstStyle/>
                    <a:p>
                      <a:endParaRPr lang="en-US" dirty="0">
                        <a:ln>
                          <a:solidFill>
                            <a:srgbClr val="655C52"/>
                          </a:solidFill>
                        </a:ln>
                        <a:solidFill>
                          <a:srgbClr val="655C52"/>
                        </a:solidFill>
                      </a:endParaRPr>
                    </a:p>
                  </a:txBody>
                  <a:tcPr/>
                </a:tc>
                <a:tc>
                  <a:txBody>
                    <a:bodyPr/>
                    <a:lstStyle/>
                    <a:p>
                      <a:r>
                        <a:rPr lang="en-US" dirty="0">
                          <a:ln>
                            <a:solidFill>
                              <a:srgbClr val="655C52"/>
                            </a:solidFill>
                          </a:ln>
                          <a:solidFill>
                            <a:srgbClr val="655C52"/>
                          </a:solidFill>
                        </a:rPr>
                        <a:t>B &amp; C</a:t>
                      </a:r>
                    </a:p>
                  </a:txBody>
                  <a:tcPr/>
                </a:tc>
                <a:tc>
                  <a:txBody>
                    <a:bodyPr/>
                    <a:lstStyle/>
                    <a:p>
                      <a:r>
                        <a:rPr lang="en-US" dirty="0">
                          <a:ln>
                            <a:solidFill>
                              <a:srgbClr val="655C52"/>
                            </a:solidFill>
                          </a:ln>
                          <a:solidFill>
                            <a:srgbClr val="655C52"/>
                          </a:solidFill>
                        </a:rPr>
                        <a:t>Thoughts of Body Image, Emotions</a:t>
                      </a:r>
                    </a:p>
                  </a:txBody>
                  <a:tcPr/>
                </a:tc>
                <a:extLst>
                  <a:ext uri="{0D108BD9-81ED-4DB2-BD59-A6C34878D82A}">
                    <a16:rowId xmlns:a16="http://schemas.microsoft.com/office/drawing/2014/main" val="1916325537"/>
                  </a:ext>
                </a:extLst>
              </a:tr>
              <a:tr h="365759">
                <a:tc>
                  <a:txBody>
                    <a:bodyPr/>
                    <a:lstStyle/>
                    <a:p>
                      <a:endParaRPr lang="en-US" dirty="0">
                        <a:ln>
                          <a:solidFill>
                            <a:srgbClr val="655C52"/>
                          </a:solidFill>
                        </a:ln>
                        <a:solidFill>
                          <a:srgbClr val="655C52"/>
                        </a:solidFill>
                      </a:endParaRPr>
                    </a:p>
                  </a:txBody>
                  <a:tcPr/>
                </a:tc>
                <a:tc>
                  <a:txBody>
                    <a:bodyPr/>
                    <a:lstStyle/>
                    <a:p>
                      <a:endParaRPr lang="en-US" dirty="0">
                        <a:ln>
                          <a:solidFill>
                            <a:srgbClr val="655C52"/>
                          </a:solidFill>
                        </a:ln>
                        <a:solidFill>
                          <a:srgbClr val="655C52"/>
                        </a:solidFill>
                      </a:endParaRPr>
                    </a:p>
                  </a:txBody>
                  <a:tcPr/>
                </a:tc>
                <a:tc>
                  <a:txBody>
                    <a:bodyPr/>
                    <a:lstStyle/>
                    <a:p>
                      <a:endParaRPr lang="en-US" dirty="0">
                        <a:ln>
                          <a:solidFill>
                            <a:srgbClr val="655C52"/>
                          </a:solidFill>
                        </a:ln>
                        <a:solidFill>
                          <a:srgbClr val="655C52"/>
                        </a:solidFill>
                      </a:endParaRPr>
                    </a:p>
                  </a:txBody>
                  <a:tcPr/>
                </a:tc>
                <a:extLst>
                  <a:ext uri="{0D108BD9-81ED-4DB2-BD59-A6C34878D82A}">
                    <a16:rowId xmlns:a16="http://schemas.microsoft.com/office/drawing/2014/main" val="315280448"/>
                  </a:ext>
                </a:extLst>
              </a:tr>
              <a:tr h="365759">
                <a:tc>
                  <a:txBody>
                    <a:bodyPr/>
                    <a:lstStyle/>
                    <a:p>
                      <a:r>
                        <a:rPr lang="en-US" dirty="0">
                          <a:ln>
                            <a:solidFill>
                              <a:srgbClr val="655C52"/>
                            </a:solidFill>
                          </a:ln>
                          <a:solidFill>
                            <a:srgbClr val="655C52"/>
                          </a:solidFill>
                        </a:rPr>
                        <a:t>BN</a:t>
                      </a:r>
                    </a:p>
                  </a:txBody>
                  <a:tcPr/>
                </a:tc>
                <a:tc>
                  <a:txBody>
                    <a:bodyPr/>
                    <a:lstStyle/>
                    <a:p>
                      <a:r>
                        <a:rPr lang="en-US" dirty="0">
                          <a:ln>
                            <a:solidFill>
                              <a:srgbClr val="655C52"/>
                            </a:solidFill>
                          </a:ln>
                          <a:solidFill>
                            <a:srgbClr val="655C52"/>
                          </a:solidFill>
                        </a:rPr>
                        <a:t>A</a:t>
                      </a:r>
                    </a:p>
                  </a:txBody>
                  <a:tcPr/>
                </a:tc>
                <a:tc>
                  <a:txBody>
                    <a:bodyPr/>
                    <a:lstStyle/>
                    <a:p>
                      <a:r>
                        <a:rPr lang="en-US" dirty="0">
                          <a:ln>
                            <a:solidFill>
                              <a:srgbClr val="655C52"/>
                            </a:solidFill>
                          </a:ln>
                          <a:solidFill>
                            <a:srgbClr val="655C52"/>
                          </a:solidFill>
                        </a:rPr>
                        <a:t>Behaviors</a:t>
                      </a:r>
                    </a:p>
                  </a:txBody>
                  <a:tcPr/>
                </a:tc>
                <a:extLst>
                  <a:ext uri="{0D108BD9-81ED-4DB2-BD59-A6C34878D82A}">
                    <a16:rowId xmlns:a16="http://schemas.microsoft.com/office/drawing/2014/main" val="555476792"/>
                  </a:ext>
                </a:extLst>
              </a:tr>
              <a:tr h="365759">
                <a:tc>
                  <a:txBody>
                    <a:bodyPr/>
                    <a:lstStyle/>
                    <a:p>
                      <a:endParaRPr lang="en-US" dirty="0">
                        <a:ln>
                          <a:solidFill>
                            <a:srgbClr val="655C52"/>
                          </a:solidFill>
                        </a:ln>
                        <a:solidFill>
                          <a:srgbClr val="655C52"/>
                        </a:solidFill>
                      </a:endParaRPr>
                    </a:p>
                  </a:txBody>
                  <a:tcPr/>
                </a:tc>
                <a:tc>
                  <a:txBody>
                    <a:bodyPr/>
                    <a:lstStyle/>
                    <a:p>
                      <a:r>
                        <a:rPr lang="en-US" dirty="0">
                          <a:ln>
                            <a:solidFill>
                              <a:srgbClr val="655C52"/>
                            </a:solidFill>
                          </a:ln>
                          <a:solidFill>
                            <a:srgbClr val="655C52"/>
                          </a:solidFill>
                        </a:rPr>
                        <a:t>B &amp; C</a:t>
                      </a:r>
                    </a:p>
                  </a:txBody>
                  <a:tcPr/>
                </a:tc>
                <a:tc>
                  <a:txBody>
                    <a:bodyPr/>
                    <a:lstStyle/>
                    <a:p>
                      <a:r>
                        <a:rPr lang="en-US" dirty="0">
                          <a:ln>
                            <a:solidFill>
                              <a:srgbClr val="655C52"/>
                            </a:solidFill>
                          </a:ln>
                          <a:solidFill>
                            <a:srgbClr val="655C52"/>
                          </a:solidFill>
                        </a:rPr>
                        <a:t>Behaviors</a:t>
                      </a:r>
                    </a:p>
                  </a:txBody>
                  <a:tcPr/>
                </a:tc>
                <a:extLst>
                  <a:ext uri="{0D108BD9-81ED-4DB2-BD59-A6C34878D82A}">
                    <a16:rowId xmlns:a16="http://schemas.microsoft.com/office/drawing/2014/main" val="3834697592"/>
                  </a:ext>
                </a:extLst>
              </a:tr>
              <a:tr h="365759">
                <a:tc>
                  <a:txBody>
                    <a:bodyPr/>
                    <a:lstStyle/>
                    <a:p>
                      <a:endParaRPr lang="en-US" dirty="0">
                        <a:ln>
                          <a:solidFill>
                            <a:srgbClr val="655C52"/>
                          </a:solidFill>
                        </a:ln>
                        <a:solidFill>
                          <a:srgbClr val="655C52"/>
                        </a:solidFill>
                      </a:endParaRPr>
                    </a:p>
                  </a:txBody>
                  <a:tcPr/>
                </a:tc>
                <a:tc>
                  <a:txBody>
                    <a:bodyPr/>
                    <a:lstStyle/>
                    <a:p>
                      <a:r>
                        <a:rPr lang="en-US" dirty="0">
                          <a:ln>
                            <a:solidFill>
                              <a:srgbClr val="655C52"/>
                            </a:solidFill>
                          </a:ln>
                          <a:solidFill>
                            <a:srgbClr val="655C52"/>
                          </a:solidFill>
                        </a:rPr>
                        <a:t>D</a:t>
                      </a:r>
                    </a:p>
                  </a:txBody>
                  <a:tcPr/>
                </a:tc>
                <a:tc>
                  <a:txBody>
                    <a:bodyPr/>
                    <a:lstStyle/>
                    <a:p>
                      <a:r>
                        <a:rPr lang="en-US" dirty="0">
                          <a:ln>
                            <a:solidFill>
                              <a:srgbClr val="655C52"/>
                            </a:solidFill>
                          </a:ln>
                          <a:solidFill>
                            <a:srgbClr val="655C52"/>
                          </a:solidFill>
                        </a:rPr>
                        <a:t>Thoughts</a:t>
                      </a:r>
                    </a:p>
                  </a:txBody>
                  <a:tcPr/>
                </a:tc>
                <a:extLst>
                  <a:ext uri="{0D108BD9-81ED-4DB2-BD59-A6C34878D82A}">
                    <a16:rowId xmlns:a16="http://schemas.microsoft.com/office/drawing/2014/main" val="1155544411"/>
                  </a:ext>
                </a:extLst>
              </a:tr>
              <a:tr h="365759">
                <a:tc>
                  <a:txBody>
                    <a:bodyPr/>
                    <a:lstStyle/>
                    <a:p>
                      <a:endParaRPr lang="en-US" dirty="0">
                        <a:ln>
                          <a:solidFill>
                            <a:srgbClr val="655C52"/>
                          </a:solidFill>
                        </a:ln>
                        <a:solidFill>
                          <a:srgbClr val="655C52"/>
                        </a:solidFill>
                      </a:endParaRPr>
                    </a:p>
                  </a:txBody>
                  <a:tcPr/>
                </a:tc>
                <a:tc>
                  <a:txBody>
                    <a:bodyPr/>
                    <a:lstStyle/>
                    <a:p>
                      <a:endParaRPr lang="en-US" dirty="0">
                        <a:ln>
                          <a:solidFill>
                            <a:srgbClr val="655C52"/>
                          </a:solidFill>
                        </a:ln>
                        <a:solidFill>
                          <a:srgbClr val="655C52"/>
                        </a:solidFill>
                      </a:endParaRPr>
                    </a:p>
                  </a:txBody>
                  <a:tcPr/>
                </a:tc>
                <a:tc>
                  <a:txBody>
                    <a:bodyPr/>
                    <a:lstStyle/>
                    <a:p>
                      <a:endParaRPr lang="en-US" dirty="0">
                        <a:ln>
                          <a:solidFill>
                            <a:srgbClr val="655C52"/>
                          </a:solidFill>
                        </a:ln>
                        <a:solidFill>
                          <a:srgbClr val="655C52"/>
                        </a:solidFill>
                      </a:endParaRPr>
                    </a:p>
                  </a:txBody>
                  <a:tcPr/>
                </a:tc>
                <a:extLst>
                  <a:ext uri="{0D108BD9-81ED-4DB2-BD59-A6C34878D82A}">
                    <a16:rowId xmlns:a16="http://schemas.microsoft.com/office/drawing/2014/main" val="1558797286"/>
                  </a:ext>
                </a:extLst>
              </a:tr>
              <a:tr h="365759">
                <a:tc>
                  <a:txBody>
                    <a:bodyPr/>
                    <a:lstStyle/>
                    <a:p>
                      <a:r>
                        <a:rPr lang="en-US" dirty="0">
                          <a:ln>
                            <a:solidFill>
                              <a:srgbClr val="655C52"/>
                            </a:solidFill>
                          </a:ln>
                          <a:solidFill>
                            <a:srgbClr val="655C52"/>
                          </a:solidFill>
                        </a:rPr>
                        <a:t>BED</a:t>
                      </a:r>
                    </a:p>
                  </a:txBody>
                  <a:tcPr/>
                </a:tc>
                <a:tc>
                  <a:txBody>
                    <a:bodyPr/>
                    <a:lstStyle/>
                    <a:p>
                      <a:r>
                        <a:rPr lang="en-US" dirty="0">
                          <a:ln>
                            <a:solidFill>
                              <a:srgbClr val="655C52"/>
                            </a:solidFill>
                          </a:ln>
                          <a:solidFill>
                            <a:srgbClr val="655C52"/>
                          </a:solidFill>
                        </a:rPr>
                        <a:t>A</a:t>
                      </a:r>
                    </a:p>
                  </a:txBody>
                  <a:tcPr/>
                </a:tc>
                <a:tc>
                  <a:txBody>
                    <a:bodyPr/>
                    <a:lstStyle/>
                    <a:p>
                      <a:r>
                        <a:rPr lang="en-US" dirty="0">
                          <a:ln>
                            <a:solidFill>
                              <a:srgbClr val="655C52"/>
                            </a:solidFill>
                          </a:ln>
                          <a:solidFill>
                            <a:srgbClr val="655C52"/>
                          </a:solidFill>
                        </a:rPr>
                        <a:t>Behaviors &amp; Thoughts</a:t>
                      </a:r>
                    </a:p>
                  </a:txBody>
                  <a:tcPr/>
                </a:tc>
                <a:extLst>
                  <a:ext uri="{0D108BD9-81ED-4DB2-BD59-A6C34878D82A}">
                    <a16:rowId xmlns:a16="http://schemas.microsoft.com/office/drawing/2014/main" val="3270759221"/>
                  </a:ext>
                </a:extLst>
              </a:tr>
              <a:tr h="365759">
                <a:tc>
                  <a:txBody>
                    <a:bodyPr/>
                    <a:lstStyle/>
                    <a:p>
                      <a:endParaRPr lang="en-US" dirty="0">
                        <a:ln>
                          <a:solidFill>
                            <a:srgbClr val="655C52"/>
                          </a:solidFill>
                        </a:ln>
                        <a:solidFill>
                          <a:srgbClr val="655C52"/>
                        </a:solidFill>
                      </a:endParaRPr>
                    </a:p>
                  </a:txBody>
                  <a:tcPr/>
                </a:tc>
                <a:tc>
                  <a:txBody>
                    <a:bodyPr/>
                    <a:lstStyle/>
                    <a:p>
                      <a:r>
                        <a:rPr lang="en-US" dirty="0">
                          <a:ln>
                            <a:solidFill>
                              <a:srgbClr val="655C52"/>
                            </a:solidFill>
                          </a:ln>
                          <a:solidFill>
                            <a:srgbClr val="655C52"/>
                          </a:solidFill>
                        </a:rPr>
                        <a:t>B</a:t>
                      </a:r>
                    </a:p>
                  </a:txBody>
                  <a:tcPr/>
                </a:tc>
                <a:tc>
                  <a:txBody>
                    <a:bodyPr/>
                    <a:lstStyle/>
                    <a:p>
                      <a:r>
                        <a:rPr lang="en-US" dirty="0">
                          <a:ln>
                            <a:solidFill>
                              <a:srgbClr val="655C52"/>
                            </a:solidFill>
                          </a:ln>
                          <a:solidFill>
                            <a:srgbClr val="655C52"/>
                          </a:solidFill>
                        </a:rPr>
                        <a:t>Behaviors &amp; Thoughts</a:t>
                      </a:r>
                    </a:p>
                  </a:txBody>
                  <a:tcPr/>
                </a:tc>
                <a:extLst>
                  <a:ext uri="{0D108BD9-81ED-4DB2-BD59-A6C34878D82A}">
                    <a16:rowId xmlns:a16="http://schemas.microsoft.com/office/drawing/2014/main" val="4058147013"/>
                  </a:ext>
                </a:extLst>
              </a:tr>
              <a:tr h="579922">
                <a:tc>
                  <a:txBody>
                    <a:bodyPr/>
                    <a:lstStyle/>
                    <a:p>
                      <a:endParaRPr lang="en-US" dirty="0">
                        <a:ln>
                          <a:solidFill>
                            <a:srgbClr val="655C52"/>
                          </a:solidFill>
                        </a:ln>
                        <a:solidFill>
                          <a:srgbClr val="655C52"/>
                        </a:solidFill>
                      </a:endParaRPr>
                    </a:p>
                  </a:txBody>
                  <a:tcPr/>
                </a:tc>
                <a:tc>
                  <a:txBody>
                    <a:bodyPr/>
                    <a:lstStyle/>
                    <a:p>
                      <a:r>
                        <a:rPr lang="en-US" dirty="0">
                          <a:ln>
                            <a:solidFill>
                              <a:srgbClr val="655C52"/>
                            </a:solidFill>
                          </a:ln>
                          <a:solidFill>
                            <a:srgbClr val="655C52"/>
                          </a:solidFill>
                        </a:rPr>
                        <a:t>C</a:t>
                      </a:r>
                    </a:p>
                  </a:txBody>
                  <a:tcPr/>
                </a:tc>
                <a:tc>
                  <a:txBody>
                    <a:bodyPr/>
                    <a:lstStyle/>
                    <a:p>
                      <a:r>
                        <a:rPr lang="en-US" dirty="0">
                          <a:ln>
                            <a:solidFill>
                              <a:srgbClr val="655C52"/>
                            </a:solidFill>
                          </a:ln>
                          <a:solidFill>
                            <a:srgbClr val="655C52"/>
                          </a:solidFill>
                        </a:rPr>
                        <a:t>Thoughts &amp; Emotions</a:t>
                      </a:r>
                    </a:p>
                  </a:txBody>
                  <a:tcPr/>
                </a:tc>
                <a:extLst>
                  <a:ext uri="{0D108BD9-81ED-4DB2-BD59-A6C34878D82A}">
                    <a16:rowId xmlns:a16="http://schemas.microsoft.com/office/drawing/2014/main" val="116301906"/>
                  </a:ext>
                </a:extLst>
              </a:tr>
              <a:tr h="365759">
                <a:tc>
                  <a:txBody>
                    <a:bodyPr/>
                    <a:lstStyle/>
                    <a:p>
                      <a:endParaRPr lang="en-US" dirty="0">
                        <a:ln>
                          <a:solidFill>
                            <a:srgbClr val="655C52"/>
                          </a:solidFill>
                        </a:ln>
                        <a:solidFill>
                          <a:srgbClr val="655C52"/>
                        </a:solidFill>
                      </a:endParaRPr>
                    </a:p>
                  </a:txBody>
                  <a:tcPr/>
                </a:tc>
                <a:tc>
                  <a:txBody>
                    <a:bodyPr/>
                    <a:lstStyle/>
                    <a:p>
                      <a:endParaRPr lang="en-US" dirty="0">
                        <a:ln>
                          <a:solidFill>
                            <a:srgbClr val="655C52"/>
                          </a:solidFill>
                        </a:ln>
                        <a:solidFill>
                          <a:srgbClr val="655C52"/>
                        </a:solidFill>
                      </a:endParaRPr>
                    </a:p>
                  </a:txBody>
                  <a:tcPr/>
                </a:tc>
                <a:tc>
                  <a:txBody>
                    <a:bodyPr/>
                    <a:lstStyle/>
                    <a:p>
                      <a:endParaRPr lang="en-US" dirty="0">
                        <a:ln>
                          <a:solidFill>
                            <a:srgbClr val="655C52"/>
                          </a:solidFill>
                        </a:ln>
                        <a:solidFill>
                          <a:srgbClr val="655C52"/>
                        </a:solidFill>
                      </a:endParaRPr>
                    </a:p>
                  </a:txBody>
                  <a:tcPr/>
                </a:tc>
                <a:extLst>
                  <a:ext uri="{0D108BD9-81ED-4DB2-BD59-A6C34878D82A}">
                    <a16:rowId xmlns:a16="http://schemas.microsoft.com/office/drawing/2014/main" val="3249564064"/>
                  </a:ext>
                </a:extLst>
              </a:tr>
              <a:tr h="365759">
                <a:tc>
                  <a:txBody>
                    <a:bodyPr/>
                    <a:lstStyle/>
                    <a:p>
                      <a:r>
                        <a:rPr lang="en-US" dirty="0">
                          <a:ln>
                            <a:solidFill>
                              <a:srgbClr val="655C52"/>
                            </a:solidFill>
                          </a:ln>
                          <a:solidFill>
                            <a:srgbClr val="655C52"/>
                          </a:solidFill>
                        </a:rPr>
                        <a:t>ARFID</a:t>
                      </a:r>
                    </a:p>
                  </a:txBody>
                  <a:tcPr/>
                </a:tc>
                <a:tc>
                  <a:txBody>
                    <a:bodyPr/>
                    <a:lstStyle/>
                    <a:p>
                      <a:r>
                        <a:rPr lang="en-US" dirty="0">
                          <a:ln>
                            <a:solidFill>
                              <a:srgbClr val="655C52"/>
                            </a:solidFill>
                          </a:ln>
                          <a:solidFill>
                            <a:srgbClr val="655C52"/>
                          </a:solidFill>
                        </a:rPr>
                        <a:t>A, B, C, D</a:t>
                      </a:r>
                    </a:p>
                  </a:txBody>
                  <a:tcPr/>
                </a:tc>
                <a:tc>
                  <a:txBody>
                    <a:bodyPr/>
                    <a:lstStyle/>
                    <a:p>
                      <a:r>
                        <a:rPr lang="en-US" dirty="0">
                          <a:ln>
                            <a:solidFill>
                              <a:srgbClr val="655C52"/>
                            </a:solidFill>
                          </a:ln>
                          <a:solidFill>
                            <a:srgbClr val="655C52"/>
                          </a:solidFill>
                        </a:rPr>
                        <a:t>Behaviors &amp; Emotions</a:t>
                      </a:r>
                    </a:p>
                  </a:txBody>
                  <a:tcPr/>
                </a:tc>
                <a:extLst>
                  <a:ext uri="{0D108BD9-81ED-4DB2-BD59-A6C34878D82A}">
                    <a16:rowId xmlns:a16="http://schemas.microsoft.com/office/drawing/2014/main" val="443744178"/>
                  </a:ext>
                </a:extLst>
              </a:tr>
            </a:tbl>
          </a:graphicData>
        </a:graphic>
      </p:graphicFrame>
    </p:spTree>
    <p:extLst>
      <p:ext uri="{BB962C8B-B14F-4D97-AF65-F5344CB8AC3E}">
        <p14:creationId xmlns:p14="http://schemas.microsoft.com/office/powerpoint/2010/main" val="532988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ED9933"/>
                </a:solidFill>
                <a:latin typeface="+mj-lt"/>
              </a:rPr>
              <a:t>Behavioral Therapies</a:t>
            </a:r>
            <a:endParaRPr dirty="0">
              <a:solidFill>
                <a:srgbClr val="ED9933"/>
              </a:solidFill>
              <a:latin typeface="+mj-lt"/>
            </a:endParaRPr>
          </a:p>
        </p:txBody>
      </p:sp>
      <p:sp>
        <p:nvSpPr>
          <p:cNvPr id="98" name="Google Shape;98;p14"/>
          <p:cNvSpPr txBox="1">
            <a:spLocks noGrp="1"/>
          </p:cNvSpPr>
          <p:nvPr>
            <p:ph type="body" idx="1"/>
          </p:nvPr>
        </p:nvSpPr>
        <p:spPr>
          <a:xfrm>
            <a:off x="628650" y="1960561"/>
            <a:ext cx="7886700" cy="4216401"/>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sz="2400" b="1" dirty="0">
                <a:solidFill>
                  <a:srgbClr val="ED9933"/>
                </a:solidFill>
              </a:rPr>
              <a:t>CBT</a:t>
            </a:r>
            <a:r>
              <a:rPr lang="en-US" sz="2400" dirty="0">
                <a:solidFill>
                  <a:srgbClr val="655C52"/>
                </a:solidFill>
              </a:rPr>
              <a:t> – Self Observational/Monitoring tools, Illogical Thoughts Awareness and Change Model</a:t>
            </a:r>
          </a:p>
          <a:p>
            <a:pPr marL="228600" lvl="0" indent="-50800" algn="l" rtl="0">
              <a:lnSpc>
                <a:spcPct val="90000"/>
              </a:lnSpc>
              <a:spcBef>
                <a:spcPts val="0"/>
              </a:spcBef>
              <a:spcAft>
                <a:spcPts val="0"/>
              </a:spcAft>
              <a:buClr>
                <a:schemeClr val="dk1"/>
              </a:buClr>
              <a:buSzPts val="2800"/>
              <a:buNone/>
            </a:pPr>
            <a:endParaRPr lang="en-US" sz="24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sz="2400" b="1" dirty="0">
                <a:solidFill>
                  <a:srgbClr val="ED9933"/>
                </a:solidFill>
              </a:rPr>
              <a:t>DBT</a:t>
            </a:r>
            <a:r>
              <a:rPr lang="en-US" sz="2400" dirty="0">
                <a:solidFill>
                  <a:srgbClr val="655C52"/>
                </a:solidFill>
              </a:rPr>
              <a:t> – Mindfulness, Awareness, Acceptance, Behavioral Tools/Self-Monitoring Tools, Behavioral Skills</a:t>
            </a:r>
          </a:p>
          <a:p>
            <a:pPr marL="228600" lvl="0" indent="-50800" algn="l" rtl="0">
              <a:lnSpc>
                <a:spcPct val="90000"/>
              </a:lnSpc>
              <a:spcBef>
                <a:spcPts val="0"/>
              </a:spcBef>
              <a:spcAft>
                <a:spcPts val="0"/>
              </a:spcAft>
              <a:buClr>
                <a:schemeClr val="dk1"/>
              </a:buClr>
              <a:buSzPts val="2800"/>
              <a:buNone/>
            </a:pPr>
            <a:endParaRPr lang="en-US" sz="24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sz="2400" b="1" dirty="0">
                <a:solidFill>
                  <a:srgbClr val="ED9933"/>
                </a:solidFill>
              </a:rPr>
              <a:t>ACT</a:t>
            </a:r>
            <a:r>
              <a:rPr lang="en-US" sz="2400" dirty="0">
                <a:solidFill>
                  <a:srgbClr val="655C52"/>
                </a:solidFill>
              </a:rPr>
              <a:t> – Mindfulness, Awareness, Acceptance, Defusion Skill, Values and Take Action on Values</a:t>
            </a:r>
          </a:p>
          <a:p>
            <a:pPr marL="228600" lvl="0" indent="-50800" algn="l" rtl="0">
              <a:lnSpc>
                <a:spcPct val="90000"/>
              </a:lnSpc>
              <a:spcBef>
                <a:spcPts val="0"/>
              </a:spcBef>
              <a:spcAft>
                <a:spcPts val="0"/>
              </a:spcAft>
              <a:buClr>
                <a:schemeClr val="dk1"/>
              </a:buClr>
              <a:buSzPts val="2800"/>
              <a:buNone/>
            </a:pPr>
            <a:endParaRPr lang="en-US" sz="2400" dirty="0">
              <a:solidFill>
                <a:srgbClr val="655C52"/>
              </a:solidFill>
            </a:endParaRPr>
          </a:p>
          <a:p>
            <a:pPr marL="228600" lvl="0" indent="-50800" algn="l" rtl="0">
              <a:lnSpc>
                <a:spcPct val="90000"/>
              </a:lnSpc>
              <a:spcBef>
                <a:spcPts val="0"/>
              </a:spcBef>
              <a:spcAft>
                <a:spcPts val="0"/>
              </a:spcAft>
              <a:buClr>
                <a:schemeClr val="dk1"/>
              </a:buClr>
              <a:buSzPts val="2800"/>
              <a:buNone/>
            </a:pPr>
            <a:r>
              <a:rPr lang="en-US" sz="2400" b="1" dirty="0">
                <a:solidFill>
                  <a:srgbClr val="ED9933"/>
                </a:solidFill>
              </a:rPr>
              <a:t>ERP</a:t>
            </a:r>
            <a:r>
              <a:rPr lang="en-US" sz="2400" dirty="0">
                <a:solidFill>
                  <a:srgbClr val="655C52"/>
                </a:solidFill>
              </a:rPr>
              <a:t> – Exposure and Response Prevention </a:t>
            </a: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Tree>
    <p:extLst>
      <p:ext uri="{BB962C8B-B14F-4D97-AF65-F5344CB8AC3E}">
        <p14:creationId xmlns:p14="http://schemas.microsoft.com/office/powerpoint/2010/main" val="89615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nchor="b">
            <a:normAutofit/>
          </a:bodyPr>
          <a:lstStyle/>
          <a:p>
            <a:r>
              <a:rPr lang="en-US" dirty="0">
                <a:solidFill>
                  <a:srgbClr val="ED9933"/>
                </a:solidFill>
                <a:ea typeface="Calibri"/>
                <a:cs typeface="Calibri"/>
                <a:sym typeface="Calibri"/>
              </a:rPr>
              <a:t>Assess for Eating Disorders</a:t>
            </a:r>
            <a:endParaRPr lang="en-US"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1960561"/>
            <a:ext cx="7783830" cy="4216401"/>
          </a:xfrm>
        </p:spPr>
        <p:txBody>
          <a:bodyPr>
            <a:normAutofit lnSpcReduction="10000"/>
          </a:bodyPr>
          <a:lstStyle/>
          <a:p>
            <a:pPr lvl="0">
              <a:lnSpc>
                <a:spcPct val="100000"/>
              </a:lnSpc>
              <a:spcBef>
                <a:spcPts val="0"/>
              </a:spcBef>
              <a:buClr>
                <a:srgbClr val="655C52"/>
              </a:buClr>
              <a:buSzPct val="100000"/>
            </a:pPr>
            <a:r>
              <a:rPr lang="en-US" dirty="0">
                <a:solidFill>
                  <a:srgbClr val="655C52"/>
                </a:solidFill>
                <a:ea typeface="Calibri"/>
                <a:cs typeface="Calibri"/>
                <a:sym typeface="Calibri"/>
              </a:rPr>
              <a:t>Gender Dysphoria</a:t>
            </a:r>
          </a:p>
          <a:p>
            <a:pPr lvl="0">
              <a:lnSpc>
                <a:spcPct val="100000"/>
              </a:lnSpc>
              <a:spcBef>
                <a:spcPts val="0"/>
              </a:spcBef>
              <a:buClr>
                <a:srgbClr val="655C52"/>
              </a:buClr>
              <a:buSzPct val="100000"/>
            </a:pPr>
            <a:endParaRPr lang="en-US" sz="2000" dirty="0">
              <a:solidFill>
                <a:srgbClr val="655C52"/>
              </a:solidFill>
              <a:ea typeface="Calibri"/>
              <a:cs typeface="Calibri"/>
              <a:sym typeface="Calibri"/>
            </a:endParaRPr>
          </a:p>
          <a:p>
            <a:pPr lvl="0">
              <a:lnSpc>
                <a:spcPct val="100000"/>
              </a:lnSpc>
              <a:spcBef>
                <a:spcPts val="0"/>
              </a:spcBef>
              <a:buClr>
                <a:srgbClr val="655C52"/>
              </a:buClr>
              <a:buSzPct val="100000"/>
            </a:pPr>
            <a:r>
              <a:rPr lang="en-US" dirty="0">
                <a:solidFill>
                  <a:srgbClr val="655C52"/>
                </a:solidFill>
                <a:ea typeface="Calibri"/>
                <a:cs typeface="Calibri"/>
                <a:sym typeface="Calibri"/>
              </a:rPr>
              <a:t>LBGTQ+ Population</a:t>
            </a:r>
          </a:p>
          <a:p>
            <a:pPr lvl="0">
              <a:lnSpc>
                <a:spcPct val="100000"/>
              </a:lnSpc>
              <a:spcBef>
                <a:spcPts val="0"/>
              </a:spcBef>
              <a:buClr>
                <a:srgbClr val="655C52"/>
              </a:buClr>
              <a:buSzPct val="100000"/>
            </a:pPr>
            <a:endParaRPr lang="en-US" sz="2000" dirty="0">
              <a:solidFill>
                <a:srgbClr val="655C52"/>
              </a:solidFill>
              <a:ea typeface="Calibri"/>
              <a:cs typeface="Calibri"/>
              <a:sym typeface="Calibri"/>
            </a:endParaRPr>
          </a:p>
          <a:p>
            <a:pPr lvl="0">
              <a:lnSpc>
                <a:spcPct val="100000"/>
              </a:lnSpc>
              <a:spcBef>
                <a:spcPts val="0"/>
              </a:spcBef>
              <a:buClr>
                <a:srgbClr val="655C52"/>
              </a:buClr>
              <a:buSzPct val="100000"/>
            </a:pPr>
            <a:r>
              <a:rPr lang="en-US" dirty="0">
                <a:solidFill>
                  <a:srgbClr val="655C52"/>
                </a:solidFill>
                <a:ea typeface="Calibri"/>
                <a:cs typeface="Calibri"/>
                <a:sym typeface="Calibri"/>
              </a:rPr>
              <a:t>Food Insecure Population</a:t>
            </a:r>
          </a:p>
          <a:p>
            <a:pPr lvl="0">
              <a:lnSpc>
                <a:spcPct val="100000"/>
              </a:lnSpc>
              <a:spcBef>
                <a:spcPts val="0"/>
              </a:spcBef>
              <a:buClr>
                <a:srgbClr val="655C52"/>
              </a:buClr>
              <a:buSzPct val="100000"/>
            </a:pPr>
            <a:endParaRPr lang="en-US" sz="2000" dirty="0">
              <a:solidFill>
                <a:srgbClr val="655C52"/>
              </a:solidFill>
              <a:ea typeface="Calibri"/>
              <a:cs typeface="Calibri"/>
              <a:sym typeface="Calibri"/>
            </a:endParaRPr>
          </a:p>
          <a:p>
            <a:pPr lvl="0">
              <a:lnSpc>
                <a:spcPct val="100000"/>
              </a:lnSpc>
              <a:spcBef>
                <a:spcPts val="0"/>
              </a:spcBef>
              <a:buClr>
                <a:srgbClr val="655C52"/>
              </a:buClr>
              <a:buSzPct val="100000"/>
            </a:pPr>
            <a:r>
              <a:rPr lang="en-US" dirty="0">
                <a:solidFill>
                  <a:srgbClr val="655C52"/>
                </a:solidFill>
                <a:ea typeface="Calibri"/>
                <a:cs typeface="Calibri"/>
                <a:sym typeface="Calibri"/>
              </a:rPr>
              <a:t>Self-Harm Population</a:t>
            </a:r>
          </a:p>
          <a:p>
            <a:pPr lvl="0">
              <a:lnSpc>
                <a:spcPct val="100000"/>
              </a:lnSpc>
              <a:spcBef>
                <a:spcPts val="0"/>
              </a:spcBef>
              <a:buClr>
                <a:srgbClr val="655C52"/>
              </a:buClr>
              <a:buSzPct val="100000"/>
            </a:pPr>
            <a:endParaRPr lang="en-US" sz="2000" dirty="0">
              <a:solidFill>
                <a:srgbClr val="655C52"/>
              </a:solidFill>
              <a:ea typeface="Calibri"/>
              <a:cs typeface="Calibri"/>
              <a:sym typeface="Calibri"/>
            </a:endParaRPr>
          </a:p>
          <a:p>
            <a:pPr lvl="0">
              <a:lnSpc>
                <a:spcPct val="100000"/>
              </a:lnSpc>
              <a:spcBef>
                <a:spcPts val="0"/>
              </a:spcBef>
              <a:buClr>
                <a:srgbClr val="655C52"/>
              </a:buClr>
              <a:buSzPct val="100000"/>
            </a:pPr>
            <a:r>
              <a:rPr lang="en-US" dirty="0">
                <a:solidFill>
                  <a:srgbClr val="655C52"/>
                </a:solidFill>
                <a:ea typeface="Calibri"/>
                <a:cs typeface="Calibri"/>
                <a:sym typeface="Calibri"/>
              </a:rPr>
              <a:t>Athletes </a:t>
            </a:r>
          </a:p>
          <a:p>
            <a:pPr lvl="1"/>
            <a:r>
              <a:rPr lang="en-US" dirty="0">
                <a:solidFill>
                  <a:srgbClr val="655C52"/>
                </a:solidFill>
              </a:rPr>
              <a:t>judged sports</a:t>
            </a:r>
          </a:p>
          <a:p>
            <a:pPr lvl="1"/>
            <a:r>
              <a:rPr lang="en-US" dirty="0">
                <a:solidFill>
                  <a:srgbClr val="655C52"/>
                </a:solidFill>
              </a:rPr>
              <a:t>runners</a:t>
            </a: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306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628650" y="1974850"/>
            <a:ext cx="7317171" cy="4202113"/>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655C52"/>
              </a:buClr>
              <a:buSzPts val="2800"/>
              <a:buNone/>
            </a:pPr>
            <a:endParaRPr lang="en-US" sz="1200" dirty="0">
              <a:solidFill>
                <a:srgbClr val="655C52"/>
              </a:solidFill>
            </a:endParaRPr>
          </a:p>
          <a:p>
            <a:pPr marL="635000" lvl="0" indent="-457200" algn="l" rtl="0">
              <a:lnSpc>
                <a:spcPct val="90000"/>
              </a:lnSpc>
              <a:spcBef>
                <a:spcPts val="0"/>
              </a:spcBef>
              <a:spcAft>
                <a:spcPts val="0"/>
              </a:spcAft>
              <a:buClr>
                <a:srgbClr val="655C52"/>
              </a:buClr>
              <a:buSzPts val="2800"/>
              <a:buFont typeface="Arial" panose="020B0604020202020204" pitchFamily="34" charset="0"/>
              <a:buChar char="•"/>
            </a:pPr>
            <a:r>
              <a:rPr lang="en-US" dirty="0">
                <a:solidFill>
                  <a:srgbClr val="655C52"/>
                </a:solidFill>
              </a:rPr>
              <a:t>We can teach patients to become aware of their automatic, eating disordered thoughts and negative self-judgements.</a:t>
            </a:r>
          </a:p>
          <a:p>
            <a:pPr marL="1092200" lvl="1" indent="-457200">
              <a:spcBef>
                <a:spcPts val="0"/>
              </a:spcBef>
              <a:buClr>
                <a:srgbClr val="655C52"/>
              </a:buClr>
              <a:buSzPts val="2800"/>
              <a:buFont typeface="Arial" panose="020B0604020202020204" pitchFamily="34" charset="0"/>
              <a:buChar char="•"/>
            </a:pPr>
            <a:r>
              <a:rPr lang="en-US" dirty="0">
                <a:solidFill>
                  <a:srgbClr val="ED9933"/>
                </a:solidFill>
              </a:rPr>
              <a:t>Mindfulness 			</a:t>
            </a:r>
          </a:p>
          <a:p>
            <a:pPr marL="177800" lvl="0" indent="0" algn="l" rtl="0">
              <a:lnSpc>
                <a:spcPct val="90000"/>
              </a:lnSpc>
              <a:spcBef>
                <a:spcPts val="0"/>
              </a:spcBef>
              <a:spcAft>
                <a:spcPts val="0"/>
              </a:spcAft>
              <a:buClr>
                <a:srgbClr val="655C52"/>
              </a:buClr>
              <a:buSzPts val="2800"/>
              <a:buNone/>
            </a:pPr>
            <a:endParaRPr lang="en-US" dirty="0">
              <a:solidFill>
                <a:srgbClr val="655C52"/>
              </a:solidFill>
            </a:endParaRPr>
          </a:p>
          <a:p>
            <a:pPr marL="635000" indent="-457200">
              <a:spcBef>
                <a:spcPts val="0"/>
              </a:spcBef>
              <a:buClr>
                <a:srgbClr val="655C52"/>
              </a:buClr>
              <a:buSzPts val="2800"/>
              <a:buFont typeface="Arial" panose="020B0604020202020204" pitchFamily="34" charset="0"/>
              <a:buChar char="•"/>
            </a:pPr>
            <a:r>
              <a:rPr lang="en-US" dirty="0">
                <a:solidFill>
                  <a:srgbClr val="655C52"/>
                </a:solidFill>
              </a:rPr>
              <a:t>We can teach someone with an eating disorder to become ego-dystonic with their eating disordered thoughts. </a:t>
            </a:r>
          </a:p>
          <a:p>
            <a:pPr marL="1092200" lvl="1" indent="-457200">
              <a:spcBef>
                <a:spcPts val="0"/>
              </a:spcBef>
              <a:buClr>
                <a:srgbClr val="655C52"/>
              </a:buClr>
              <a:buSzPts val="2800"/>
              <a:buFont typeface="Arial" panose="020B0604020202020204" pitchFamily="34" charset="0"/>
              <a:buChar char="•"/>
            </a:pPr>
            <a:r>
              <a:rPr lang="en-US" u="sng" dirty="0">
                <a:solidFill>
                  <a:srgbClr val="ED9933"/>
                </a:solidFill>
              </a:rPr>
              <a:t>Life Without Ed</a:t>
            </a:r>
            <a:r>
              <a:rPr lang="en-US" dirty="0">
                <a:solidFill>
                  <a:srgbClr val="ED9933"/>
                </a:solidFill>
              </a:rPr>
              <a:t> by Jenni Schaefer </a:t>
            </a: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p:txBody>
      </p:sp>
      <p:sp>
        <p:nvSpPr>
          <p:cNvPr id="99" name="Google Shape;99;p14"/>
          <p:cNvSpPr/>
          <p:nvPr/>
        </p:nvSpPr>
        <p:spPr>
          <a:xfrm>
            <a:off x="234394"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
        <p:nvSpPr>
          <p:cNvPr id="2" name="TextBox 1">
            <a:extLst>
              <a:ext uri="{FF2B5EF4-FFF2-40B4-BE49-F238E27FC236}">
                <a16:creationId xmlns:a16="http://schemas.microsoft.com/office/drawing/2014/main" id="{41B319B2-916D-B73A-61E0-2031A7EFDC85}"/>
              </a:ext>
            </a:extLst>
          </p:cNvPr>
          <p:cNvSpPr txBox="1"/>
          <p:nvPr/>
        </p:nvSpPr>
        <p:spPr>
          <a:xfrm>
            <a:off x="628650" y="904704"/>
            <a:ext cx="7775120" cy="769441"/>
          </a:xfrm>
          <a:prstGeom prst="rect">
            <a:avLst/>
          </a:prstGeom>
          <a:noFill/>
        </p:spPr>
        <p:txBody>
          <a:bodyPr wrap="square" rtlCol="0" anchor="b">
            <a:spAutoFit/>
          </a:bodyPr>
          <a:lstStyle/>
          <a:p>
            <a:r>
              <a:rPr lang="en-US" sz="4400" dirty="0">
                <a:solidFill>
                  <a:srgbClr val="ED9933"/>
                </a:solidFill>
                <a:latin typeface="+mj-lt"/>
              </a:rPr>
              <a:t>Eating Disorder Thoughts  </a:t>
            </a:r>
          </a:p>
        </p:txBody>
      </p:sp>
    </p:spTree>
    <p:extLst>
      <p:ext uri="{BB962C8B-B14F-4D97-AF65-F5344CB8AC3E}">
        <p14:creationId xmlns:p14="http://schemas.microsoft.com/office/powerpoint/2010/main" val="3129600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628650" y="1974850"/>
            <a:ext cx="7317171" cy="4202113"/>
          </a:xfrm>
          <a:prstGeom prst="rect">
            <a:avLst/>
          </a:prstGeom>
          <a:noFill/>
          <a:ln>
            <a:noFill/>
          </a:ln>
        </p:spPr>
        <p:txBody>
          <a:bodyPr spcFirstLastPara="1" wrap="square" lIns="91425" tIns="45700" rIns="91425" bIns="45700" anchor="t" anchorCtr="0">
            <a:noAutofit/>
          </a:bodyPr>
          <a:lstStyle/>
          <a:p>
            <a:pPr marL="635000" indent="-457200">
              <a:spcBef>
                <a:spcPts val="0"/>
              </a:spcBef>
              <a:buClr>
                <a:srgbClr val="655C52"/>
              </a:buClr>
              <a:buSzPts val="2800"/>
            </a:pPr>
            <a:r>
              <a:rPr lang="en-US" dirty="0">
                <a:solidFill>
                  <a:srgbClr val="655C52"/>
                </a:solidFill>
              </a:rPr>
              <a:t>Patients with some EDs have LOW motivation to change their eating behaviors.</a:t>
            </a:r>
          </a:p>
          <a:p>
            <a:pPr marL="228600" lvl="0" indent="-50800" algn="l" rtl="0">
              <a:lnSpc>
                <a:spcPct val="90000"/>
              </a:lnSpc>
              <a:spcBef>
                <a:spcPts val="0"/>
              </a:spcBef>
              <a:spcAft>
                <a:spcPts val="0"/>
              </a:spcAft>
              <a:buClr>
                <a:srgbClr val="655C52"/>
              </a:buClr>
              <a:buSzPts val="2800"/>
              <a:buNone/>
            </a:pPr>
            <a:endParaRPr lang="en-US" sz="1200" dirty="0">
              <a:solidFill>
                <a:srgbClr val="655C52"/>
              </a:solidFill>
            </a:endParaRPr>
          </a:p>
          <a:p>
            <a:pPr marL="635000" indent="-457200">
              <a:spcBef>
                <a:spcPts val="0"/>
              </a:spcBef>
              <a:buClr>
                <a:srgbClr val="655C52"/>
              </a:buClr>
              <a:buSzPts val="2800"/>
            </a:pPr>
            <a:r>
              <a:rPr lang="en-US" dirty="0">
                <a:solidFill>
                  <a:srgbClr val="655C52"/>
                </a:solidFill>
              </a:rPr>
              <a:t>Some Patients with EDs have HIGH motivation to change their behaviors. </a:t>
            </a:r>
          </a:p>
          <a:p>
            <a:pPr marL="228600" lvl="0" indent="-50800" algn="l" rtl="0">
              <a:lnSpc>
                <a:spcPct val="90000"/>
              </a:lnSpc>
              <a:spcBef>
                <a:spcPts val="0"/>
              </a:spcBef>
              <a:spcAft>
                <a:spcPts val="0"/>
              </a:spcAft>
              <a:buClr>
                <a:srgbClr val="655C52"/>
              </a:buClr>
              <a:buSzPts val="2800"/>
              <a:buNone/>
            </a:pPr>
            <a:endParaRPr lang="en-US" sz="1200" dirty="0">
              <a:solidFill>
                <a:srgbClr val="655C52"/>
              </a:solidFill>
            </a:endParaRPr>
          </a:p>
          <a:p>
            <a:pPr marL="635000" indent="-457200">
              <a:spcBef>
                <a:spcPts val="0"/>
              </a:spcBef>
              <a:buClr>
                <a:srgbClr val="655C52"/>
              </a:buClr>
              <a:buSzPts val="2800"/>
            </a:pPr>
            <a:r>
              <a:rPr lang="en-US" dirty="0">
                <a:solidFill>
                  <a:srgbClr val="655C52"/>
                </a:solidFill>
              </a:rPr>
              <a:t>We can teach patients to become aware of their automatic, eating disordered thoughts and negative self-judgements.  </a:t>
            </a:r>
          </a:p>
          <a:p>
            <a:pPr marL="228600" lvl="0" indent="-50800" algn="l" rtl="0">
              <a:lnSpc>
                <a:spcPct val="90000"/>
              </a:lnSpc>
              <a:spcBef>
                <a:spcPts val="0"/>
              </a:spcBef>
              <a:spcAft>
                <a:spcPts val="0"/>
              </a:spcAft>
              <a:buClr>
                <a:srgbClr val="655C52"/>
              </a:buClr>
              <a:buSzPts val="2800"/>
              <a:buNone/>
            </a:pPr>
            <a:endParaRPr lang="en-US" sz="1200" dirty="0">
              <a:solidFill>
                <a:srgbClr val="655C52"/>
              </a:solidFill>
            </a:endParaRPr>
          </a:p>
          <a:p>
            <a:pPr marL="635000" indent="-457200">
              <a:spcBef>
                <a:spcPts val="0"/>
              </a:spcBef>
              <a:buClr>
                <a:srgbClr val="655C52"/>
              </a:buClr>
              <a:buSzPts val="2800"/>
            </a:pPr>
            <a:r>
              <a:rPr lang="en-US" dirty="0">
                <a:solidFill>
                  <a:srgbClr val="655C52"/>
                </a:solidFill>
              </a:rPr>
              <a:t>Thoughts can be unique or similar among the Eating Disorder Diagnoses. </a:t>
            </a: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p:cNvSpPr/>
          <p:nvPr/>
        </p:nvSpPr>
        <p:spPr>
          <a:xfrm>
            <a:off x="234394"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1" name="Google Shape;101;p14"/>
          <p:cNvCxnSpPr/>
          <p:nvPr/>
        </p:nvCxnSpPr>
        <p:spPr>
          <a:xfrm>
            <a:off x="628650" y="1676400"/>
            <a:ext cx="7886700" cy="0"/>
          </a:xfrm>
          <a:prstGeom prst="straightConnector1">
            <a:avLst/>
          </a:prstGeom>
          <a:noFill/>
          <a:ln w="38100" cap="flat" cmpd="sng">
            <a:solidFill>
              <a:srgbClr val="ED9933"/>
            </a:solidFill>
            <a:prstDash val="solid"/>
            <a:miter lim="800000"/>
            <a:headEnd type="none" w="sm" len="sm"/>
            <a:tailEnd type="none" w="sm" len="sm"/>
          </a:ln>
        </p:spPr>
      </p:cxnSp>
      <p:cxnSp>
        <p:nvCxnSpPr>
          <p:cNvPr id="102" name="Google Shape;102;p14"/>
          <p:cNvCxnSpPr/>
          <p:nvPr/>
        </p:nvCxnSpPr>
        <p:spPr>
          <a:xfrm>
            <a:off x="628650" y="1825625"/>
            <a:ext cx="7886700" cy="0"/>
          </a:xfrm>
          <a:prstGeom prst="straightConnector1">
            <a:avLst/>
          </a:prstGeom>
          <a:noFill/>
          <a:ln w="38100" cap="flat" cmpd="sng">
            <a:solidFill>
              <a:srgbClr val="655C52"/>
            </a:solidFill>
            <a:prstDash val="solid"/>
            <a:miter lim="800000"/>
            <a:headEnd type="none" w="sm" len="sm"/>
            <a:tailEnd type="none" w="sm" len="sm"/>
          </a:ln>
        </p:spPr>
      </p:cxnSp>
      <p:sp>
        <p:nvSpPr>
          <p:cNvPr id="2" name="TextBox 1">
            <a:extLst>
              <a:ext uri="{FF2B5EF4-FFF2-40B4-BE49-F238E27FC236}">
                <a16:creationId xmlns:a16="http://schemas.microsoft.com/office/drawing/2014/main" id="{41B319B2-916D-B73A-61E0-2031A7EFDC85}"/>
              </a:ext>
            </a:extLst>
          </p:cNvPr>
          <p:cNvSpPr txBox="1"/>
          <p:nvPr/>
        </p:nvSpPr>
        <p:spPr>
          <a:xfrm>
            <a:off x="628650" y="966259"/>
            <a:ext cx="7775120" cy="707886"/>
          </a:xfrm>
          <a:prstGeom prst="rect">
            <a:avLst/>
          </a:prstGeom>
          <a:noFill/>
        </p:spPr>
        <p:txBody>
          <a:bodyPr wrap="square" rtlCol="0" anchor="b">
            <a:spAutoFit/>
          </a:bodyPr>
          <a:lstStyle/>
          <a:p>
            <a:r>
              <a:rPr lang="en-US" sz="4000" dirty="0">
                <a:solidFill>
                  <a:srgbClr val="ED9933"/>
                </a:solidFill>
                <a:latin typeface="+mj-lt"/>
              </a:rPr>
              <a:t>Patients believe their thoughts… </a:t>
            </a:r>
          </a:p>
        </p:txBody>
      </p:sp>
    </p:spTree>
    <p:extLst>
      <p:ext uri="{BB962C8B-B14F-4D97-AF65-F5344CB8AC3E}">
        <p14:creationId xmlns:p14="http://schemas.microsoft.com/office/powerpoint/2010/main" val="2504880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628650" y="596873"/>
            <a:ext cx="7886700" cy="5645895"/>
          </a:xfrm>
          <a:prstGeom prst="rect">
            <a:avLst/>
          </a:prstGeom>
          <a:noFill/>
          <a:ln>
            <a:noFill/>
          </a:ln>
        </p:spPr>
        <p:txBody>
          <a:bodyPr spcFirstLastPara="1" wrap="square" lIns="91425" tIns="45700" rIns="91425" bIns="45700" anchor="t" anchorCtr="0">
            <a:noAutofit/>
          </a:bodyPr>
          <a:lstStyle/>
          <a:p>
            <a:pPr marL="228600" lvl="0" indent="-50800" algn="l" rtl="0">
              <a:lnSpc>
                <a:spcPct val="100000"/>
              </a:lnSpc>
              <a:spcBef>
                <a:spcPts val="600"/>
              </a:spcBef>
              <a:spcAft>
                <a:spcPts val="0"/>
              </a:spcAft>
              <a:buClr>
                <a:schemeClr val="dk1"/>
              </a:buClr>
              <a:buSzPts val="2800"/>
              <a:buNone/>
            </a:pPr>
            <a:r>
              <a:rPr lang="en-US" dirty="0">
                <a:solidFill>
                  <a:srgbClr val="655C52"/>
                </a:solidFill>
              </a:rPr>
              <a:t>It’s too much</a:t>
            </a:r>
          </a:p>
          <a:p>
            <a:pPr marL="228600" lvl="0" indent="-50800" algn="l" rtl="0">
              <a:lnSpc>
                <a:spcPct val="100000"/>
              </a:lnSpc>
              <a:spcBef>
                <a:spcPts val="600"/>
              </a:spcBef>
              <a:spcAft>
                <a:spcPts val="0"/>
              </a:spcAft>
              <a:buClr>
                <a:schemeClr val="dk1"/>
              </a:buClr>
              <a:buSzPts val="2800"/>
              <a:buNone/>
            </a:pPr>
            <a:r>
              <a:rPr lang="en-US" dirty="0">
                <a:solidFill>
                  <a:srgbClr val="655C52"/>
                </a:solidFill>
              </a:rPr>
              <a:t>It will make me fat</a:t>
            </a:r>
          </a:p>
          <a:p>
            <a:pPr marL="228600" lvl="0" indent="-50800" algn="l" rtl="0">
              <a:lnSpc>
                <a:spcPct val="100000"/>
              </a:lnSpc>
              <a:spcBef>
                <a:spcPts val="600"/>
              </a:spcBef>
              <a:spcAft>
                <a:spcPts val="0"/>
              </a:spcAft>
              <a:buClr>
                <a:schemeClr val="dk1"/>
              </a:buClr>
              <a:buSzPts val="2800"/>
              <a:buNone/>
            </a:pPr>
            <a:r>
              <a:rPr lang="en-US" dirty="0">
                <a:solidFill>
                  <a:srgbClr val="655C52"/>
                </a:solidFill>
              </a:rPr>
              <a:t>Oh, I just blew my diet</a:t>
            </a:r>
          </a:p>
          <a:p>
            <a:pPr marL="228600" lvl="0" indent="-50800" algn="l" rtl="0">
              <a:lnSpc>
                <a:spcPct val="100000"/>
              </a:lnSpc>
              <a:spcBef>
                <a:spcPts val="600"/>
              </a:spcBef>
              <a:spcAft>
                <a:spcPts val="0"/>
              </a:spcAft>
              <a:buClr>
                <a:schemeClr val="dk1"/>
              </a:buClr>
              <a:buSzPts val="2800"/>
              <a:buNone/>
            </a:pPr>
            <a:r>
              <a:rPr lang="en-US" dirty="0">
                <a:solidFill>
                  <a:srgbClr val="655C52"/>
                </a:solidFill>
              </a:rPr>
              <a:t>I can’t believe I just ate that </a:t>
            </a:r>
          </a:p>
          <a:p>
            <a:pPr marL="228600" lvl="0" indent="-50800" algn="l" rtl="0">
              <a:lnSpc>
                <a:spcPct val="100000"/>
              </a:lnSpc>
              <a:spcBef>
                <a:spcPts val="600"/>
              </a:spcBef>
              <a:spcAft>
                <a:spcPts val="0"/>
              </a:spcAft>
              <a:buClr>
                <a:schemeClr val="dk1"/>
              </a:buClr>
              <a:buSzPts val="2800"/>
              <a:buNone/>
            </a:pPr>
            <a:r>
              <a:rPr lang="en-US" dirty="0">
                <a:solidFill>
                  <a:srgbClr val="655C52"/>
                </a:solidFill>
              </a:rPr>
              <a:t>What the heck, I don’t care </a:t>
            </a:r>
          </a:p>
          <a:p>
            <a:pPr marL="228600" lvl="0" indent="-50800" algn="l" rtl="0">
              <a:lnSpc>
                <a:spcPct val="100000"/>
              </a:lnSpc>
              <a:spcBef>
                <a:spcPts val="600"/>
              </a:spcBef>
              <a:spcAft>
                <a:spcPts val="0"/>
              </a:spcAft>
              <a:buClr>
                <a:schemeClr val="dk1"/>
              </a:buClr>
              <a:buSzPts val="2800"/>
              <a:buNone/>
            </a:pPr>
            <a:r>
              <a:rPr lang="en-US" dirty="0">
                <a:solidFill>
                  <a:srgbClr val="655C52"/>
                </a:solidFill>
              </a:rPr>
              <a:t>I can’t allow myself to eat that, I don’t deserve it</a:t>
            </a:r>
          </a:p>
          <a:p>
            <a:pPr marL="228600" lvl="0" indent="-50800" algn="l" rtl="0">
              <a:lnSpc>
                <a:spcPct val="100000"/>
              </a:lnSpc>
              <a:spcBef>
                <a:spcPts val="600"/>
              </a:spcBef>
              <a:spcAft>
                <a:spcPts val="0"/>
              </a:spcAft>
              <a:buClr>
                <a:schemeClr val="dk1"/>
              </a:buClr>
              <a:buSzPts val="2800"/>
              <a:buNone/>
            </a:pPr>
            <a:r>
              <a:rPr lang="en-US" dirty="0">
                <a:solidFill>
                  <a:srgbClr val="655C52"/>
                </a:solidFill>
              </a:rPr>
              <a:t>I just need to lose 5 more pounds</a:t>
            </a:r>
          </a:p>
          <a:p>
            <a:pPr marL="228600" lvl="0" indent="-50800" algn="l" rtl="0">
              <a:lnSpc>
                <a:spcPct val="100000"/>
              </a:lnSpc>
              <a:spcBef>
                <a:spcPts val="600"/>
              </a:spcBef>
              <a:spcAft>
                <a:spcPts val="0"/>
              </a:spcAft>
              <a:buClr>
                <a:schemeClr val="dk1"/>
              </a:buClr>
              <a:buSzPts val="2800"/>
              <a:buNone/>
            </a:pPr>
            <a:r>
              <a:rPr lang="en-US" dirty="0">
                <a:solidFill>
                  <a:srgbClr val="655C52"/>
                </a:solidFill>
              </a:rPr>
              <a:t>I am sooo fat, I need to lose weight</a:t>
            </a:r>
          </a:p>
          <a:p>
            <a:pPr marL="228600" lvl="0" indent="-50800" algn="l" rtl="0">
              <a:lnSpc>
                <a:spcPct val="100000"/>
              </a:lnSpc>
              <a:spcBef>
                <a:spcPts val="600"/>
              </a:spcBef>
              <a:spcAft>
                <a:spcPts val="0"/>
              </a:spcAft>
              <a:buClr>
                <a:schemeClr val="dk1"/>
              </a:buClr>
              <a:buSzPts val="2800"/>
              <a:buNone/>
            </a:pPr>
            <a:r>
              <a:rPr lang="en-US" dirty="0">
                <a:solidFill>
                  <a:srgbClr val="655C52"/>
                </a:solidFill>
              </a:rPr>
              <a:t>I’m the fattest in the room</a:t>
            </a:r>
          </a:p>
          <a:p>
            <a:pPr marL="228600" lvl="0" indent="-50800" algn="l" rtl="0">
              <a:lnSpc>
                <a:spcPct val="100000"/>
              </a:lnSpc>
              <a:spcBef>
                <a:spcPts val="600"/>
              </a:spcBef>
              <a:spcAft>
                <a:spcPts val="0"/>
              </a:spcAft>
              <a:buClr>
                <a:schemeClr val="dk1"/>
              </a:buClr>
              <a:buSzPts val="2800"/>
              <a:buNone/>
            </a:pPr>
            <a:r>
              <a:rPr lang="en-US" dirty="0">
                <a:solidFill>
                  <a:srgbClr val="655C52"/>
                </a:solidFill>
              </a:rPr>
              <a:t>What can I eat?</a:t>
            </a:r>
          </a:p>
          <a:p>
            <a:pPr marL="228600" lvl="0" indent="-50800" algn="l" rtl="0">
              <a:lnSpc>
                <a:spcPct val="100000"/>
              </a:lnSpc>
              <a:spcBef>
                <a:spcPts val="600"/>
              </a:spcBef>
              <a:spcAft>
                <a:spcPts val="0"/>
              </a:spcAft>
              <a:buClr>
                <a:schemeClr val="dk1"/>
              </a:buClr>
              <a:buSzPts val="2800"/>
              <a:buNone/>
            </a:pPr>
            <a:r>
              <a:rPr lang="en-US" dirty="0">
                <a:solidFill>
                  <a:srgbClr val="655C52"/>
                </a:solidFill>
              </a:rPr>
              <a:t>What can I binge on?  </a:t>
            </a: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129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
                                            <p:txEl>
                                              <p:pRg st="1" end="1"/>
                                            </p:txEl>
                                          </p:spTgt>
                                        </p:tgtEl>
                                        <p:attrNameLst>
                                          <p:attrName>style.visibility</p:attrName>
                                        </p:attrNameLst>
                                      </p:cBhvr>
                                      <p:to>
                                        <p:strVal val="visible"/>
                                      </p:to>
                                    </p:set>
                                    <p:anim calcmode="lin" valueType="num">
                                      <p:cBhvr additive="base">
                                        <p:cTn id="13"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 calcmode="lin" valueType="num">
                                      <p:cBhvr additive="base">
                                        <p:cTn id="19"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
                                            <p:txEl>
                                              <p:pRg st="3" end="3"/>
                                            </p:txEl>
                                          </p:spTgt>
                                        </p:tgtEl>
                                        <p:attrNameLst>
                                          <p:attrName>style.visibility</p:attrName>
                                        </p:attrNameLst>
                                      </p:cBhvr>
                                      <p:to>
                                        <p:strVal val="visible"/>
                                      </p:to>
                                    </p:set>
                                    <p:anim calcmode="lin" valueType="num">
                                      <p:cBhvr additive="base">
                                        <p:cTn id="25"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
                                            <p:txEl>
                                              <p:pRg st="4" end="4"/>
                                            </p:txEl>
                                          </p:spTgt>
                                        </p:tgtEl>
                                        <p:attrNameLst>
                                          <p:attrName>style.visibility</p:attrName>
                                        </p:attrNameLst>
                                      </p:cBhvr>
                                      <p:to>
                                        <p:strVal val="visible"/>
                                      </p:to>
                                    </p:set>
                                    <p:anim calcmode="lin" valueType="num">
                                      <p:cBhvr additive="base">
                                        <p:cTn id="31" dur="500" fill="hold"/>
                                        <p:tgtEl>
                                          <p:spTgt spid="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8">
                                            <p:txEl>
                                              <p:pRg st="5" end="5"/>
                                            </p:txEl>
                                          </p:spTgt>
                                        </p:tgtEl>
                                        <p:attrNameLst>
                                          <p:attrName>style.visibility</p:attrName>
                                        </p:attrNameLst>
                                      </p:cBhvr>
                                      <p:to>
                                        <p:strVal val="visible"/>
                                      </p:to>
                                    </p:set>
                                    <p:anim calcmode="lin" valueType="num">
                                      <p:cBhvr additive="base">
                                        <p:cTn id="37" dur="500" fill="hold"/>
                                        <p:tgtEl>
                                          <p:spTgt spid="9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8">
                                            <p:txEl>
                                              <p:pRg st="6" end="6"/>
                                            </p:txEl>
                                          </p:spTgt>
                                        </p:tgtEl>
                                        <p:attrNameLst>
                                          <p:attrName>style.visibility</p:attrName>
                                        </p:attrNameLst>
                                      </p:cBhvr>
                                      <p:to>
                                        <p:strVal val="visible"/>
                                      </p:to>
                                    </p:set>
                                    <p:anim calcmode="lin" valueType="num">
                                      <p:cBhvr additive="base">
                                        <p:cTn id="43" dur="500" fill="hold"/>
                                        <p:tgtEl>
                                          <p:spTgt spid="9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8">
                                            <p:txEl>
                                              <p:pRg st="7" end="7"/>
                                            </p:txEl>
                                          </p:spTgt>
                                        </p:tgtEl>
                                        <p:attrNameLst>
                                          <p:attrName>style.visibility</p:attrName>
                                        </p:attrNameLst>
                                      </p:cBhvr>
                                      <p:to>
                                        <p:strVal val="visible"/>
                                      </p:to>
                                    </p:set>
                                    <p:anim calcmode="lin" valueType="num">
                                      <p:cBhvr additive="base">
                                        <p:cTn id="49" dur="500" fill="hold"/>
                                        <p:tgtEl>
                                          <p:spTgt spid="9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8">
                                            <p:txEl>
                                              <p:pRg st="8" end="8"/>
                                            </p:txEl>
                                          </p:spTgt>
                                        </p:tgtEl>
                                        <p:attrNameLst>
                                          <p:attrName>style.visibility</p:attrName>
                                        </p:attrNameLst>
                                      </p:cBhvr>
                                      <p:to>
                                        <p:strVal val="visible"/>
                                      </p:to>
                                    </p:set>
                                    <p:anim calcmode="lin" valueType="num">
                                      <p:cBhvr additive="base">
                                        <p:cTn id="55" dur="500" fill="hold"/>
                                        <p:tgtEl>
                                          <p:spTgt spid="9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8">
                                            <p:txEl>
                                              <p:pRg st="9" end="9"/>
                                            </p:txEl>
                                          </p:spTgt>
                                        </p:tgtEl>
                                        <p:attrNameLst>
                                          <p:attrName>style.visibility</p:attrName>
                                        </p:attrNameLst>
                                      </p:cBhvr>
                                      <p:to>
                                        <p:strVal val="visible"/>
                                      </p:to>
                                    </p:set>
                                    <p:anim calcmode="lin" valueType="num">
                                      <p:cBhvr additive="base">
                                        <p:cTn id="61" dur="500" fill="hold"/>
                                        <p:tgtEl>
                                          <p:spTgt spid="9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8">
                                            <p:txEl>
                                              <p:pRg st="10" end="10"/>
                                            </p:txEl>
                                          </p:spTgt>
                                        </p:tgtEl>
                                        <p:attrNameLst>
                                          <p:attrName>style.visibility</p:attrName>
                                        </p:attrNameLst>
                                      </p:cBhvr>
                                      <p:to>
                                        <p:strVal val="visible"/>
                                      </p:to>
                                    </p:set>
                                    <p:anim calcmode="lin" valueType="num">
                                      <p:cBhvr additive="base">
                                        <p:cTn id="67" dur="500" fill="hold"/>
                                        <p:tgtEl>
                                          <p:spTgt spid="9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628650" y="623361"/>
            <a:ext cx="7886700" cy="5592919"/>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600"/>
              </a:spcBef>
              <a:spcAft>
                <a:spcPts val="0"/>
              </a:spcAft>
              <a:buClr>
                <a:schemeClr val="dk1"/>
              </a:buClr>
              <a:buSzPts val="2800"/>
              <a:buNone/>
            </a:pPr>
            <a:r>
              <a:rPr lang="en-US" dirty="0">
                <a:solidFill>
                  <a:srgbClr val="655C52"/>
                </a:solidFill>
              </a:rPr>
              <a:t>No way, I’ll get sick </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 don’t want to think about that</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I’m bored </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 don’t want to cook or touch food</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I’ll choke if I eat that</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 can’t STAND the way that smells</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It will hurt me if I eat that </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I’m not full</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I’m not hungry right now</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 don’t want to eat in front of my family</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 don’t want to eat in front of strangers</a:t>
            </a: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570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
                                            <p:txEl>
                                              <p:pRg st="1" end="1"/>
                                            </p:txEl>
                                          </p:spTgt>
                                        </p:tgtEl>
                                        <p:attrNameLst>
                                          <p:attrName>style.visibility</p:attrName>
                                        </p:attrNameLst>
                                      </p:cBhvr>
                                      <p:to>
                                        <p:strVal val="visible"/>
                                      </p:to>
                                    </p:set>
                                    <p:anim calcmode="lin" valueType="num">
                                      <p:cBhvr additive="base">
                                        <p:cTn id="13"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 calcmode="lin" valueType="num">
                                      <p:cBhvr additive="base">
                                        <p:cTn id="19"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
                                            <p:txEl>
                                              <p:pRg st="3" end="3"/>
                                            </p:txEl>
                                          </p:spTgt>
                                        </p:tgtEl>
                                        <p:attrNameLst>
                                          <p:attrName>style.visibility</p:attrName>
                                        </p:attrNameLst>
                                      </p:cBhvr>
                                      <p:to>
                                        <p:strVal val="visible"/>
                                      </p:to>
                                    </p:set>
                                    <p:anim calcmode="lin" valueType="num">
                                      <p:cBhvr additive="base">
                                        <p:cTn id="25"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
                                            <p:txEl>
                                              <p:pRg st="4" end="4"/>
                                            </p:txEl>
                                          </p:spTgt>
                                        </p:tgtEl>
                                        <p:attrNameLst>
                                          <p:attrName>style.visibility</p:attrName>
                                        </p:attrNameLst>
                                      </p:cBhvr>
                                      <p:to>
                                        <p:strVal val="visible"/>
                                      </p:to>
                                    </p:set>
                                    <p:anim calcmode="lin" valueType="num">
                                      <p:cBhvr additive="base">
                                        <p:cTn id="31" dur="500" fill="hold"/>
                                        <p:tgtEl>
                                          <p:spTgt spid="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8">
                                            <p:txEl>
                                              <p:pRg st="5" end="5"/>
                                            </p:txEl>
                                          </p:spTgt>
                                        </p:tgtEl>
                                        <p:attrNameLst>
                                          <p:attrName>style.visibility</p:attrName>
                                        </p:attrNameLst>
                                      </p:cBhvr>
                                      <p:to>
                                        <p:strVal val="visible"/>
                                      </p:to>
                                    </p:set>
                                    <p:anim calcmode="lin" valueType="num">
                                      <p:cBhvr additive="base">
                                        <p:cTn id="37" dur="500" fill="hold"/>
                                        <p:tgtEl>
                                          <p:spTgt spid="9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8">
                                            <p:txEl>
                                              <p:pRg st="6" end="6"/>
                                            </p:txEl>
                                          </p:spTgt>
                                        </p:tgtEl>
                                        <p:attrNameLst>
                                          <p:attrName>style.visibility</p:attrName>
                                        </p:attrNameLst>
                                      </p:cBhvr>
                                      <p:to>
                                        <p:strVal val="visible"/>
                                      </p:to>
                                    </p:set>
                                    <p:anim calcmode="lin" valueType="num">
                                      <p:cBhvr additive="base">
                                        <p:cTn id="43" dur="500" fill="hold"/>
                                        <p:tgtEl>
                                          <p:spTgt spid="9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8">
                                            <p:txEl>
                                              <p:pRg st="7" end="7"/>
                                            </p:txEl>
                                          </p:spTgt>
                                        </p:tgtEl>
                                        <p:attrNameLst>
                                          <p:attrName>style.visibility</p:attrName>
                                        </p:attrNameLst>
                                      </p:cBhvr>
                                      <p:to>
                                        <p:strVal val="visible"/>
                                      </p:to>
                                    </p:set>
                                    <p:anim calcmode="lin" valueType="num">
                                      <p:cBhvr additive="base">
                                        <p:cTn id="49" dur="500" fill="hold"/>
                                        <p:tgtEl>
                                          <p:spTgt spid="9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8">
                                            <p:txEl>
                                              <p:pRg st="8" end="8"/>
                                            </p:txEl>
                                          </p:spTgt>
                                        </p:tgtEl>
                                        <p:attrNameLst>
                                          <p:attrName>style.visibility</p:attrName>
                                        </p:attrNameLst>
                                      </p:cBhvr>
                                      <p:to>
                                        <p:strVal val="visible"/>
                                      </p:to>
                                    </p:set>
                                    <p:anim calcmode="lin" valueType="num">
                                      <p:cBhvr additive="base">
                                        <p:cTn id="55" dur="500" fill="hold"/>
                                        <p:tgtEl>
                                          <p:spTgt spid="9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8">
                                            <p:txEl>
                                              <p:pRg st="9" end="9"/>
                                            </p:txEl>
                                          </p:spTgt>
                                        </p:tgtEl>
                                        <p:attrNameLst>
                                          <p:attrName>style.visibility</p:attrName>
                                        </p:attrNameLst>
                                      </p:cBhvr>
                                      <p:to>
                                        <p:strVal val="visible"/>
                                      </p:to>
                                    </p:set>
                                    <p:anim calcmode="lin" valueType="num">
                                      <p:cBhvr additive="base">
                                        <p:cTn id="61" dur="500" fill="hold"/>
                                        <p:tgtEl>
                                          <p:spTgt spid="9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8">
                                            <p:txEl>
                                              <p:pRg st="10" end="10"/>
                                            </p:txEl>
                                          </p:spTgt>
                                        </p:tgtEl>
                                        <p:attrNameLst>
                                          <p:attrName>style.visibility</p:attrName>
                                        </p:attrNameLst>
                                      </p:cBhvr>
                                      <p:to>
                                        <p:strVal val="visible"/>
                                      </p:to>
                                    </p:set>
                                    <p:anim calcmode="lin" valueType="num">
                                      <p:cBhvr additive="base">
                                        <p:cTn id="67" dur="500" fill="hold"/>
                                        <p:tgtEl>
                                          <p:spTgt spid="9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8">
                                            <p:txEl>
                                              <p:pRg st="11" end="11"/>
                                            </p:txEl>
                                          </p:spTgt>
                                        </p:tgtEl>
                                        <p:attrNameLst>
                                          <p:attrName>style.visibility</p:attrName>
                                        </p:attrNameLst>
                                      </p:cBhvr>
                                      <p:to>
                                        <p:strVal val="visible"/>
                                      </p:to>
                                    </p:set>
                                    <p:anim calcmode="lin" valueType="num">
                                      <p:cBhvr additive="base">
                                        <p:cTn id="73" dur="500" fill="hold"/>
                                        <p:tgtEl>
                                          <p:spTgt spid="98">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8">
                                            <p:txEl>
                                              <p:pRg st="12" end="12"/>
                                            </p:txEl>
                                          </p:spTgt>
                                        </p:tgtEl>
                                        <p:attrNameLst>
                                          <p:attrName>style.visibility</p:attrName>
                                        </p:attrNameLst>
                                      </p:cBhvr>
                                      <p:to>
                                        <p:strVal val="visible"/>
                                      </p:to>
                                    </p:set>
                                    <p:anim calcmode="lin" valueType="num">
                                      <p:cBhvr additive="base">
                                        <p:cTn id="79" dur="500" fill="hold"/>
                                        <p:tgtEl>
                                          <p:spTgt spid="98">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628650" y="623361"/>
            <a:ext cx="7886700" cy="5592919"/>
          </a:xfrm>
          <a:prstGeom prst="rect">
            <a:avLst/>
          </a:prstGeom>
          <a:noFill/>
          <a:ln>
            <a:noFill/>
          </a:ln>
        </p:spPr>
        <p:txBody>
          <a:bodyPr spcFirstLastPara="1" wrap="square" lIns="91425" tIns="45700" rIns="91425" bIns="45700" anchor="t" anchorCtr="0">
            <a:noAutofit/>
          </a:bodyPr>
          <a:lstStyle/>
          <a:p>
            <a:pPr marL="228600" indent="-50800">
              <a:spcBef>
                <a:spcPts val="600"/>
              </a:spcBef>
              <a:buSzPts val="2800"/>
              <a:buNone/>
            </a:pPr>
            <a:r>
              <a:rPr lang="en-US" dirty="0">
                <a:solidFill>
                  <a:srgbClr val="655C52"/>
                </a:solidFill>
              </a:rPr>
              <a:t>I have PCOS and my doctor told me to lose weight  </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 have to be smaller</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This food is unhealthy</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This looks gross, don’t eat it</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You have never had this, don’t try it</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No, you ate a snack, no more food</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 don’t deserve any food</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If I’m not hungry, I shouldn’t eat</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If I eat too much, I have to compensate </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 can go purge in the bathroom, no one will know</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 feel unloved if I don’t lose weight</a:t>
            </a:r>
          </a:p>
          <a:p>
            <a:pPr marL="228600" lvl="0" indent="-50800" algn="l" rtl="0">
              <a:lnSpc>
                <a:spcPct val="90000"/>
              </a:lnSpc>
              <a:spcBef>
                <a:spcPts val="600"/>
              </a:spcBef>
              <a:spcAft>
                <a:spcPts val="0"/>
              </a:spcAft>
              <a:buClr>
                <a:schemeClr val="dk1"/>
              </a:buClr>
              <a:buSzPts val="2800"/>
              <a:buNone/>
            </a:pPr>
            <a:r>
              <a:rPr lang="en-US" dirty="0">
                <a:solidFill>
                  <a:srgbClr val="655C52"/>
                </a:solidFill>
              </a:rPr>
              <a:t>I’ll die if I gain weight and get diabetes</a:t>
            </a:r>
          </a:p>
          <a:p>
            <a:pPr marL="228600" lvl="0" indent="-50800" algn="l"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5858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
                                            <p:txEl>
                                              <p:pRg st="1" end="1"/>
                                            </p:txEl>
                                          </p:spTgt>
                                        </p:tgtEl>
                                        <p:attrNameLst>
                                          <p:attrName>style.visibility</p:attrName>
                                        </p:attrNameLst>
                                      </p:cBhvr>
                                      <p:to>
                                        <p:strVal val="visible"/>
                                      </p:to>
                                    </p:set>
                                    <p:anim calcmode="lin" valueType="num">
                                      <p:cBhvr additive="base">
                                        <p:cTn id="13"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 calcmode="lin" valueType="num">
                                      <p:cBhvr additive="base">
                                        <p:cTn id="19"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
                                            <p:txEl>
                                              <p:pRg st="3" end="3"/>
                                            </p:txEl>
                                          </p:spTgt>
                                        </p:tgtEl>
                                        <p:attrNameLst>
                                          <p:attrName>style.visibility</p:attrName>
                                        </p:attrNameLst>
                                      </p:cBhvr>
                                      <p:to>
                                        <p:strVal val="visible"/>
                                      </p:to>
                                    </p:set>
                                    <p:anim calcmode="lin" valueType="num">
                                      <p:cBhvr additive="base">
                                        <p:cTn id="25"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
                                            <p:txEl>
                                              <p:pRg st="4" end="4"/>
                                            </p:txEl>
                                          </p:spTgt>
                                        </p:tgtEl>
                                        <p:attrNameLst>
                                          <p:attrName>style.visibility</p:attrName>
                                        </p:attrNameLst>
                                      </p:cBhvr>
                                      <p:to>
                                        <p:strVal val="visible"/>
                                      </p:to>
                                    </p:set>
                                    <p:anim calcmode="lin" valueType="num">
                                      <p:cBhvr additive="base">
                                        <p:cTn id="31" dur="500" fill="hold"/>
                                        <p:tgtEl>
                                          <p:spTgt spid="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8">
                                            <p:txEl>
                                              <p:pRg st="5" end="5"/>
                                            </p:txEl>
                                          </p:spTgt>
                                        </p:tgtEl>
                                        <p:attrNameLst>
                                          <p:attrName>style.visibility</p:attrName>
                                        </p:attrNameLst>
                                      </p:cBhvr>
                                      <p:to>
                                        <p:strVal val="visible"/>
                                      </p:to>
                                    </p:set>
                                    <p:anim calcmode="lin" valueType="num">
                                      <p:cBhvr additive="base">
                                        <p:cTn id="37" dur="500" fill="hold"/>
                                        <p:tgtEl>
                                          <p:spTgt spid="9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8">
                                            <p:txEl>
                                              <p:pRg st="6" end="6"/>
                                            </p:txEl>
                                          </p:spTgt>
                                        </p:tgtEl>
                                        <p:attrNameLst>
                                          <p:attrName>style.visibility</p:attrName>
                                        </p:attrNameLst>
                                      </p:cBhvr>
                                      <p:to>
                                        <p:strVal val="visible"/>
                                      </p:to>
                                    </p:set>
                                    <p:anim calcmode="lin" valueType="num">
                                      <p:cBhvr additive="base">
                                        <p:cTn id="43" dur="500" fill="hold"/>
                                        <p:tgtEl>
                                          <p:spTgt spid="9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8">
                                            <p:txEl>
                                              <p:pRg st="7" end="7"/>
                                            </p:txEl>
                                          </p:spTgt>
                                        </p:tgtEl>
                                        <p:attrNameLst>
                                          <p:attrName>style.visibility</p:attrName>
                                        </p:attrNameLst>
                                      </p:cBhvr>
                                      <p:to>
                                        <p:strVal val="visible"/>
                                      </p:to>
                                    </p:set>
                                    <p:anim calcmode="lin" valueType="num">
                                      <p:cBhvr additive="base">
                                        <p:cTn id="49" dur="500" fill="hold"/>
                                        <p:tgtEl>
                                          <p:spTgt spid="9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8">
                                            <p:txEl>
                                              <p:pRg st="8" end="8"/>
                                            </p:txEl>
                                          </p:spTgt>
                                        </p:tgtEl>
                                        <p:attrNameLst>
                                          <p:attrName>style.visibility</p:attrName>
                                        </p:attrNameLst>
                                      </p:cBhvr>
                                      <p:to>
                                        <p:strVal val="visible"/>
                                      </p:to>
                                    </p:set>
                                    <p:anim calcmode="lin" valueType="num">
                                      <p:cBhvr additive="base">
                                        <p:cTn id="55" dur="500" fill="hold"/>
                                        <p:tgtEl>
                                          <p:spTgt spid="9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8">
                                            <p:txEl>
                                              <p:pRg st="9" end="9"/>
                                            </p:txEl>
                                          </p:spTgt>
                                        </p:tgtEl>
                                        <p:attrNameLst>
                                          <p:attrName>style.visibility</p:attrName>
                                        </p:attrNameLst>
                                      </p:cBhvr>
                                      <p:to>
                                        <p:strVal val="visible"/>
                                      </p:to>
                                    </p:set>
                                    <p:anim calcmode="lin" valueType="num">
                                      <p:cBhvr additive="base">
                                        <p:cTn id="61" dur="500" fill="hold"/>
                                        <p:tgtEl>
                                          <p:spTgt spid="9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8">
                                            <p:txEl>
                                              <p:pRg st="10" end="10"/>
                                            </p:txEl>
                                          </p:spTgt>
                                        </p:tgtEl>
                                        <p:attrNameLst>
                                          <p:attrName>style.visibility</p:attrName>
                                        </p:attrNameLst>
                                      </p:cBhvr>
                                      <p:to>
                                        <p:strVal val="visible"/>
                                      </p:to>
                                    </p:set>
                                    <p:anim calcmode="lin" valueType="num">
                                      <p:cBhvr additive="base">
                                        <p:cTn id="67" dur="500" fill="hold"/>
                                        <p:tgtEl>
                                          <p:spTgt spid="9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8">
                                            <p:txEl>
                                              <p:pRg st="11" end="11"/>
                                            </p:txEl>
                                          </p:spTgt>
                                        </p:tgtEl>
                                        <p:attrNameLst>
                                          <p:attrName>style.visibility</p:attrName>
                                        </p:attrNameLst>
                                      </p:cBhvr>
                                      <p:to>
                                        <p:strVal val="visible"/>
                                      </p:to>
                                    </p:set>
                                    <p:anim calcmode="lin" valueType="num">
                                      <p:cBhvr additive="base">
                                        <p:cTn id="73" dur="500" fill="hold"/>
                                        <p:tgtEl>
                                          <p:spTgt spid="98">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8">
                                            <p:txEl>
                                              <p:pRg st="13" end="13"/>
                                            </p:txEl>
                                          </p:spTgt>
                                        </p:tgtEl>
                                        <p:attrNameLst>
                                          <p:attrName>style.visibility</p:attrName>
                                        </p:attrNameLst>
                                      </p:cBhvr>
                                      <p:to>
                                        <p:strVal val="visible"/>
                                      </p:to>
                                    </p:set>
                                    <p:anim calcmode="lin" valueType="num">
                                      <p:cBhvr additive="base">
                                        <p:cTn id="79" dur="500" fill="hold"/>
                                        <p:tgtEl>
                                          <p:spTgt spid="98">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6B2999F-3338-5940-FD04-11FB2A3B7454}"/>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B49649E4-9FF8-B880-FB7E-F4177C1DC482}"/>
              </a:ext>
            </a:extLst>
          </p:cNvPr>
          <p:cNvSpPr txBox="1">
            <a:spLocks noGrp="1"/>
          </p:cNvSpPr>
          <p:nvPr>
            <p:ph type="body" idx="1"/>
          </p:nvPr>
        </p:nvSpPr>
        <p:spPr>
          <a:xfrm>
            <a:off x="628650" y="623361"/>
            <a:ext cx="7886700" cy="5592919"/>
          </a:xfrm>
          <a:prstGeom prst="rect">
            <a:avLst/>
          </a:prstGeom>
          <a:noFill/>
          <a:ln>
            <a:noFill/>
          </a:ln>
        </p:spPr>
        <p:txBody>
          <a:bodyPr spcFirstLastPara="1" wrap="square" lIns="91425" tIns="45700" rIns="91425" bIns="45700" anchor="ctr" anchorCtr="0">
            <a:noAutofit/>
          </a:bodyPr>
          <a:lstStyle/>
          <a:p>
            <a:pPr marL="228600" lvl="0" indent="-50800" algn="ctr" rtl="0">
              <a:lnSpc>
                <a:spcPct val="90000"/>
              </a:lnSpc>
              <a:spcBef>
                <a:spcPts val="0"/>
              </a:spcBef>
              <a:spcAft>
                <a:spcPts val="0"/>
              </a:spcAft>
              <a:buClr>
                <a:schemeClr val="dk1"/>
              </a:buClr>
              <a:buSzPts val="2800"/>
              <a:buNone/>
            </a:pPr>
            <a:endParaRPr lang="en-US" dirty="0">
              <a:solidFill>
                <a:srgbClr val="655C52"/>
              </a:solidFill>
            </a:endParaRPr>
          </a:p>
          <a:p>
            <a:pPr marL="228600" lvl="0" indent="-50800" algn="l" rtl="0">
              <a:lnSpc>
                <a:spcPct val="90000"/>
              </a:lnSpc>
              <a:spcBef>
                <a:spcPts val="0"/>
              </a:spcBef>
              <a:spcAft>
                <a:spcPts val="0"/>
              </a:spcAft>
              <a:buClr>
                <a:schemeClr val="dk1"/>
              </a:buClr>
              <a:buSzPts val="2800"/>
              <a:buNone/>
            </a:pPr>
            <a:r>
              <a:rPr lang="en-US" dirty="0">
                <a:solidFill>
                  <a:srgbClr val="655C52"/>
                </a:solidFill>
              </a:rPr>
              <a:t> </a:t>
            </a:r>
          </a:p>
          <a:p>
            <a:pPr marL="228600" lvl="0" indent="-50800" algn="l" rtl="0">
              <a:lnSpc>
                <a:spcPct val="90000"/>
              </a:lnSpc>
              <a:spcBef>
                <a:spcPts val="0"/>
              </a:spcBef>
              <a:spcAft>
                <a:spcPts val="0"/>
              </a:spcAft>
              <a:buClr>
                <a:schemeClr val="dk1"/>
              </a:buClr>
              <a:buSzPts val="2800"/>
              <a:buNone/>
            </a:pPr>
            <a:endParaRPr dirty="0">
              <a:solidFill>
                <a:srgbClr val="655C52"/>
              </a:solidFill>
            </a:endParaRPr>
          </a:p>
        </p:txBody>
      </p:sp>
      <p:sp>
        <p:nvSpPr>
          <p:cNvPr id="99" name="Google Shape;99;p14">
            <a:extLst>
              <a:ext uri="{FF2B5EF4-FFF2-40B4-BE49-F238E27FC236}">
                <a16:creationId xmlns:a16="http://schemas.microsoft.com/office/drawing/2014/main" id="{A8F96A68-7837-1779-D640-DC2D10EDA324}"/>
              </a:ext>
            </a:extLst>
          </p:cNvPr>
          <p:cNvSpPr/>
          <p:nvPr/>
        </p:nvSpPr>
        <p:spPr>
          <a:xfrm>
            <a:off x="182878" y="221673"/>
            <a:ext cx="8719949" cy="6396296"/>
          </a:xfrm>
          <a:prstGeom prst="rect">
            <a:avLst/>
          </a:prstGeom>
          <a:noFill/>
          <a:ln w="38100" cap="flat" cmpd="sng">
            <a:solidFill>
              <a:srgbClr val="ED99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14">
            <a:extLst>
              <a:ext uri="{FF2B5EF4-FFF2-40B4-BE49-F238E27FC236}">
                <a16:creationId xmlns:a16="http://schemas.microsoft.com/office/drawing/2014/main" id="{BAD44E2E-E9BD-EA25-93CB-D92A3AF4A1C2}"/>
              </a:ext>
            </a:extLst>
          </p:cNvPr>
          <p:cNvSpPr/>
          <p:nvPr/>
        </p:nvSpPr>
        <p:spPr>
          <a:xfrm>
            <a:off x="311085" y="360044"/>
            <a:ext cx="8472697" cy="6137911"/>
          </a:xfrm>
          <a:prstGeom prst="rect">
            <a:avLst/>
          </a:prstGeom>
          <a:noFill/>
          <a:ln w="63500" cap="flat" cmpd="sng">
            <a:solidFill>
              <a:srgbClr val="655C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 name="Content Placeholder 4" descr="&lt;strong&gt;Zen&lt;/strong&gt; Practice &lt;strong&gt;Bell&lt;/strong&gt;">
            <a:extLst>
              <a:ext uri="{FF2B5EF4-FFF2-40B4-BE49-F238E27FC236}">
                <a16:creationId xmlns:a16="http://schemas.microsoft.com/office/drawing/2014/main" id="{007EB224-8892-2CDA-3AD3-F168A5D5D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429" y="1127995"/>
            <a:ext cx="7006846" cy="4583650"/>
          </a:xfrm>
          <a:prstGeom prst="rect">
            <a:avLst/>
          </a:prstGeom>
        </p:spPr>
      </p:pic>
    </p:spTree>
    <p:extLst>
      <p:ext uri="{BB962C8B-B14F-4D97-AF65-F5344CB8AC3E}">
        <p14:creationId xmlns:p14="http://schemas.microsoft.com/office/powerpoint/2010/main" val="195015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 calcmode="lin" valueType="num">
                                      <p:cBhvr additive="base">
                                        <p:cTn id="7"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a:xfrm>
            <a:off x="599502" y="505777"/>
            <a:ext cx="7886700" cy="1170624"/>
          </a:xfrm>
        </p:spPr>
        <p:txBody>
          <a:bodyPr anchor="b">
            <a:normAutofit fontScale="90000"/>
          </a:bodyPr>
          <a:lstStyle/>
          <a:p>
            <a:r>
              <a:rPr lang="en-US" sz="4000" dirty="0">
                <a:solidFill>
                  <a:srgbClr val="ED9933"/>
                </a:solidFill>
              </a:rPr>
              <a:t>Current Psychological Treatment Structure</a:t>
            </a: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2138361"/>
            <a:ext cx="7713966" cy="4351338"/>
          </a:xfrm>
        </p:spPr>
        <p:txBody>
          <a:bodyPr/>
          <a:lstStyle/>
          <a:p>
            <a:pPr marL="514350" indent="-514350">
              <a:buFont typeface="+mj-lt"/>
              <a:buAutoNum type="arabicPeriod"/>
            </a:pPr>
            <a:r>
              <a:rPr lang="en-US" dirty="0">
                <a:solidFill>
                  <a:srgbClr val="655C52"/>
                </a:solidFill>
              </a:rPr>
              <a:t>Teach Mindfulness</a:t>
            </a:r>
          </a:p>
          <a:p>
            <a:pPr marL="514350" indent="-514350">
              <a:buFont typeface="+mj-lt"/>
              <a:buAutoNum type="arabicPeriod"/>
            </a:pPr>
            <a:r>
              <a:rPr lang="en-US" dirty="0">
                <a:solidFill>
                  <a:srgbClr val="655C52"/>
                </a:solidFill>
              </a:rPr>
              <a:t>Acceptance of Emotions/SUDS</a:t>
            </a:r>
          </a:p>
          <a:p>
            <a:pPr marL="514350" indent="-514350">
              <a:buFont typeface="+mj-lt"/>
              <a:buAutoNum type="arabicPeriod"/>
            </a:pPr>
            <a:r>
              <a:rPr lang="en-US" dirty="0">
                <a:solidFill>
                  <a:srgbClr val="655C52"/>
                </a:solidFill>
              </a:rPr>
              <a:t>Awareness of urges without judgement</a:t>
            </a:r>
          </a:p>
          <a:p>
            <a:pPr marL="514350" indent="-514350">
              <a:buFont typeface="+mj-lt"/>
              <a:buAutoNum type="arabicPeriod"/>
            </a:pPr>
            <a:r>
              <a:rPr lang="en-US" dirty="0">
                <a:solidFill>
                  <a:srgbClr val="655C52"/>
                </a:solidFill>
              </a:rPr>
              <a:t>Use Skills such as Defusion, Check the Facts, etc., for Affect Regulation</a:t>
            </a:r>
          </a:p>
          <a:p>
            <a:pPr marL="514350" indent="-514350">
              <a:buFont typeface="+mj-lt"/>
              <a:buAutoNum type="arabicPeriod"/>
            </a:pPr>
            <a:r>
              <a:rPr lang="en-US" dirty="0">
                <a:solidFill>
                  <a:srgbClr val="655C52"/>
                </a:solidFill>
              </a:rPr>
              <a:t>Use Skills for effective behaviors</a:t>
            </a:r>
          </a:p>
          <a:p>
            <a:pPr marL="514350" indent="-514350">
              <a:buFont typeface="+mj-lt"/>
              <a:buAutoNum type="arabicPeriod"/>
            </a:pPr>
            <a:r>
              <a:rPr lang="en-US" dirty="0">
                <a:solidFill>
                  <a:srgbClr val="655C52"/>
                </a:solidFill>
              </a:rPr>
              <a:t>Make choices based on values</a:t>
            </a: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5858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53EA5C-9F7B-F149-8D36-CF985AE19842}"/>
              </a:ext>
            </a:extLst>
          </p:cNvPr>
          <p:cNvSpPr txBox="1"/>
          <p:nvPr/>
        </p:nvSpPr>
        <p:spPr>
          <a:xfrm>
            <a:off x="0" y="12890"/>
            <a:ext cx="9143993" cy="707886"/>
          </a:xfrm>
          <a:prstGeom prst="rect">
            <a:avLst/>
          </a:prstGeom>
          <a:noFill/>
        </p:spPr>
        <p:txBody>
          <a:bodyPr wrap="square" rtlCol="0" anchor="ctr">
            <a:spAutoFit/>
          </a:bodyPr>
          <a:lstStyle/>
          <a:p>
            <a:pPr algn="ctr"/>
            <a:r>
              <a:rPr lang="en-US" sz="4000" dirty="0">
                <a:solidFill>
                  <a:srgbClr val="ED9933"/>
                </a:solidFill>
              </a:rPr>
              <a:t>DBT FLOW</a:t>
            </a:r>
          </a:p>
        </p:txBody>
      </p:sp>
      <p:sp>
        <p:nvSpPr>
          <p:cNvPr id="6" name="TextBox 5">
            <a:extLst>
              <a:ext uri="{FF2B5EF4-FFF2-40B4-BE49-F238E27FC236}">
                <a16:creationId xmlns:a16="http://schemas.microsoft.com/office/drawing/2014/main" id="{9572F2E8-F19F-994F-8773-E476F7AE9175}"/>
              </a:ext>
            </a:extLst>
          </p:cNvPr>
          <p:cNvSpPr txBox="1"/>
          <p:nvPr/>
        </p:nvSpPr>
        <p:spPr>
          <a:xfrm>
            <a:off x="308869" y="1528159"/>
            <a:ext cx="1740501" cy="877163"/>
          </a:xfrm>
          <a:prstGeom prst="rect">
            <a:avLst/>
          </a:prstGeom>
          <a:solidFill>
            <a:srgbClr val="92D050"/>
          </a:solidFill>
        </p:spPr>
        <p:txBody>
          <a:bodyPr wrap="square" rtlCol="0">
            <a:spAutoFit/>
          </a:bodyPr>
          <a:lstStyle/>
          <a:p>
            <a:pPr algn="ctr"/>
            <a:r>
              <a:rPr lang="en-US" sz="1700" dirty="0"/>
              <a:t>MINDFULNESS FOR AWARENESS</a:t>
            </a:r>
          </a:p>
        </p:txBody>
      </p:sp>
      <p:cxnSp>
        <p:nvCxnSpPr>
          <p:cNvPr id="8" name="Straight Arrow Connector 7">
            <a:extLst>
              <a:ext uri="{FF2B5EF4-FFF2-40B4-BE49-F238E27FC236}">
                <a16:creationId xmlns:a16="http://schemas.microsoft.com/office/drawing/2014/main" id="{E90885F7-4430-8B4A-8CE6-8F90373E7303}"/>
              </a:ext>
            </a:extLst>
          </p:cNvPr>
          <p:cNvCxnSpPr>
            <a:cxnSpLocks/>
          </p:cNvCxnSpPr>
          <p:nvPr/>
        </p:nvCxnSpPr>
        <p:spPr>
          <a:xfrm flipV="1">
            <a:off x="2065591" y="1121029"/>
            <a:ext cx="1221486" cy="479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3A4D65-4A5D-2C44-940C-5F0CBABEB374}"/>
              </a:ext>
            </a:extLst>
          </p:cNvPr>
          <p:cNvCxnSpPr>
            <a:cxnSpLocks/>
          </p:cNvCxnSpPr>
          <p:nvPr/>
        </p:nvCxnSpPr>
        <p:spPr>
          <a:xfrm>
            <a:off x="2081179" y="2057150"/>
            <a:ext cx="1209627" cy="18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646F3C-6435-FF4B-BEE8-8A42B8C8B384}"/>
              </a:ext>
            </a:extLst>
          </p:cNvPr>
          <p:cNvCxnSpPr>
            <a:cxnSpLocks/>
            <a:endCxn id="19" idx="1"/>
          </p:cNvCxnSpPr>
          <p:nvPr/>
        </p:nvCxnSpPr>
        <p:spPr>
          <a:xfrm>
            <a:off x="2066680" y="2362248"/>
            <a:ext cx="1280168" cy="522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8A3BCF5-EF14-FC47-96D4-5C83505A0DDB}"/>
              </a:ext>
            </a:extLst>
          </p:cNvPr>
          <p:cNvCxnSpPr>
            <a:cxnSpLocks/>
          </p:cNvCxnSpPr>
          <p:nvPr/>
        </p:nvCxnSpPr>
        <p:spPr>
          <a:xfrm flipV="1">
            <a:off x="4532552" y="2217533"/>
            <a:ext cx="1611952" cy="667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40662C-61A4-9644-B647-4C67B544B9E5}"/>
              </a:ext>
            </a:extLst>
          </p:cNvPr>
          <p:cNvCxnSpPr>
            <a:cxnSpLocks/>
          </p:cNvCxnSpPr>
          <p:nvPr/>
        </p:nvCxnSpPr>
        <p:spPr>
          <a:xfrm>
            <a:off x="4491131" y="1129783"/>
            <a:ext cx="1674495" cy="90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00AC09-F748-5D42-99F1-7F5BA38FDA92}"/>
              </a:ext>
            </a:extLst>
          </p:cNvPr>
          <p:cNvCxnSpPr>
            <a:cxnSpLocks/>
          </p:cNvCxnSpPr>
          <p:nvPr/>
        </p:nvCxnSpPr>
        <p:spPr>
          <a:xfrm>
            <a:off x="6948138" y="2075341"/>
            <a:ext cx="64008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C34E01-B3F2-9D44-9D1E-F1BAE9984509}"/>
              </a:ext>
            </a:extLst>
          </p:cNvPr>
          <p:cNvSpPr txBox="1"/>
          <p:nvPr/>
        </p:nvSpPr>
        <p:spPr>
          <a:xfrm>
            <a:off x="3239405" y="892404"/>
            <a:ext cx="1443990" cy="584775"/>
          </a:xfrm>
          <a:prstGeom prst="rect">
            <a:avLst/>
          </a:prstGeom>
          <a:noFill/>
        </p:spPr>
        <p:txBody>
          <a:bodyPr wrap="square" rtlCol="0">
            <a:spAutoFit/>
          </a:bodyPr>
          <a:lstStyle/>
          <a:p>
            <a:r>
              <a:rPr lang="en-US" sz="1600" dirty="0"/>
              <a:t>EMOTIONS</a:t>
            </a:r>
          </a:p>
          <a:p>
            <a:r>
              <a:rPr lang="en-US" sz="1600" dirty="0"/>
              <a:t>FEELINGS</a:t>
            </a:r>
          </a:p>
        </p:txBody>
      </p:sp>
      <p:sp>
        <p:nvSpPr>
          <p:cNvPr id="18" name="TextBox 17">
            <a:extLst>
              <a:ext uri="{FF2B5EF4-FFF2-40B4-BE49-F238E27FC236}">
                <a16:creationId xmlns:a16="http://schemas.microsoft.com/office/drawing/2014/main" id="{C15A19DB-7522-7D49-987A-003B470BD72C}"/>
              </a:ext>
            </a:extLst>
          </p:cNvPr>
          <p:cNvSpPr txBox="1"/>
          <p:nvPr/>
        </p:nvSpPr>
        <p:spPr>
          <a:xfrm>
            <a:off x="3290806" y="1804554"/>
            <a:ext cx="1520239" cy="584775"/>
          </a:xfrm>
          <a:prstGeom prst="rect">
            <a:avLst/>
          </a:prstGeom>
          <a:noFill/>
        </p:spPr>
        <p:txBody>
          <a:bodyPr wrap="square" rtlCol="0">
            <a:spAutoFit/>
          </a:bodyPr>
          <a:lstStyle/>
          <a:p>
            <a:r>
              <a:rPr lang="en-US" sz="1600" dirty="0"/>
              <a:t>BODY SENSATIONS</a:t>
            </a:r>
          </a:p>
        </p:txBody>
      </p:sp>
      <p:sp>
        <p:nvSpPr>
          <p:cNvPr id="19" name="TextBox 18">
            <a:extLst>
              <a:ext uri="{FF2B5EF4-FFF2-40B4-BE49-F238E27FC236}">
                <a16:creationId xmlns:a16="http://schemas.microsoft.com/office/drawing/2014/main" id="{DE5204B0-74F0-0D47-9BC1-0635832FA179}"/>
              </a:ext>
            </a:extLst>
          </p:cNvPr>
          <p:cNvSpPr txBox="1"/>
          <p:nvPr/>
        </p:nvSpPr>
        <p:spPr>
          <a:xfrm>
            <a:off x="3346848" y="2715364"/>
            <a:ext cx="1443990" cy="338554"/>
          </a:xfrm>
          <a:prstGeom prst="rect">
            <a:avLst/>
          </a:prstGeom>
          <a:noFill/>
        </p:spPr>
        <p:txBody>
          <a:bodyPr wrap="square" rtlCol="0">
            <a:spAutoFit/>
          </a:bodyPr>
          <a:lstStyle/>
          <a:p>
            <a:r>
              <a:rPr lang="en-US" sz="1600" dirty="0"/>
              <a:t>THOUGHTS</a:t>
            </a:r>
          </a:p>
        </p:txBody>
      </p:sp>
      <p:sp>
        <p:nvSpPr>
          <p:cNvPr id="24" name="TextBox 23">
            <a:extLst>
              <a:ext uri="{FF2B5EF4-FFF2-40B4-BE49-F238E27FC236}">
                <a16:creationId xmlns:a16="http://schemas.microsoft.com/office/drawing/2014/main" id="{7AA47167-915D-3640-B521-3AF74E3835D2}"/>
              </a:ext>
            </a:extLst>
          </p:cNvPr>
          <p:cNvSpPr txBox="1"/>
          <p:nvPr/>
        </p:nvSpPr>
        <p:spPr>
          <a:xfrm>
            <a:off x="6144504" y="1928386"/>
            <a:ext cx="1291590" cy="338554"/>
          </a:xfrm>
          <a:prstGeom prst="rect">
            <a:avLst/>
          </a:prstGeom>
          <a:noFill/>
        </p:spPr>
        <p:txBody>
          <a:bodyPr wrap="square" rtlCol="0">
            <a:spAutoFit/>
          </a:bodyPr>
          <a:lstStyle/>
          <a:p>
            <a:r>
              <a:rPr lang="en-US" sz="1600" dirty="0"/>
              <a:t>URGES</a:t>
            </a:r>
          </a:p>
        </p:txBody>
      </p:sp>
      <p:sp>
        <p:nvSpPr>
          <p:cNvPr id="30" name="TextBox 29">
            <a:extLst>
              <a:ext uri="{FF2B5EF4-FFF2-40B4-BE49-F238E27FC236}">
                <a16:creationId xmlns:a16="http://schemas.microsoft.com/office/drawing/2014/main" id="{92A94B63-25DD-AA49-B9BB-EB683122B129}"/>
              </a:ext>
            </a:extLst>
          </p:cNvPr>
          <p:cNvSpPr txBox="1"/>
          <p:nvPr/>
        </p:nvSpPr>
        <p:spPr>
          <a:xfrm>
            <a:off x="7531436" y="1915379"/>
            <a:ext cx="1362411" cy="584775"/>
          </a:xfrm>
          <a:prstGeom prst="rect">
            <a:avLst/>
          </a:prstGeom>
          <a:noFill/>
        </p:spPr>
        <p:txBody>
          <a:bodyPr wrap="square" rtlCol="0">
            <a:spAutoFit/>
          </a:bodyPr>
          <a:lstStyle/>
          <a:p>
            <a:r>
              <a:rPr lang="en-US" sz="1600" dirty="0"/>
              <a:t>EFFECTIVE</a:t>
            </a:r>
          </a:p>
          <a:p>
            <a:r>
              <a:rPr lang="en-US" sz="1600" dirty="0"/>
              <a:t>BEHAVIORS </a:t>
            </a:r>
          </a:p>
        </p:txBody>
      </p:sp>
      <p:cxnSp>
        <p:nvCxnSpPr>
          <p:cNvPr id="32" name="Straight Arrow Connector 31">
            <a:extLst>
              <a:ext uri="{FF2B5EF4-FFF2-40B4-BE49-F238E27FC236}">
                <a16:creationId xmlns:a16="http://schemas.microsoft.com/office/drawing/2014/main" id="{04EFB5F1-10B1-7A41-9FD8-C94222391A4F}"/>
              </a:ext>
            </a:extLst>
          </p:cNvPr>
          <p:cNvCxnSpPr>
            <a:cxnSpLocks/>
          </p:cNvCxnSpPr>
          <p:nvPr/>
        </p:nvCxnSpPr>
        <p:spPr>
          <a:xfrm>
            <a:off x="7125156" y="1122265"/>
            <a:ext cx="0" cy="210601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EE64E34-BF29-C746-86F5-0DAABBDD97C2}"/>
              </a:ext>
            </a:extLst>
          </p:cNvPr>
          <p:cNvSpPr txBox="1"/>
          <p:nvPr/>
        </p:nvSpPr>
        <p:spPr>
          <a:xfrm rot="16200000">
            <a:off x="6748870" y="1152798"/>
            <a:ext cx="1156334" cy="369332"/>
          </a:xfrm>
          <a:prstGeom prst="rect">
            <a:avLst/>
          </a:prstGeom>
          <a:noFill/>
        </p:spPr>
        <p:txBody>
          <a:bodyPr wrap="square" rtlCol="0">
            <a:spAutoFit/>
          </a:bodyPr>
          <a:lstStyle/>
          <a:p>
            <a:r>
              <a:rPr lang="en-US" dirty="0"/>
              <a:t>SKILLS</a:t>
            </a:r>
          </a:p>
        </p:txBody>
      </p:sp>
      <p:sp>
        <p:nvSpPr>
          <p:cNvPr id="35" name="TextBox 34">
            <a:extLst>
              <a:ext uri="{FF2B5EF4-FFF2-40B4-BE49-F238E27FC236}">
                <a16:creationId xmlns:a16="http://schemas.microsoft.com/office/drawing/2014/main" id="{1F58300B-F961-9E41-8F73-0216C9CF0F5F}"/>
              </a:ext>
            </a:extLst>
          </p:cNvPr>
          <p:cNvSpPr txBox="1"/>
          <p:nvPr/>
        </p:nvSpPr>
        <p:spPr>
          <a:xfrm rot="16200000">
            <a:off x="6731546" y="2278367"/>
            <a:ext cx="1156334" cy="369332"/>
          </a:xfrm>
          <a:prstGeom prst="rect">
            <a:avLst/>
          </a:prstGeom>
          <a:noFill/>
        </p:spPr>
        <p:txBody>
          <a:bodyPr wrap="square" rtlCol="0">
            <a:spAutoFit/>
          </a:bodyPr>
          <a:lstStyle/>
          <a:p>
            <a:r>
              <a:rPr lang="en-US" dirty="0"/>
              <a:t>SKILLS</a:t>
            </a:r>
          </a:p>
        </p:txBody>
      </p:sp>
      <p:sp>
        <p:nvSpPr>
          <p:cNvPr id="9" name="TextBox 8">
            <a:extLst>
              <a:ext uri="{FF2B5EF4-FFF2-40B4-BE49-F238E27FC236}">
                <a16:creationId xmlns:a16="http://schemas.microsoft.com/office/drawing/2014/main" id="{43CD3C56-AA3D-5F49-9EC0-360DAF884B6B}"/>
              </a:ext>
            </a:extLst>
          </p:cNvPr>
          <p:cNvSpPr txBox="1"/>
          <p:nvPr/>
        </p:nvSpPr>
        <p:spPr>
          <a:xfrm>
            <a:off x="238591" y="3547254"/>
            <a:ext cx="8357214" cy="369332"/>
          </a:xfrm>
          <a:prstGeom prst="rect">
            <a:avLst/>
          </a:prstGeom>
          <a:noFill/>
        </p:spPr>
        <p:txBody>
          <a:bodyPr wrap="square" rtlCol="0">
            <a:spAutoFit/>
          </a:bodyPr>
          <a:lstStyle/>
          <a:p>
            <a:r>
              <a:rPr lang="en-US" dirty="0"/>
              <a:t>Effective Behaviors/Treatment Goals:________________________________</a:t>
            </a:r>
          </a:p>
        </p:txBody>
      </p:sp>
      <p:sp>
        <p:nvSpPr>
          <p:cNvPr id="15" name="TextBox 14">
            <a:extLst>
              <a:ext uri="{FF2B5EF4-FFF2-40B4-BE49-F238E27FC236}">
                <a16:creationId xmlns:a16="http://schemas.microsoft.com/office/drawing/2014/main" id="{D80F5975-69B8-F840-AF1A-BD9FF4FD2295}"/>
              </a:ext>
            </a:extLst>
          </p:cNvPr>
          <p:cNvSpPr txBox="1"/>
          <p:nvPr/>
        </p:nvSpPr>
        <p:spPr>
          <a:xfrm>
            <a:off x="467374" y="4028261"/>
            <a:ext cx="1706048" cy="954107"/>
          </a:xfrm>
          <a:prstGeom prst="rect">
            <a:avLst/>
          </a:prstGeom>
          <a:noFill/>
        </p:spPr>
        <p:txBody>
          <a:bodyPr wrap="square" rtlCol="0">
            <a:spAutoFit/>
          </a:bodyPr>
          <a:lstStyle/>
          <a:p>
            <a:pPr algn="ctr"/>
            <a:r>
              <a:rPr lang="en-US" sz="1400" dirty="0"/>
              <a:t>Emotions</a:t>
            </a:r>
          </a:p>
          <a:p>
            <a:r>
              <a:rPr lang="en-US" sz="1400" dirty="0"/>
              <a:t>___________________________________________________</a:t>
            </a:r>
          </a:p>
        </p:txBody>
      </p:sp>
      <p:sp>
        <p:nvSpPr>
          <p:cNvPr id="25" name="TextBox 24">
            <a:extLst>
              <a:ext uri="{FF2B5EF4-FFF2-40B4-BE49-F238E27FC236}">
                <a16:creationId xmlns:a16="http://schemas.microsoft.com/office/drawing/2014/main" id="{E64EEAC4-64DF-BE48-930E-CC1F6E5F1C03}"/>
              </a:ext>
            </a:extLst>
          </p:cNvPr>
          <p:cNvSpPr txBox="1"/>
          <p:nvPr/>
        </p:nvSpPr>
        <p:spPr>
          <a:xfrm>
            <a:off x="2486070" y="4065007"/>
            <a:ext cx="1707330" cy="954107"/>
          </a:xfrm>
          <a:prstGeom prst="rect">
            <a:avLst/>
          </a:prstGeom>
          <a:noFill/>
        </p:spPr>
        <p:txBody>
          <a:bodyPr wrap="square" rtlCol="0">
            <a:spAutoFit/>
          </a:bodyPr>
          <a:lstStyle/>
          <a:p>
            <a:pPr algn="ctr"/>
            <a:r>
              <a:rPr lang="en-US" sz="1400" dirty="0"/>
              <a:t>Thoughts</a:t>
            </a:r>
          </a:p>
          <a:p>
            <a:r>
              <a:rPr lang="en-US" sz="1400" dirty="0"/>
              <a:t>___________________________________________________</a:t>
            </a:r>
          </a:p>
        </p:txBody>
      </p:sp>
      <p:sp>
        <p:nvSpPr>
          <p:cNvPr id="26" name="TextBox 25">
            <a:extLst>
              <a:ext uri="{FF2B5EF4-FFF2-40B4-BE49-F238E27FC236}">
                <a16:creationId xmlns:a16="http://schemas.microsoft.com/office/drawing/2014/main" id="{EE348B0E-B355-0B4C-9A5A-F02980161658}"/>
              </a:ext>
            </a:extLst>
          </p:cNvPr>
          <p:cNvSpPr txBox="1"/>
          <p:nvPr/>
        </p:nvSpPr>
        <p:spPr>
          <a:xfrm>
            <a:off x="4532552" y="4068092"/>
            <a:ext cx="1707331" cy="954107"/>
          </a:xfrm>
          <a:prstGeom prst="rect">
            <a:avLst/>
          </a:prstGeom>
          <a:noFill/>
        </p:spPr>
        <p:txBody>
          <a:bodyPr wrap="square" rtlCol="0">
            <a:spAutoFit/>
          </a:bodyPr>
          <a:lstStyle/>
          <a:p>
            <a:r>
              <a:rPr lang="en-US" sz="1400" dirty="0"/>
              <a:t>Body Sensations</a:t>
            </a:r>
          </a:p>
          <a:p>
            <a:r>
              <a:rPr lang="en-US" sz="1400" dirty="0"/>
              <a:t>___________________________________________________</a:t>
            </a:r>
          </a:p>
        </p:txBody>
      </p:sp>
      <p:sp>
        <p:nvSpPr>
          <p:cNvPr id="27" name="TextBox 26">
            <a:extLst>
              <a:ext uri="{FF2B5EF4-FFF2-40B4-BE49-F238E27FC236}">
                <a16:creationId xmlns:a16="http://schemas.microsoft.com/office/drawing/2014/main" id="{56EDE7AA-253E-F944-B9A6-52C85BBCD8DA}"/>
              </a:ext>
            </a:extLst>
          </p:cNvPr>
          <p:cNvSpPr txBox="1"/>
          <p:nvPr/>
        </p:nvSpPr>
        <p:spPr>
          <a:xfrm>
            <a:off x="6505310" y="4040987"/>
            <a:ext cx="1707331" cy="954107"/>
          </a:xfrm>
          <a:prstGeom prst="rect">
            <a:avLst/>
          </a:prstGeom>
          <a:noFill/>
        </p:spPr>
        <p:txBody>
          <a:bodyPr wrap="square" rtlCol="0">
            <a:spAutoFit/>
          </a:bodyPr>
          <a:lstStyle/>
          <a:p>
            <a:pPr algn="ctr"/>
            <a:r>
              <a:rPr lang="en-US" sz="1400" dirty="0"/>
              <a:t>Urges</a:t>
            </a:r>
          </a:p>
          <a:p>
            <a:r>
              <a:rPr lang="en-US" sz="1400" dirty="0"/>
              <a:t>___________________________________________________</a:t>
            </a:r>
          </a:p>
        </p:txBody>
      </p:sp>
      <p:sp>
        <p:nvSpPr>
          <p:cNvPr id="28" name="TextBox 27">
            <a:extLst>
              <a:ext uri="{FF2B5EF4-FFF2-40B4-BE49-F238E27FC236}">
                <a16:creationId xmlns:a16="http://schemas.microsoft.com/office/drawing/2014/main" id="{AD4D9D72-6597-0947-971F-F1C12E95F4F1}"/>
              </a:ext>
            </a:extLst>
          </p:cNvPr>
          <p:cNvSpPr txBox="1"/>
          <p:nvPr/>
        </p:nvSpPr>
        <p:spPr>
          <a:xfrm>
            <a:off x="378734" y="4944990"/>
            <a:ext cx="7927066" cy="954107"/>
          </a:xfrm>
          <a:prstGeom prst="rect">
            <a:avLst/>
          </a:prstGeom>
          <a:noFill/>
        </p:spPr>
        <p:txBody>
          <a:bodyPr wrap="square" rtlCol="0">
            <a:spAutoFit/>
          </a:bodyPr>
          <a:lstStyle/>
          <a:p>
            <a:r>
              <a:rPr lang="en-US" sz="1400" dirty="0"/>
              <a:t>Skills I can use:</a:t>
            </a:r>
          </a:p>
          <a:p>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2" name="TextBox 21">
            <a:extLst>
              <a:ext uri="{FF2B5EF4-FFF2-40B4-BE49-F238E27FC236}">
                <a16:creationId xmlns:a16="http://schemas.microsoft.com/office/drawing/2014/main" id="{93BBA2C8-ED2A-4544-A6FF-ED7D370BA42D}"/>
              </a:ext>
            </a:extLst>
          </p:cNvPr>
          <p:cNvSpPr txBox="1"/>
          <p:nvPr/>
        </p:nvSpPr>
        <p:spPr>
          <a:xfrm>
            <a:off x="3271166" y="1413429"/>
            <a:ext cx="1010220" cy="338554"/>
          </a:xfrm>
          <a:prstGeom prst="rect">
            <a:avLst/>
          </a:prstGeom>
          <a:noFill/>
        </p:spPr>
        <p:txBody>
          <a:bodyPr wrap="square" rtlCol="0">
            <a:spAutoFit/>
          </a:bodyPr>
          <a:lstStyle/>
          <a:p>
            <a:r>
              <a:rPr lang="en-US" sz="1600" dirty="0">
                <a:solidFill>
                  <a:srgbClr val="ED9933"/>
                </a:solidFill>
              </a:rPr>
              <a:t>SUDS</a:t>
            </a:r>
          </a:p>
        </p:txBody>
      </p:sp>
      <p:sp>
        <p:nvSpPr>
          <p:cNvPr id="23" name="TextBox 22">
            <a:extLst>
              <a:ext uri="{FF2B5EF4-FFF2-40B4-BE49-F238E27FC236}">
                <a16:creationId xmlns:a16="http://schemas.microsoft.com/office/drawing/2014/main" id="{FC1F13ED-4240-3943-9D9F-BCFA3E558654}"/>
              </a:ext>
            </a:extLst>
          </p:cNvPr>
          <p:cNvSpPr txBox="1"/>
          <p:nvPr/>
        </p:nvSpPr>
        <p:spPr>
          <a:xfrm>
            <a:off x="3286184" y="2280904"/>
            <a:ext cx="2463451" cy="338554"/>
          </a:xfrm>
          <a:prstGeom prst="rect">
            <a:avLst/>
          </a:prstGeom>
          <a:noFill/>
        </p:spPr>
        <p:txBody>
          <a:bodyPr wrap="square" rtlCol="0">
            <a:spAutoFit/>
          </a:bodyPr>
          <a:lstStyle/>
          <a:p>
            <a:r>
              <a:rPr lang="en-US" sz="1600" dirty="0">
                <a:solidFill>
                  <a:srgbClr val="ED9933"/>
                </a:solidFill>
              </a:rPr>
              <a:t>HUNGER</a:t>
            </a:r>
            <a:r>
              <a:rPr lang="en-US" sz="1600" dirty="0"/>
              <a:t> </a:t>
            </a:r>
            <a:r>
              <a:rPr lang="en-US" sz="1600" dirty="0">
                <a:solidFill>
                  <a:srgbClr val="ED9933"/>
                </a:solidFill>
              </a:rPr>
              <a:t>&amp; FULLNESS</a:t>
            </a:r>
          </a:p>
        </p:txBody>
      </p:sp>
      <p:sp>
        <p:nvSpPr>
          <p:cNvPr id="31" name="TextBox 30">
            <a:extLst>
              <a:ext uri="{FF2B5EF4-FFF2-40B4-BE49-F238E27FC236}">
                <a16:creationId xmlns:a16="http://schemas.microsoft.com/office/drawing/2014/main" id="{7EB1F7F0-E782-CF42-8DB1-0C98A37B260F}"/>
              </a:ext>
            </a:extLst>
          </p:cNvPr>
          <p:cNvSpPr txBox="1"/>
          <p:nvPr/>
        </p:nvSpPr>
        <p:spPr>
          <a:xfrm>
            <a:off x="3284037" y="2974178"/>
            <a:ext cx="2653295" cy="338554"/>
          </a:xfrm>
          <a:prstGeom prst="rect">
            <a:avLst/>
          </a:prstGeom>
          <a:noFill/>
        </p:spPr>
        <p:txBody>
          <a:bodyPr wrap="square" rtlCol="0">
            <a:spAutoFit/>
          </a:bodyPr>
          <a:lstStyle/>
          <a:p>
            <a:r>
              <a:rPr lang="en-US" sz="1600" dirty="0">
                <a:solidFill>
                  <a:srgbClr val="ED9933"/>
                </a:solidFill>
              </a:rPr>
              <a:t> EATING DISORDER &amp; OTHER</a:t>
            </a:r>
          </a:p>
        </p:txBody>
      </p:sp>
      <p:sp>
        <p:nvSpPr>
          <p:cNvPr id="34" name="TextBox 33">
            <a:extLst>
              <a:ext uri="{FF2B5EF4-FFF2-40B4-BE49-F238E27FC236}">
                <a16:creationId xmlns:a16="http://schemas.microsoft.com/office/drawing/2014/main" id="{99856BCF-7555-2645-9792-78938F1F4614}"/>
              </a:ext>
            </a:extLst>
          </p:cNvPr>
          <p:cNvSpPr txBox="1"/>
          <p:nvPr/>
        </p:nvSpPr>
        <p:spPr>
          <a:xfrm>
            <a:off x="6180783" y="2251333"/>
            <a:ext cx="930478" cy="600164"/>
          </a:xfrm>
          <a:prstGeom prst="rect">
            <a:avLst/>
          </a:prstGeom>
          <a:noFill/>
        </p:spPr>
        <p:txBody>
          <a:bodyPr wrap="square" rtlCol="0">
            <a:spAutoFit/>
          </a:bodyPr>
          <a:lstStyle/>
          <a:p>
            <a:r>
              <a:rPr lang="en-US" sz="1100" dirty="0">
                <a:solidFill>
                  <a:srgbClr val="ED9933"/>
                </a:solidFill>
              </a:rPr>
              <a:t>EATING DISORDER &amp; OTHER</a:t>
            </a:r>
          </a:p>
        </p:txBody>
      </p:sp>
      <p:sp>
        <p:nvSpPr>
          <p:cNvPr id="36" name="TextBox 35">
            <a:extLst>
              <a:ext uri="{FF2B5EF4-FFF2-40B4-BE49-F238E27FC236}">
                <a16:creationId xmlns:a16="http://schemas.microsoft.com/office/drawing/2014/main" id="{A9DBA39E-B32A-EB47-87BD-B58D24A021F3}"/>
              </a:ext>
            </a:extLst>
          </p:cNvPr>
          <p:cNvSpPr txBox="1"/>
          <p:nvPr/>
        </p:nvSpPr>
        <p:spPr>
          <a:xfrm>
            <a:off x="7516005" y="2401656"/>
            <a:ext cx="1079801" cy="600164"/>
          </a:xfrm>
          <a:prstGeom prst="rect">
            <a:avLst/>
          </a:prstGeom>
          <a:noFill/>
        </p:spPr>
        <p:txBody>
          <a:bodyPr wrap="square" rtlCol="0">
            <a:spAutoFit/>
          </a:bodyPr>
          <a:lstStyle/>
          <a:p>
            <a:r>
              <a:rPr lang="en-US" sz="1100" dirty="0">
                <a:solidFill>
                  <a:srgbClr val="ED9933"/>
                </a:solidFill>
              </a:rPr>
              <a:t>EATING DISORDER &amp; OTHER</a:t>
            </a:r>
          </a:p>
        </p:txBody>
      </p:sp>
      <p:sp>
        <p:nvSpPr>
          <p:cNvPr id="5" name="Slide Number Placeholder 4">
            <a:extLst>
              <a:ext uri="{FF2B5EF4-FFF2-40B4-BE49-F238E27FC236}">
                <a16:creationId xmlns:a16="http://schemas.microsoft.com/office/drawing/2014/main" id="{C180EC5C-5AFA-A240-8409-57D2B5AD1E29}"/>
              </a:ext>
            </a:extLst>
          </p:cNvPr>
          <p:cNvSpPr>
            <a:spLocks noGrp="1"/>
          </p:cNvSpPr>
          <p:nvPr>
            <p:ph type="sldNum" sz="quarter" idx="12"/>
          </p:nvPr>
        </p:nvSpPr>
        <p:spPr/>
        <p:txBody>
          <a:bodyPr/>
          <a:lstStyle/>
          <a:p>
            <a:r>
              <a:rPr lang="en-US" dirty="0"/>
              <a:t>@esperanzaedc</a:t>
            </a:r>
          </a:p>
        </p:txBody>
      </p:sp>
    </p:spTree>
    <p:extLst>
      <p:ext uri="{BB962C8B-B14F-4D97-AF65-F5344CB8AC3E}">
        <p14:creationId xmlns:p14="http://schemas.microsoft.com/office/powerpoint/2010/main" val="36156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1" grpId="0"/>
      <p:bldP spid="34" grpId="0"/>
      <p:bldP spid="3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normAutofit/>
          </a:bodyPr>
          <a:lstStyle/>
          <a:p>
            <a:r>
              <a:rPr lang="en-US" sz="4000" dirty="0">
                <a:solidFill>
                  <a:srgbClr val="ED9933"/>
                </a:solidFill>
              </a:rPr>
              <a:t>Evidence-Based Treatments for Adolescents with Eating Disorders</a:t>
            </a: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731392" y="1986121"/>
            <a:ext cx="7354370" cy="4351338"/>
          </a:xfrm>
        </p:spPr>
        <p:txBody>
          <a:bodyPr>
            <a:normAutofit fontScale="92500" lnSpcReduction="10000"/>
          </a:bodyPr>
          <a:lstStyle/>
          <a:p>
            <a:r>
              <a:rPr lang="en-US" sz="2200" dirty="0">
                <a:solidFill>
                  <a:srgbClr val="655C52"/>
                </a:solidFill>
              </a:rPr>
              <a:t>FBT:  Family-based approaches have the most evidence for AN  (Watson &amp; Bulik, 2013)</a:t>
            </a:r>
          </a:p>
          <a:p>
            <a:endParaRPr lang="en-US" sz="800" dirty="0">
              <a:solidFill>
                <a:srgbClr val="655C52"/>
              </a:solidFill>
            </a:endParaRPr>
          </a:p>
          <a:p>
            <a:r>
              <a:rPr lang="en-US" sz="2200" dirty="0">
                <a:solidFill>
                  <a:srgbClr val="655C52"/>
                </a:solidFill>
              </a:rPr>
              <a:t>FBT most effective for weight restoration in eating disorders (Lock &amp; LaGrange, 2015) </a:t>
            </a:r>
          </a:p>
          <a:p>
            <a:endParaRPr lang="en-US" sz="800" dirty="0">
              <a:solidFill>
                <a:srgbClr val="655C52"/>
              </a:solidFill>
            </a:endParaRPr>
          </a:p>
          <a:p>
            <a:r>
              <a:rPr lang="en-US" sz="2200" dirty="0">
                <a:solidFill>
                  <a:srgbClr val="655C52"/>
                </a:solidFill>
              </a:rPr>
              <a:t>CBT:  Only 4 randomized control trials (RCT) and findings suggest including family/caregivers in treatment (Hail &amp; LaGrange, 2018)</a:t>
            </a:r>
          </a:p>
          <a:p>
            <a:pPr marL="0" indent="0">
              <a:buNone/>
            </a:pPr>
            <a:r>
              <a:rPr lang="en-US" sz="2200" dirty="0">
                <a:solidFill>
                  <a:srgbClr val="655C52"/>
                </a:solidFill>
              </a:rPr>
              <a:t> </a:t>
            </a:r>
          </a:p>
          <a:p>
            <a:r>
              <a:rPr lang="en-US" sz="2200" dirty="0">
                <a:solidFill>
                  <a:srgbClr val="655C52"/>
                </a:solidFill>
              </a:rPr>
              <a:t>13 published RCTs for treatment of AN in adolescents (11/13 are family-based approaches)</a:t>
            </a:r>
          </a:p>
          <a:p>
            <a:endParaRPr lang="en-US" sz="900" dirty="0">
              <a:solidFill>
                <a:srgbClr val="655C52"/>
              </a:solidFill>
            </a:endParaRPr>
          </a:p>
          <a:p>
            <a:r>
              <a:rPr lang="en-US" sz="2200" dirty="0">
                <a:solidFill>
                  <a:srgbClr val="655C52"/>
                </a:solidFill>
              </a:rPr>
              <a:t>Emotion Focused Family Therapy for ED in children and adolescents (Lafrance et al., 2015)</a:t>
            </a: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790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normAutofit/>
          </a:bodyPr>
          <a:lstStyle/>
          <a:p>
            <a:r>
              <a:rPr lang="en-US" sz="4000" dirty="0">
                <a:solidFill>
                  <a:srgbClr val="ED9933"/>
                </a:solidFill>
              </a:rPr>
              <a:t>Evidence-Based Treatments for Adolescents with Eating Disorders</a:t>
            </a: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2053590"/>
            <a:ext cx="7385193" cy="4216401"/>
          </a:xfrm>
        </p:spPr>
        <p:txBody>
          <a:bodyPr>
            <a:normAutofit/>
          </a:bodyPr>
          <a:lstStyle/>
          <a:p>
            <a:r>
              <a:rPr lang="en-US" sz="2200" dirty="0">
                <a:solidFill>
                  <a:srgbClr val="655C52"/>
                </a:solidFill>
              </a:rPr>
              <a:t>FBT leads to faster weight gain in treatment with no differences at end of treatment, therefore suggest initial FBT then some integrated model (CBT, DBT, ACT)</a:t>
            </a:r>
          </a:p>
          <a:p>
            <a:endParaRPr lang="en-US" sz="1400" dirty="0">
              <a:solidFill>
                <a:srgbClr val="655C52"/>
              </a:solidFill>
            </a:endParaRPr>
          </a:p>
          <a:p>
            <a:r>
              <a:rPr lang="en-US" sz="2200" dirty="0">
                <a:solidFill>
                  <a:srgbClr val="655C52"/>
                </a:solidFill>
              </a:rPr>
              <a:t>Outcome study suggested multifamily group statistically more beneficial than single family sessions in higher levels of care  (Eisler et al., 2016)</a:t>
            </a:r>
          </a:p>
          <a:p>
            <a:endParaRPr lang="en-US" sz="1400" dirty="0">
              <a:solidFill>
                <a:srgbClr val="655C52"/>
              </a:solidFill>
            </a:endParaRPr>
          </a:p>
          <a:p>
            <a:r>
              <a:rPr lang="en-US" sz="2200" dirty="0">
                <a:solidFill>
                  <a:srgbClr val="655C52"/>
                </a:solidFill>
              </a:rPr>
              <a:t>Research Findings: the addition of family therapy improves outcomes in outpatient as well as following inpatient treatment  </a:t>
            </a:r>
          </a:p>
          <a:p>
            <a:endParaRPr lang="en-US"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11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nchor="b">
            <a:normAutofit/>
          </a:bodyPr>
          <a:lstStyle/>
          <a:p>
            <a:r>
              <a:rPr lang="en-US" dirty="0">
                <a:solidFill>
                  <a:srgbClr val="ED9933"/>
                </a:solidFill>
                <a:ea typeface="Calibri"/>
                <a:cs typeface="Calibri"/>
                <a:sym typeface="Calibri"/>
              </a:rPr>
              <a:t>Early Recognition</a:t>
            </a:r>
            <a:endParaRPr lang="en-US" sz="5400"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1960561"/>
            <a:ext cx="7886700" cy="4255298"/>
          </a:xfrm>
        </p:spPr>
        <p:txBody>
          <a:bodyPr>
            <a:noAutofit/>
          </a:bodyPr>
          <a:lstStyle/>
          <a:p>
            <a:pPr marL="0" indent="0">
              <a:buNone/>
            </a:pPr>
            <a:r>
              <a:rPr lang="en-US" sz="2000" dirty="0">
                <a:solidFill>
                  <a:srgbClr val="655C52"/>
                </a:solidFill>
                <a:ea typeface="Calibri"/>
                <a:cs typeface="Calibri"/>
                <a:sym typeface="Calibri"/>
              </a:rPr>
              <a:t>Consider evaluating an individual for an ED who presents with any of the following:</a:t>
            </a:r>
          </a:p>
          <a:p>
            <a:r>
              <a:rPr lang="en-US" sz="1800" dirty="0">
                <a:solidFill>
                  <a:srgbClr val="655C52"/>
                </a:solidFill>
                <a:ea typeface="Calibri"/>
                <a:cs typeface="Calibri"/>
                <a:sym typeface="Calibri"/>
              </a:rPr>
              <a:t>Weight loss or failure to gain expected weight/height in a child or adolescent who is still growing and developing</a:t>
            </a:r>
            <a:endParaRPr lang="en-US" sz="1000" dirty="0">
              <a:solidFill>
                <a:srgbClr val="655C52"/>
              </a:solidFill>
              <a:ea typeface="Calibri"/>
              <a:cs typeface="Calibri"/>
              <a:sym typeface="Calibri"/>
            </a:endParaRPr>
          </a:p>
          <a:p>
            <a:r>
              <a:rPr lang="en-US" sz="1800" dirty="0">
                <a:solidFill>
                  <a:srgbClr val="655C52"/>
                </a:solidFill>
              </a:rPr>
              <a:t>Precipitous weight changes (significant weight lost or gained)</a:t>
            </a:r>
          </a:p>
          <a:p>
            <a:r>
              <a:rPr lang="en-US" sz="1800" dirty="0">
                <a:solidFill>
                  <a:srgbClr val="655C52"/>
                </a:solidFill>
              </a:rPr>
              <a:t>Sudden changes in eating behaviors (new vegetarianism/veganism, gluten-free, lactose-free, elimination of certain foods or food groups, eating only “healthy” foods, uncontrolled binge eating) </a:t>
            </a:r>
          </a:p>
          <a:p>
            <a:r>
              <a:rPr lang="en-US" sz="1800" dirty="0">
                <a:solidFill>
                  <a:srgbClr val="655C52"/>
                </a:solidFill>
              </a:rPr>
              <a:t>Sudden changes in exercise patterns, excessive or compulsive exercise or involvement in extreme physical training</a:t>
            </a:r>
            <a:endParaRPr lang="en-US" sz="1300" dirty="0">
              <a:solidFill>
                <a:srgbClr val="655C52"/>
              </a:solidFill>
            </a:endParaRPr>
          </a:p>
          <a:p>
            <a:r>
              <a:rPr lang="en-US" sz="1800" dirty="0">
                <a:solidFill>
                  <a:srgbClr val="655C52"/>
                </a:solidFill>
              </a:rPr>
              <a:t>Body image disturbance, the desire to lose weight despite low or </a:t>
            </a:r>
            <a:br>
              <a:rPr lang="en-US" sz="1800" dirty="0">
                <a:solidFill>
                  <a:srgbClr val="655C52"/>
                </a:solidFill>
              </a:rPr>
            </a:br>
            <a:r>
              <a:rPr lang="en-US" sz="1800" dirty="0">
                <a:solidFill>
                  <a:srgbClr val="655C52"/>
                </a:solidFill>
              </a:rPr>
              <a:t>normative weight, or extreme physical training</a:t>
            </a:r>
          </a:p>
          <a:p>
            <a:pPr marL="0" indent="0">
              <a:lnSpc>
                <a:spcPct val="120000"/>
              </a:lnSpc>
              <a:spcBef>
                <a:spcPts val="0"/>
              </a:spcBef>
              <a:buNone/>
            </a:pPr>
            <a:endParaRPr lang="en-US" sz="1000" dirty="0">
              <a:solidFill>
                <a:srgbClr val="655C52"/>
              </a:solidFill>
            </a:endParaRPr>
          </a:p>
          <a:p>
            <a:pPr marL="0" indent="0">
              <a:lnSpc>
                <a:spcPct val="120000"/>
              </a:lnSpc>
              <a:spcBef>
                <a:spcPts val="0"/>
              </a:spcBef>
              <a:buNone/>
            </a:pPr>
            <a:r>
              <a:rPr lang="en-US" sz="1000" dirty="0">
                <a:solidFill>
                  <a:srgbClr val="655C52"/>
                </a:solidFill>
              </a:rPr>
              <a:t>Source: AED Report 2016/3</a:t>
            </a:r>
            <a:r>
              <a:rPr lang="en-US" sz="1000" baseline="30000" dirty="0">
                <a:solidFill>
                  <a:srgbClr val="655C52"/>
                </a:solidFill>
              </a:rPr>
              <a:t>rd</a:t>
            </a:r>
            <a:r>
              <a:rPr lang="en-US" sz="1000" dirty="0">
                <a:solidFill>
                  <a:srgbClr val="655C52"/>
                </a:solidFill>
              </a:rPr>
              <a:t> Edition   </a:t>
            </a:r>
          </a:p>
          <a:p>
            <a:pPr marL="0" indent="0">
              <a:lnSpc>
                <a:spcPct val="120000"/>
              </a:lnSpc>
              <a:spcBef>
                <a:spcPts val="0"/>
              </a:spcBef>
              <a:buNone/>
            </a:pPr>
            <a:r>
              <a:rPr lang="en-US" sz="1000" dirty="0">
                <a:solidFill>
                  <a:srgbClr val="655C52"/>
                </a:solidFill>
              </a:rPr>
              <a:t>Eating Disorders: A Guide to Medical Care</a:t>
            </a:r>
            <a:endParaRPr lang="en-US" sz="1050" dirty="0">
              <a:solidFill>
                <a:srgbClr val="655C52"/>
              </a:solidFill>
            </a:endParaRPr>
          </a:p>
          <a:p>
            <a:endParaRPr lang="en-US" sz="1000"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35651" y="365126"/>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0562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normAutofit/>
          </a:bodyPr>
          <a:lstStyle/>
          <a:p>
            <a:r>
              <a:rPr lang="en-US" sz="4000" dirty="0">
                <a:solidFill>
                  <a:srgbClr val="ED9933"/>
                </a:solidFill>
              </a:rPr>
              <a:t>Evidence-Based Treatments for Adolescents with Eating Disorders</a:t>
            </a: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599502" y="2053590"/>
            <a:ext cx="7886700" cy="4216401"/>
          </a:xfrm>
        </p:spPr>
        <p:txBody>
          <a:bodyPr>
            <a:normAutofit fontScale="92500" lnSpcReduction="20000"/>
          </a:bodyPr>
          <a:lstStyle/>
          <a:p>
            <a:r>
              <a:rPr lang="en-US" sz="2200" dirty="0">
                <a:solidFill>
                  <a:srgbClr val="655C52"/>
                </a:solidFill>
              </a:rPr>
              <a:t>Transitioning the control of eating back to the adolescent (age- appropriate considerations)</a:t>
            </a:r>
          </a:p>
          <a:p>
            <a:endParaRPr lang="en-US" sz="1400" dirty="0">
              <a:solidFill>
                <a:srgbClr val="655C52"/>
              </a:solidFill>
            </a:endParaRPr>
          </a:p>
          <a:p>
            <a:r>
              <a:rPr lang="en-US" sz="2200" dirty="0">
                <a:solidFill>
                  <a:srgbClr val="655C52"/>
                </a:solidFill>
              </a:rPr>
              <a:t>Focusing treatment on adolescent developmental and psychological issues (emotional regulation) to maintain recovery and decrease relapse</a:t>
            </a:r>
          </a:p>
          <a:p>
            <a:endParaRPr lang="en-US" sz="1600" dirty="0">
              <a:solidFill>
                <a:srgbClr val="655C52"/>
              </a:solidFill>
            </a:endParaRPr>
          </a:p>
          <a:p>
            <a:r>
              <a:rPr lang="en-US" sz="2200" dirty="0">
                <a:solidFill>
                  <a:srgbClr val="655C52"/>
                </a:solidFill>
              </a:rPr>
              <a:t>Utilizing multi-family group therapy approach to increase motivation for change and relational connections vs connection with the eating disorder </a:t>
            </a:r>
            <a:r>
              <a:rPr lang="en-US" sz="1400" dirty="0">
                <a:solidFill>
                  <a:srgbClr val="655C52"/>
                </a:solidFill>
              </a:rPr>
              <a:t>(Tantillo,M., Sanftner,J., &amp; Hauenstein,E. (2013);  (Tantillo,M., &amp; Sanftner, J.L. (2010))  </a:t>
            </a:r>
          </a:p>
          <a:p>
            <a:endParaRPr lang="en-US" sz="1600" dirty="0">
              <a:solidFill>
                <a:srgbClr val="655C52"/>
              </a:solidFill>
            </a:endParaRPr>
          </a:p>
          <a:p>
            <a:r>
              <a:rPr lang="en-US" sz="2200" dirty="0">
                <a:solidFill>
                  <a:srgbClr val="655C52"/>
                </a:solidFill>
              </a:rPr>
              <a:t>Parents/caregivers often blame themselves for contributing to their teen’s eating disorder and then result in unhelpful emotional responses such as: defensiveness, guilt, anxiousness and anger during treatment interventions </a:t>
            </a:r>
            <a:r>
              <a:rPr lang="en-US" sz="1400" dirty="0">
                <a:solidFill>
                  <a:srgbClr val="655C52"/>
                </a:solidFill>
              </a:rPr>
              <a:t>(Whitney, et al., and Treasurer, 2005)  </a:t>
            </a:r>
          </a:p>
          <a:p>
            <a:pPr marL="0" indent="0">
              <a:buNone/>
            </a:pPr>
            <a:r>
              <a:rPr lang="en-US" sz="1400" dirty="0">
                <a:solidFill>
                  <a:srgbClr val="655C52"/>
                </a:solidFill>
              </a:rPr>
              <a:t>    </a:t>
            </a:r>
          </a:p>
          <a:p>
            <a:endParaRPr lang="en-US"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6446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a:xfrm>
            <a:off x="599502" y="663573"/>
            <a:ext cx="7886700" cy="1325563"/>
          </a:xfrm>
        </p:spPr>
        <p:txBody>
          <a:bodyPr>
            <a:normAutofit/>
          </a:bodyPr>
          <a:lstStyle/>
          <a:p>
            <a:r>
              <a:rPr lang="en-US" sz="3200" dirty="0">
                <a:solidFill>
                  <a:srgbClr val="ED9933"/>
                </a:solidFill>
              </a:rPr>
              <a:t>Helpful Hints When Working With Adolescents </a:t>
            </a:r>
            <a:endParaRPr lang="en-US" sz="3100"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1989136"/>
            <a:ext cx="7886700" cy="4322764"/>
          </a:xfrm>
        </p:spPr>
        <p:txBody>
          <a:bodyPr>
            <a:normAutofit fontScale="70000" lnSpcReduction="20000"/>
          </a:bodyPr>
          <a:lstStyle/>
          <a:p>
            <a:r>
              <a:rPr lang="en-US" sz="2600" dirty="0">
                <a:solidFill>
                  <a:srgbClr val="655C52"/>
                </a:solidFill>
              </a:rPr>
              <a:t>Ask how they eat?  </a:t>
            </a:r>
          </a:p>
          <a:p>
            <a:r>
              <a:rPr lang="en-US" sz="2600" dirty="0">
                <a:solidFill>
                  <a:srgbClr val="655C52"/>
                </a:solidFill>
              </a:rPr>
              <a:t>Ask how their dieting is going for them? </a:t>
            </a:r>
          </a:p>
          <a:p>
            <a:r>
              <a:rPr lang="en-US" sz="2600" dirty="0">
                <a:solidFill>
                  <a:srgbClr val="655C52"/>
                </a:solidFill>
              </a:rPr>
              <a:t>Ask are they scared of any foods or have completely cut out any food groups?  </a:t>
            </a:r>
          </a:p>
          <a:p>
            <a:r>
              <a:rPr lang="en-US" sz="2600" dirty="0">
                <a:solidFill>
                  <a:srgbClr val="655C52"/>
                </a:solidFill>
              </a:rPr>
              <a:t>Ask if they have more, or less energy?  </a:t>
            </a:r>
          </a:p>
          <a:p>
            <a:r>
              <a:rPr lang="en-US" sz="2600" dirty="0">
                <a:solidFill>
                  <a:srgbClr val="655C52"/>
                </a:solidFill>
              </a:rPr>
              <a:t>Ask if they exercise at night? </a:t>
            </a:r>
          </a:p>
          <a:p>
            <a:r>
              <a:rPr lang="en-US" sz="2600" dirty="0">
                <a:solidFill>
                  <a:srgbClr val="655C52"/>
                </a:solidFill>
              </a:rPr>
              <a:t>Ask if they are eating lunch at school? </a:t>
            </a:r>
          </a:p>
          <a:p>
            <a:r>
              <a:rPr lang="en-US" sz="2600" dirty="0">
                <a:solidFill>
                  <a:srgbClr val="655C52"/>
                </a:solidFill>
              </a:rPr>
              <a:t>Ask if they are eating breakfast? </a:t>
            </a:r>
          </a:p>
          <a:p>
            <a:r>
              <a:rPr lang="en-US" sz="2600" dirty="0">
                <a:solidFill>
                  <a:srgbClr val="655C52"/>
                </a:solidFill>
              </a:rPr>
              <a:t>Ask if they are eating any snacks?  </a:t>
            </a:r>
          </a:p>
          <a:p>
            <a:r>
              <a:rPr lang="en-US" sz="2600" dirty="0">
                <a:solidFill>
                  <a:srgbClr val="655C52"/>
                </a:solidFill>
              </a:rPr>
              <a:t>Ask if they are on social media to learn dieting behaviors? </a:t>
            </a:r>
          </a:p>
          <a:p>
            <a:r>
              <a:rPr lang="en-US" sz="2600" dirty="0">
                <a:solidFill>
                  <a:srgbClr val="655C52"/>
                </a:solidFill>
              </a:rPr>
              <a:t>Ask if they are arguing with parents during meals?  </a:t>
            </a:r>
          </a:p>
          <a:p>
            <a:r>
              <a:rPr lang="en-US" sz="2600" dirty="0">
                <a:solidFill>
                  <a:srgbClr val="655C52"/>
                </a:solidFill>
              </a:rPr>
              <a:t>Ask if a parent notices that they are eating less?</a:t>
            </a:r>
          </a:p>
          <a:p>
            <a:r>
              <a:rPr lang="en-US" sz="2600" dirty="0">
                <a:solidFill>
                  <a:srgbClr val="655C52"/>
                </a:solidFill>
              </a:rPr>
              <a:t>Ask if they are hiding or covering up their body? </a:t>
            </a:r>
          </a:p>
          <a:p>
            <a:pPr marL="0" indent="0" algn="ctr">
              <a:buNone/>
            </a:pPr>
            <a:r>
              <a:rPr lang="en-US" sz="3400" b="1" dirty="0">
                <a:solidFill>
                  <a:srgbClr val="ED9933"/>
                </a:solidFill>
              </a:rPr>
              <a:t>JUST ASK! </a:t>
            </a:r>
          </a:p>
          <a:p>
            <a:endParaRPr lang="en-US"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580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a:xfrm>
            <a:off x="599501" y="563595"/>
            <a:ext cx="7886700" cy="862108"/>
          </a:xfrm>
        </p:spPr>
        <p:txBody>
          <a:bodyPr>
            <a:normAutofit/>
          </a:bodyPr>
          <a:lstStyle/>
          <a:p>
            <a:r>
              <a:rPr lang="en-US" sz="3200" dirty="0">
                <a:solidFill>
                  <a:srgbClr val="ED9933"/>
                </a:solidFill>
              </a:rPr>
              <a:t>Treatment Factors for Binge Eating Disorder</a:t>
            </a:r>
            <a:r>
              <a:rPr lang="en-US" sz="3600" dirty="0">
                <a:solidFill>
                  <a:srgbClr val="ED9933"/>
                </a:solidFill>
              </a:rPr>
              <a:t>	</a:t>
            </a: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729464" y="1604401"/>
            <a:ext cx="7756737" cy="4689995"/>
          </a:xfrm>
        </p:spPr>
        <p:txBody>
          <a:bodyPr>
            <a:normAutofit/>
          </a:bodyPr>
          <a:lstStyle/>
          <a:p>
            <a:r>
              <a:rPr lang="en-US" sz="2000" dirty="0">
                <a:solidFill>
                  <a:srgbClr val="655C52"/>
                </a:solidFill>
              </a:rPr>
              <a:t>Prescribed medications and procedures for weight loss do not treat the psychological and behavioral symptoms of binge eating disorder</a:t>
            </a:r>
          </a:p>
          <a:p>
            <a:r>
              <a:rPr lang="en-US" sz="2000" dirty="0">
                <a:solidFill>
                  <a:srgbClr val="655C52"/>
                </a:solidFill>
              </a:rPr>
              <a:t>Addressing Physical Hunger</a:t>
            </a:r>
          </a:p>
          <a:p>
            <a:r>
              <a:rPr lang="en-US" sz="2000" dirty="0">
                <a:solidFill>
                  <a:srgbClr val="655C52"/>
                </a:solidFill>
              </a:rPr>
              <a:t>Meal Structure - 3 meals/2 snacks</a:t>
            </a:r>
          </a:p>
          <a:p>
            <a:r>
              <a:rPr lang="en-US" sz="2000" dirty="0">
                <a:solidFill>
                  <a:srgbClr val="655C52"/>
                </a:solidFill>
              </a:rPr>
              <a:t>For regulation of blood sugar levels</a:t>
            </a:r>
          </a:p>
          <a:p>
            <a:r>
              <a:rPr lang="en-US" sz="2000" dirty="0">
                <a:solidFill>
                  <a:srgbClr val="655C52"/>
                </a:solidFill>
              </a:rPr>
              <a:t>Meal Structure - eliminates physical hunger, emotional eating, obsessive thinking about food</a:t>
            </a:r>
          </a:p>
          <a:p>
            <a:r>
              <a:rPr lang="en-US" sz="2000" dirty="0">
                <a:solidFill>
                  <a:srgbClr val="655C52"/>
                </a:solidFill>
              </a:rPr>
              <a:t>Mindful Eating</a:t>
            </a:r>
          </a:p>
          <a:p>
            <a:pPr lvl="1"/>
            <a:r>
              <a:rPr lang="en-US" sz="2000" dirty="0">
                <a:solidFill>
                  <a:srgbClr val="655C52"/>
                </a:solidFill>
              </a:rPr>
              <a:t>Increase Awareness of H,S,S</a:t>
            </a:r>
          </a:p>
          <a:p>
            <a:pPr lvl="1"/>
            <a:r>
              <a:rPr lang="en-US" sz="2000" dirty="0">
                <a:solidFill>
                  <a:srgbClr val="655C52"/>
                </a:solidFill>
              </a:rPr>
              <a:t>Slows down eating</a:t>
            </a:r>
          </a:p>
          <a:p>
            <a:pPr lvl="1"/>
            <a:r>
              <a:rPr lang="en-US" sz="2000" dirty="0">
                <a:solidFill>
                  <a:srgbClr val="655C52"/>
                </a:solidFill>
              </a:rPr>
              <a:t>Learn Binge-Restrict Cycle</a:t>
            </a:r>
          </a:p>
          <a:p>
            <a:pPr lvl="1"/>
            <a:r>
              <a:rPr lang="en-US" sz="2000" dirty="0">
                <a:solidFill>
                  <a:srgbClr val="655C52"/>
                </a:solidFill>
              </a:rPr>
              <a:t>Learn Mindful Eating Practice - stop disconnected mindless eating</a:t>
            </a:r>
            <a:endParaRPr lang="en-US" sz="900"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265435"/>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466029"/>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3233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C9952-E200-C740-EFB8-179742C8D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7A01E-BEFD-6B67-2E1F-43547D43A000}"/>
              </a:ext>
            </a:extLst>
          </p:cNvPr>
          <p:cNvSpPr>
            <a:spLocks noGrp="1"/>
          </p:cNvSpPr>
          <p:nvPr>
            <p:ph type="title"/>
          </p:nvPr>
        </p:nvSpPr>
        <p:spPr>
          <a:xfrm>
            <a:off x="599501" y="563595"/>
            <a:ext cx="7886700" cy="862108"/>
          </a:xfrm>
        </p:spPr>
        <p:txBody>
          <a:bodyPr>
            <a:normAutofit/>
          </a:bodyPr>
          <a:lstStyle/>
          <a:p>
            <a:r>
              <a:rPr lang="en-US" sz="3200" dirty="0">
                <a:solidFill>
                  <a:srgbClr val="ED9933"/>
                </a:solidFill>
              </a:rPr>
              <a:t>Treatment Factors for Binge Eating Disorder</a:t>
            </a:r>
            <a:r>
              <a:rPr lang="en-US" sz="3600" dirty="0">
                <a:solidFill>
                  <a:srgbClr val="ED9933"/>
                </a:solidFill>
              </a:rPr>
              <a:t>	</a:t>
            </a:r>
          </a:p>
        </p:txBody>
      </p:sp>
      <p:sp>
        <p:nvSpPr>
          <p:cNvPr id="3" name="Content Placeholder 2">
            <a:extLst>
              <a:ext uri="{FF2B5EF4-FFF2-40B4-BE49-F238E27FC236}">
                <a16:creationId xmlns:a16="http://schemas.microsoft.com/office/drawing/2014/main" id="{EA66B643-9EF9-624C-E551-9AC0ACAA78AC}"/>
              </a:ext>
            </a:extLst>
          </p:cNvPr>
          <p:cNvSpPr>
            <a:spLocks noGrp="1"/>
          </p:cNvSpPr>
          <p:nvPr>
            <p:ph idx="1"/>
          </p:nvPr>
        </p:nvSpPr>
        <p:spPr>
          <a:xfrm>
            <a:off x="628650" y="1626295"/>
            <a:ext cx="7756737" cy="4777793"/>
          </a:xfrm>
        </p:spPr>
        <p:txBody>
          <a:bodyPr>
            <a:normAutofit/>
          </a:bodyPr>
          <a:lstStyle/>
          <a:p>
            <a:r>
              <a:rPr lang="en-US" sz="2000" dirty="0">
                <a:solidFill>
                  <a:srgbClr val="655C52"/>
                </a:solidFill>
              </a:rPr>
              <a:t>Identifying Emotional Hunger</a:t>
            </a:r>
          </a:p>
          <a:p>
            <a:r>
              <a:rPr lang="en-US" sz="2000" dirty="0">
                <a:solidFill>
                  <a:srgbClr val="655C52"/>
                </a:solidFill>
              </a:rPr>
              <a:t>Emotional Hunger</a:t>
            </a:r>
          </a:p>
          <a:p>
            <a:r>
              <a:rPr lang="en-US" sz="2000" dirty="0">
                <a:solidFill>
                  <a:srgbClr val="655C52"/>
                </a:solidFill>
              </a:rPr>
              <a:t>Illogical Thoughts and Distorted Ideas about weight, shape, restrictive eating</a:t>
            </a:r>
            <a:endParaRPr lang="en-US" sz="1050" dirty="0">
              <a:solidFill>
                <a:srgbClr val="655C52"/>
              </a:solidFill>
            </a:endParaRPr>
          </a:p>
          <a:p>
            <a:r>
              <a:rPr lang="en-US" sz="2000" dirty="0">
                <a:solidFill>
                  <a:srgbClr val="655C52"/>
                </a:solidFill>
              </a:rPr>
              <a:t>Negative Emotions and Affect Regulation</a:t>
            </a:r>
          </a:p>
          <a:p>
            <a:pPr lvl="1"/>
            <a:r>
              <a:rPr lang="en-US" sz="1800" dirty="0">
                <a:solidFill>
                  <a:srgbClr val="655C52"/>
                </a:solidFill>
              </a:rPr>
              <a:t>Emotion Avoidance</a:t>
            </a:r>
            <a:endParaRPr lang="en-US" sz="1000" dirty="0">
              <a:solidFill>
                <a:srgbClr val="655C52"/>
              </a:solidFill>
            </a:endParaRPr>
          </a:p>
          <a:p>
            <a:r>
              <a:rPr lang="en-US" sz="2000" dirty="0">
                <a:solidFill>
                  <a:srgbClr val="655C52"/>
                </a:solidFill>
              </a:rPr>
              <a:t>Emotions and thoughts that lead to choosing food as:</a:t>
            </a:r>
          </a:p>
          <a:p>
            <a:pPr lvl="1"/>
            <a:r>
              <a:rPr lang="en-US" sz="2000" dirty="0">
                <a:solidFill>
                  <a:srgbClr val="655C52"/>
                </a:solidFill>
              </a:rPr>
              <a:t>Comfort</a:t>
            </a:r>
          </a:p>
          <a:p>
            <a:pPr lvl="1"/>
            <a:r>
              <a:rPr lang="en-US" sz="2000" dirty="0">
                <a:solidFill>
                  <a:srgbClr val="655C52"/>
                </a:solidFill>
              </a:rPr>
              <a:t>To Numb</a:t>
            </a:r>
          </a:p>
          <a:p>
            <a:pPr lvl="1"/>
            <a:r>
              <a:rPr lang="en-US" sz="2000" dirty="0">
                <a:solidFill>
                  <a:srgbClr val="655C52"/>
                </a:solidFill>
              </a:rPr>
              <a:t>To soothe</a:t>
            </a:r>
          </a:p>
          <a:p>
            <a:pPr lvl="1"/>
            <a:r>
              <a:rPr lang="en-US" sz="2000" dirty="0">
                <a:solidFill>
                  <a:srgbClr val="655C52"/>
                </a:solidFill>
              </a:rPr>
              <a:t>To distract</a:t>
            </a:r>
          </a:p>
          <a:p>
            <a:pPr lvl="1"/>
            <a:r>
              <a:rPr lang="en-US" sz="2000" dirty="0">
                <a:solidFill>
                  <a:srgbClr val="655C52"/>
                </a:solidFill>
              </a:rPr>
              <a:t>As important and the only piece of joy and satisfaction</a:t>
            </a:r>
          </a:p>
          <a:p>
            <a:pPr lvl="1"/>
            <a:endParaRPr lang="en-US" sz="2000" dirty="0">
              <a:solidFill>
                <a:srgbClr val="655C52"/>
              </a:solidFill>
            </a:endParaRPr>
          </a:p>
        </p:txBody>
      </p:sp>
      <p:sp>
        <p:nvSpPr>
          <p:cNvPr id="4" name="Rectangle 3">
            <a:extLst>
              <a:ext uri="{FF2B5EF4-FFF2-40B4-BE49-F238E27FC236}">
                <a16:creationId xmlns:a16="http://schemas.microsoft.com/office/drawing/2014/main" id="{6FEF8866-C2EB-F8F0-B390-EA734D1CDFCA}"/>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0C930A-B9A7-5FEF-4349-DE2CC61E7F67}"/>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89CF487-AC23-61C1-1AFF-B344AE5433A5}"/>
              </a:ext>
            </a:extLst>
          </p:cNvPr>
          <p:cNvCxnSpPr/>
          <p:nvPr/>
        </p:nvCxnSpPr>
        <p:spPr>
          <a:xfrm>
            <a:off x="628650" y="1265435"/>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872110-8C93-E4CD-CF20-CF9010A74E8F}"/>
              </a:ext>
            </a:extLst>
          </p:cNvPr>
          <p:cNvCxnSpPr/>
          <p:nvPr/>
        </p:nvCxnSpPr>
        <p:spPr>
          <a:xfrm>
            <a:off x="628650" y="1466029"/>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6398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a:xfrm>
            <a:off x="599502" y="663573"/>
            <a:ext cx="7886700" cy="1325563"/>
          </a:xfrm>
        </p:spPr>
        <p:txBody>
          <a:bodyPr>
            <a:normAutofit/>
          </a:bodyPr>
          <a:lstStyle/>
          <a:p>
            <a:r>
              <a:rPr lang="en-US" sz="3100" dirty="0">
                <a:solidFill>
                  <a:srgbClr val="ED9933"/>
                </a:solidFill>
              </a:rPr>
              <a:t>Evidence Based Treatments for Binge Behaviors</a:t>
            </a: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1960562"/>
            <a:ext cx="7886700" cy="4351338"/>
          </a:xfrm>
        </p:spPr>
        <p:txBody>
          <a:bodyPr/>
          <a:lstStyle/>
          <a:p>
            <a:r>
              <a:rPr lang="en-US" sz="2400" dirty="0">
                <a:solidFill>
                  <a:srgbClr val="655C52"/>
                </a:solidFill>
              </a:rPr>
              <a:t>CBT: 1</a:t>
            </a:r>
            <a:r>
              <a:rPr lang="en-US" sz="2400" baseline="30000" dirty="0">
                <a:solidFill>
                  <a:srgbClr val="655C52"/>
                </a:solidFill>
              </a:rPr>
              <a:t>ST</a:t>
            </a:r>
            <a:r>
              <a:rPr lang="en-US" sz="2400" dirty="0">
                <a:solidFill>
                  <a:srgbClr val="655C52"/>
                </a:solidFill>
              </a:rPr>
              <a:t> option </a:t>
            </a:r>
            <a:r>
              <a:rPr lang="en-US" sz="1800" dirty="0">
                <a:solidFill>
                  <a:srgbClr val="655C52"/>
                </a:solidFill>
              </a:rPr>
              <a:t>(Wilson ‘05; ‘10; Vocks ‘10)</a:t>
            </a:r>
          </a:p>
          <a:p>
            <a:pPr lvl="1"/>
            <a:r>
              <a:rPr lang="en-US" sz="2000" dirty="0">
                <a:solidFill>
                  <a:srgbClr val="655C52"/>
                </a:solidFill>
              </a:rPr>
              <a:t>60% &gt; abstinence</a:t>
            </a:r>
          </a:p>
          <a:p>
            <a:r>
              <a:rPr lang="en-US" sz="2400" dirty="0">
                <a:solidFill>
                  <a:srgbClr val="655C52"/>
                </a:solidFill>
              </a:rPr>
              <a:t>DBT: 2</a:t>
            </a:r>
            <a:r>
              <a:rPr lang="en-US" sz="2400" baseline="30000" dirty="0">
                <a:solidFill>
                  <a:srgbClr val="655C52"/>
                </a:solidFill>
              </a:rPr>
              <a:t>nd</a:t>
            </a:r>
            <a:r>
              <a:rPr lang="en-US" sz="2400" dirty="0">
                <a:solidFill>
                  <a:srgbClr val="655C52"/>
                </a:solidFill>
              </a:rPr>
              <a:t> Most studied approach (Chen, 2006) </a:t>
            </a:r>
          </a:p>
          <a:p>
            <a:pPr lvl="1"/>
            <a:r>
              <a:rPr lang="en-US" sz="2000" dirty="0">
                <a:solidFill>
                  <a:srgbClr val="655C52"/>
                </a:solidFill>
              </a:rPr>
              <a:t>89% stopped BE by the end of treatment</a:t>
            </a:r>
          </a:p>
          <a:p>
            <a:pPr lvl="1"/>
            <a:r>
              <a:rPr lang="en-US" sz="2000" dirty="0">
                <a:solidFill>
                  <a:srgbClr val="655C52"/>
                </a:solidFill>
              </a:rPr>
              <a:t>High abstinence at 6-month follow-up</a:t>
            </a:r>
          </a:p>
          <a:p>
            <a:r>
              <a:rPr lang="en-US" sz="2400" dirty="0">
                <a:solidFill>
                  <a:srgbClr val="655C52"/>
                </a:solidFill>
              </a:rPr>
              <a:t>ERP: Expose to feared foods with prevention of binge or avoidance response </a:t>
            </a:r>
            <a:r>
              <a:rPr lang="en-US" sz="1800" dirty="0">
                <a:solidFill>
                  <a:srgbClr val="655C52"/>
                </a:solidFill>
              </a:rPr>
              <a:t>(Steinglass ‘12; Leitenberg ‘88)</a:t>
            </a:r>
          </a:p>
          <a:p>
            <a:pPr lvl="1"/>
            <a:r>
              <a:rPr lang="en-US" sz="2000" dirty="0">
                <a:solidFill>
                  <a:srgbClr val="655C52"/>
                </a:solidFill>
              </a:rPr>
              <a:t>54% 5-year abstinence </a:t>
            </a:r>
            <a:r>
              <a:rPr lang="en-US" sz="1800" dirty="0">
                <a:solidFill>
                  <a:srgbClr val="655C52"/>
                </a:solidFill>
              </a:rPr>
              <a:t>(McIntosh ‘11)</a:t>
            </a:r>
          </a:p>
          <a:p>
            <a:pPr lvl="1"/>
            <a:r>
              <a:rPr lang="en-US" sz="2000" dirty="0">
                <a:solidFill>
                  <a:srgbClr val="655C52"/>
                </a:solidFill>
              </a:rPr>
              <a:t>80% success at decreasing binging </a:t>
            </a:r>
            <a:r>
              <a:rPr lang="en-US" sz="1800" dirty="0">
                <a:solidFill>
                  <a:srgbClr val="655C52"/>
                </a:solidFill>
              </a:rPr>
              <a:t>(Foa ‘10; Frances ‘97)</a:t>
            </a:r>
            <a:endParaRPr lang="en-US" sz="2000" dirty="0">
              <a:solidFill>
                <a:srgbClr val="655C52"/>
              </a:solidFill>
            </a:endParaRPr>
          </a:p>
          <a:p>
            <a:r>
              <a:rPr lang="en-US" sz="2400" dirty="0">
                <a:solidFill>
                  <a:srgbClr val="655C52"/>
                </a:solidFill>
              </a:rPr>
              <a:t>ACT: Mindfulness plus Action on Values  </a:t>
            </a:r>
            <a:br>
              <a:rPr lang="en-US" sz="2400" dirty="0">
                <a:solidFill>
                  <a:srgbClr val="655C52"/>
                </a:solidFill>
              </a:rPr>
            </a:br>
            <a:r>
              <a:rPr lang="en-US" sz="1400" dirty="0">
                <a:solidFill>
                  <a:srgbClr val="655C52"/>
                </a:solidFill>
              </a:rPr>
              <a:t>(Hayes ‘82; ‘05; ‘16; Harris ‘08’ Codd ‘10)</a:t>
            </a:r>
          </a:p>
          <a:p>
            <a:endParaRPr lang="en-US"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878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a:xfrm>
            <a:off x="628650" y="681037"/>
            <a:ext cx="7886700" cy="1325563"/>
          </a:xfrm>
        </p:spPr>
        <p:txBody>
          <a:bodyPr/>
          <a:lstStyle/>
          <a:p>
            <a:pPr algn="ctr"/>
            <a:r>
              <a:rPr lang="en-US" dirty="0">
                <a:solidFill>
                  <a:srgbClr val="ED9933"/>
                </a:solidFill>
              </a:rPr>
              <a:t>Any Questions?</a:t>
            </a: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1676400"/>
            <a:ext cx="7886700" cy="4500563"/>
          </a:xfrm>
        </p:spPr>
        <p:txBody>
          <a:bodyPr>
            <a:normAutofit/>
          </a:bodyPr>
          <a:lstStyle/>
          <a:p>
            <a:endParaRPr lang="en-US" sz="1000" dirty="0">
              <a:solidFill>
                <a:srgbClr val="655C52"/>
              </a:solidFill>
            </a:endParaRPr>
          </a:p>
          <a:p>
            <a:pPr marL="0" indent="0" algn="ctr">
              <a:buNone/>
            </a:pPr>
            <a:r>
              <a:rPr lang="en-US" sz="2400" dirty="0">
                <a:solidFill>
                  <a:srgbClr val="655C52"/>
                </a:solidFill>
              </a:rPr>
              <a:t>Susan C. Mengden, PhD, CGP, CEDS-Consultant</a:t>
            </a:r>
          </a:p>
          <a:p>
            <a:pPr marL="0" indent="0" algn="ctr">
              <a:buNone/>
            </a:pPr>
            <a:r>
              <a:rPr lang="en-US" sz="2400" dirty="0">
                <a:solidFill>
                  <a:srgbClr val="655C52"/>
                </a:solidFill>
              </a:rPr>
              <a:t>210-253-9763</a:t>
            </a:r>
          </a:p>
          <a:p>
            <a:pPr marL="0" indent="0" algn="ctr">
              <a:spcBef>
                <a:spcPts val="0"/>
              </a:spcBef>
              <a:buNone/>
            </a:pPr>
            <a:endParaRPr lang="en-US" sz="1800" dirty="0">
              <a:solidFill>
                <a:srgbClr val="655C52"/>
              </a:solidFill>
            </a:endParaRPr>
          </a:p>
          <a:p>
            <a:pPr marL="0" indent="0" algn="ctr">
              <a:buNone/>
            </a:pPr>
            <a:r>
              <a:rPr lang="en-US" sz="2400" dirty="0">
                <a:solidFill>
                  <a:srgbClr val="655C52"/>
                </a:solidFill>
              </a:rPr>
              <a:t>Dessimber Lauber, LVN, Intake Coordinator</a:t>
            </a:r>
          </a:p>
          <a:p>
            <a:pPr marL="0" indent="0" algn="ctr">
              <a:buNone/>
            </a:pPr>
            <a:r>
              <a:rPr lang="en-US" sz="2400" dirty="0">
                <a:solidFill>
                  <a:srgbClr val="655C52"/>
                </a:solidFill>
              </a:rPr>
              <a:t>210.253.9763</a:t>
            </a:r>
          </a:p>
          <a:p>
            <a:pPr marL="0" indent="0" algn="ctr">
              <a:spcBef>
                <a:spcPts val="0"/>
              </a:spcBef>
              <a:buNone/>
            </a:pPr>
            <a:endParaRPr lang="en-US" sz="2400" dirty="0">
              <a:solidFill>
                <a:srgbClr val="655C52"/>
              </a:solidFill>
            </a:endParaRPr>
          </a:p>
          <a:p>
            <a:pPr marL="0" indent="0" algn="ctr">
              <a:spcBef>
                <a:spcPts val="0"/>
              </a:spcBef>
              <a:buNone/>
            </a:pPr>
            <a:r>
              <a:rPr lang="en-US" sz="2400" dirty="0">
                <a:solidFill>
                  <a:srgbClr val="655C52"/>
                </a:solidFill>
              </a:rPr>
              <a:t>140 Heimer Rd, Suite 400</a:t>
            </a:r>
          </a:p>
          <a:p>
            <a:pPr marL="0" indent="0" algn="ctr">
              <a:spcBef>
                <a:spcPts val="0"/>
              </a:spcBef>
              <a:buNone/>
            </a:pPr>
            <a:r>
              <a:rPr lang="en-US" sz="2400" dirty="0">
                <a:solidFill>
                  <a:srgbClr val="655C52"/>
                </a:solidFill>
              </a:rPr>
              <a:t>San Antonio, Texas 78232</a:t>
            </a:r>
          </a:p>
          <a:p>
            <a:pPr marL="0" indent="0" algn="ctr">
              <a:buNone/>
            </a:pPr>
            <a:endParaRPr lang="en-US" sz="2400" dirty="0">
              <a:solidFill>
                <a:srgbClr val="655C52"/>
              </a:solidFill>
            </a:endParaRPr>
          </a:p>
          <a:p>
            <a:pPr marL="0" indent="0" algn="ctr">
              <a:spcBef>
                <a:spcPts val="0"/>
              </a:spcBef>
              <a:buNone/>
            </a:pPr>
            <a:r>
              <a:rPr lang="en-US" sz="2400" dirty="0">
                <a:solidFill>
                  <a:srgbClr val="655C52"/>
                </a:solidFill>
              </a:rPr>
              <a:t>Follow us on social media: @esperanzaedc</a:t>
            </a:r>
          </a:p>
          <a:p>
            <a:pPr marL="0" indent="0" algn="ctr">
              <a:spcBef>
                <a:spcPts val="0"/>
              </a:spcBef>
              <a:buNone/>
            </a:pPr>
            <a:r>
              <a:rPr lang="en-US" sz="2400" dirty="0">
                <a:solidFill>
                  <a:srgbClr val="655C52"/>
                </a:solidFill>
              </a:rPr>
              <a:t>www.EsperanzaEDC.com</a:t>
            </a: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718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D98E7-C0EE-24D1-B5B0-873256F8D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A34C3-1284-C82A-22FA-92A54D421AE2}"/>
              </a:ext>
            </a:extLst>
          </p:cNvPr>
          <p:cNvSpPr>
            <a:spLocks noGrp="1"/>
          </p:cNvSpPr>
          <p:nvPr>
            <p:ph type="title"/>
          </p:nvPr>
        </p:nvSpPr>
        <p:spPr>
          <a:xfrm>
            <a:off x="628650" y="681037"/>
            <a:ext cx="7886700" cy="1325563"/>
          </a:xfrm>
        </p:spPr>
        <p:txBody>
          <a:bodyPr/>
          <a:lstStyle/>
          <a:p>
            <a:pPr algn="ctr"/>
            <a:r>
              <a:rPr lang="en-US" dirty="0">
                <a:solidFill>
                  <a:srgbClr val="ED9933"/>
                </a:solidFill>
              </a:rPr>
              <a:t>Presentation QR Code</a:t>
            </a:r>
          </a:p>
        </p:txBody>
      </p:sp>
      <p:pic>
        <p:nvPicPr>
          <p:cNvPr id="8" name="Content Placeholder 7" descr="A qr code on a white background&#10;&#10;AI-generated content may be incorrect.">
            <a:extLst>
              <a:ext uri="{FF2B5EF4-FFF2-40B4-BE49-F238E27FC236}">
                <a16:creationId xmlns:a16="http://schemas.microsoft.com/office/drawing/2014/main" id="{B8ACB0A5-C682-08D6-E944-4A34A30057B6}"/>
              </a:ext>
            </a:extLst>
          </p:cNvPr>
          <p:cNvPicPr>
            <a:picLocks noGrp="1" noChangeAspect="1"/>
          </p:cNvPicPr>
          <p:nvPr>
            <p:ph idx="1"/>
          </p:nvPr>
        </p:nvPicPr>
        <p:blipFill>
          <a:blip r:embed="rId2"/>
          <a:stretch>
            <a:fillRect/>
          </a:stretch>
        </p:blipFill>
        <p:spPr>
          <a:xfrm>
            <a:off x="2271027" y="1676400"/>
            <a:ext cx="4500563" cy="4470244"/>
          </a:xfrm>
        </p:spPr>
      </p:pic>
      <p:sp>
        <p:nvSpPr>
          <p:cNvPr id="4" name="Rectangle 3">
            <a:extLst>
              <a:ext uri="{FF2B5EF4-FFF2-40B4-BE49-F238E27FC236}">
                <a16:creationId xmlns:a16="http://schemas.microsoft.com/office/drawing/2014/main" id="{F238822F-5355-3B0E-3E8B-B7C8948C3FD8}"/>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658CF45-2BC2-4F04-F7B5-10C279ABF98C}"/>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40C53994-AED5-0952-415F-201234C80B42}"/>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425404-4011-9183-A02A-BA5DD654B638}"/>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175F1B-E8C5-40DA-F913-F16831391C79}"/>
              </a:ext>
            </a:extLst>
          </p:cNvPr>
          <p:cNvSpPr txBox="1"/>
          <p:nvPr/>
        </p:nvSpPr>
        <p:spPr>
          <a:xfrm>
            <a:off x="2211505" y="5895760"/>
            <a:ext cx="4500563" cy="461665"/>
          </a:xfrm>
          <a:prstGeom prst="rect">
            <a:avLst/>
          </a:prstGeom>
          <a:noFill/>
        </p:spPr>
        <p:txBody>
          <a:bodyPr wrap="square" rtlCol="0">
            <a:spAutoFit/>
          </a:bodyPr>
          <a:lstStyle/>
          <a:p>
            <a:pPr algn="ctr"/>
            <a:r>
              <a:rPr lang="en-US" sz="2400" dirty="0" err="1">
                <a:solidFill>
                  <a:srgbClr val="ED9933"/>
                </a:solidFill>
                <a:hlinkClick r:id="rId3">
                  <a:extLst>
                    <a:ext uri="{A12FA001-AC4F-418D-AE19-62706E023703}">
                      <ahyp:hlinkClr xmlns:ahyp="http://schemas.microsoft.com/office/drawing/2018/hyperlinkcolor" val="tx"/>
                    </a:ext>
                  </a:extLst>
                </a:hlinkClick>
              </a:rPr>
              <a:t>www.Esperanza</a:t>
            </a:r>
            <a:r>
              <a:rPr lang="en-US" sz="2400" dirty="0" err="1">
                <a:solidFill>
                  <a:srgbClr val="ED9933"/>
                </a:solidFill>
              </a:rPr>
              <a:t>EDC.com</a:t>
            </a:r>
            <a:endParaRPr lang="en-US" sz="2400" dirty="0">
              <a:solidFill>
                <a:srgbClr val="ED9933"/>
              </a:solidFill>
            </a:endParaRPr>
          </a:p>
        </p:txBody>
      </p:sp>
    </p:spTree>
    <p:extLst>
      <p:ext uri="{BB962C8B-B14F-4D97-AF65-F5344CB8AC3E}">
        <p14:creationId xmlns:p14="http://schemas.microsoft.com/office/powerpoint/2010/main" val="367137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lstStyle/>
          <a:p>
            <a:br>
              <a:rPr lang="en-US" b="1" dirty="0">
                <a:solidFill>
                  <a:schemeClr val="dk1"/>
                </a:solidFill>
                <a:latin typeface="Calibri"/>
                <a:ea typeface="Calibri"/>
                <a:cs typeface="Calibri"/>
                <a:sym typeface="Calibri"/>
              </a:rPr>
            </a:br>
            <a:endParaRPr lang="en-US"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1960561"/>
            <a:ext cx="7886700" cy="4216401"/>
          </a:xfrm>
        </p:spPr>
        <p:txBody>
          <a:bodyPr>
            <a:normAutofit fontScale="62500" lnSpcReduction="20000"/>
          </a:bodyPr>
          <a:lstStyle/>
          <a:p>
            <a:pPr marL="0" indent="0">
              <a:buNone/>
            </a:pPr>
            <a:r>
              <a:rPr lang="en-US" sz="3800" dirty="0">
                <a:solidFill>
                  <a:srgbClr val="655C52"/>
                </a:solidFill>
                <a:ea typeface="Calibri"/>
                <a:cs typeface="Calibri"/>
                <a:sym typeface="Calibri"/>
              </a:rPr>
              <a:t>Consider evaluating an individual for an ED who presents with any of the following:</a:t>
            </a:r>
          </a:p>
          <a:p>
            <a:pPr marL="0" indent="0">
              <a:buNone/>
            </a:pPr>
            <a:endParaRPr lang="en-US" sz="1600" dirty="0">
              <a:solidFill>
                <a:srgbClr val="655C52"/>
              </a:solidFill>
              <a:ea typeface="Calibri"/>
              <a:cs typeface="Calibri"/>
              <a:sym typeface="Calibri"/>
            </a:endParaRPr>
          </a:p>
          <a:p>
            <a:pPr marL="558800" lvl="0" indent="-457200">
              <a:lnSpc>
                <a:spcPct val="100000"/>
              </a:lnSpc>
              <a:spcBef>
                <a:spcPts val="0"/>
              </a:spcBef>
              <a:buClr>
                <a:srgbClr val="655C52"/>
              </a:buClr>
              <a:buSzPct val="100000"/>
            </a:pPr>
            <a:r>
              <a:rPr lang="en-US" dirty="0">
                <a:solidFill>
                  <a:srgbClr val="655C52"/>
                </a:solidFill>
                <a:ea typeface="Calibri"/>
                <a:cs typeface="Calibri"/>
                <a:sym typeface="Calibri"/>
              </a:rPr>
              <a:t>Unexplained infertility</a:t>
            </a:r>
          </a:p>
          <a:p>
            <a:pPr marL="914400" lvl="0" indent="-457200">
              <a:lnSpc>
                <a:spcPct val="100000"/>
              </a:lnSpc>
              <a:spcBef>
                <a:spcPts val="0"/>
              </a:spcBef>
              <a:buClr>
                <a:srgbClr val="655C52"/>
              </a:buClr>
              <a:buSzPct val="100000"/>
            </a:pPr>
            <a:endParaRPr lang="en-US" dirty="0">
              <a:solidFill>
                <a:srgbClr val="655C52"/>
              </a:solidFill>
              <a:ea typeface="Calibri"/>
              <a:cs typeface="Calibri"/>
              <a:sym typeface="Calibri"/>
            </a:endParaRPr>
          </a:p>
          <a:p>
            <a:pPr marL="558800" lvl="0" indent="-457200">
              <a:lnSpc>
                <a:spcPct val="100000"/>
              </a:lnSpc>
              <a:spcBef>
                <a:spcPts val="0"/>
              </a:spcBef>
              <a:buClr>
                <a:srgbClr val="655C52"/>
              </a:buClr>
              <a:buSzPct val="100000"/>
            </a:pPr>
            <a:r>
              <a:rPr lang="en-US" dirty="0">
                <a:solidFill>
                  <a:srgbClr val="655C52"/>
                </a:solidFill>
                <a:ea typeface="Calibri"/>
                <a:cs typeface="Calibri"/>
                <a:sym typeface="Calibri"/>
              </a:rPr>
              <a:t>Excessive exercise or involvement in extreme physical training</a:t>
            </a:r>
          </a:p>
          <a:p>
            <a:pPr marL="558800" lvl="0" indent="-457200">
              <a:lnSpc>
                <a:spcPct val="100000"/>
              </a:lnSpc>
              <a:spcBef>
                <a:spcPts val="0"/>
              </a:spcBef>
              <a:buClr>
                <a:srgbClr val="655C52"/>
              </a:buClr>
              <a:buSzPct val="100000"/>
            </a:pPr>
            <a:endParaRPr lang="en-US" dirty="0">
              <a:solidFill>
                <a:srgbClr val="655C52"/>
              </a:solidFill>
              <a:ea typeface="Calibri"/>
              <a:cs typeface="Calibri"/>
              <a:sym typeface="Calibri"/>
            </a:endParaRPr>
          </a:p>
          <a:p>
            <a:pPr marL="558800" lvl="0" indent="-457200">
              <a:lnSpc>
                <a:spcPct val="100000"/>
              </a:lnSpc>
              <a:spcBef>
                <a:spcPts val="0"/>
              </a:spcBef>
              <a:buClr>
                <a:srgbClr val="655C52"/>
              </a:buClr>
              <a:buSzPct val="100000"/>
            </a:pPr>
            <a:r>
              <a:rPr lang="en-US" dirty="0">
                <a:solidFill>
                  <a:srgbClr val="655C52"/>
                </a:solidFill>
                <a:ea typeface="Calibri"/>
                <a:cs typeface="Calibri"/>
                <a:sym typeface="Calibri"/>
              </a:rPr>
              <a:t>Rigid and excessive preoccupation with weight, dieting, appearance, exercise </a:t>
            </a:r>
          </a:p>
          <a:p>
            <a:pPr marL="914400" lvl="0" indent="-457200">
              <a:lnSpc>
                <a:spcPct val="100000"/>
              </a:lnSpc>
              <a:spcBef>
                <a:spcPts val="0"/>
              </a:spcBef>
              <a:buClr>
                <a:srgbClr val="655C52"/>
              </a:buClr>
              <a:buSzPct val="100000"/>
            </a:pPr>
            <a:endParaRPr lang="en-US" dirty="0">
              <a:solidFill>
                <a:srgbClr val="655C52"/>
              </a:solidFill>
              <a:ea typeface="Calibri"/>
              <a:cs typeface="Calibri"/>
              <a:sym typeface="Calibri"/>
            </a:endParaRPr>
          </a:p>
          <a:p>
            <a:pPr marL="558800" lvl="0" indent="-457200">
              <a:lnSpc>
                <a:spcPct val="100000"/>
              </a:lnSpc>
              <a:spcBef>
                <a:spcPts val="0"/>
              </a:spcBef>
              <a:buClr>
                <a:srgbClr val="655C52"/>
              </a:buClr>
              <a:buSzPct val="100000"/>
            </a:pPr>
            <a:r>
              <a:rPr lang="en-US" dirty="0">
                <a:solidFill>
                  <a:srgbClr val="655C52"/>
                </a:solidFill>
                <a:ea typeface="Calibri"/>
                <a:cs typeface="Calibri"/>
                <a:sym typeface="Calibri"/>
              </a:rPr>
              <a:t>Constipation in the setting of other inappropriate dieting and/or weight loss promoting behaviors</a:t>
            </a:r>
          </a:p>
          <a:p>
            <a:pPr marL="914400" lvl="0" indent="-457200">
              <a:lnSpc>
                <a:spcPct val="100000"/>
              </a:lnSpc>
              <a:spcBef>
                <a:spcPts val="0"/>
              </a:spcBef>
              <a:buClr>
                <a:srgbClr val="655C52"/>
              </a:buClr>
              <a:buSzPct val="100000"/>
            </a:pPr>
            <a:endParaRPr lang="en-US" dirty="0">
              <a:solidFill>
                <a:srgbClr val="655C52"/>
              </a:solidFill>
              <a:ea typeface="Calibri"/>
              <a:cs typeface="Calibri"/>
              <a:sym typeface="Calibri"/>
            </a:endParaRPr>
          </a:p>
          <a:p>
            <a:pPr marL="558800" lvl="0" indent="-457200">
              <a:lnSpc>
                <a:spcPct val="100000"/>
              </a:lnSpc>
              <a:spcBef>
                <a:spcPts val="0"/>
              </a:spcBef>
              <a:buClr>
                <a:srgbClr val="655C52"/>
              </a:buClr>
              <a:buSzPct val="100000"/>
            </a:pPr>
            <a:r>
              <a:rPr lang="en-US" dirty="0">
                <a:solidFill>
                  <a:srgbClr val="655C52"/>
                </a:solidFill>
                <a:ea typeface="Calibri"/>
                <a:cs typeface="Calibri"/>
                <a:sym typeface="Calibri"/>
              </a:rPr>
              <a:t>Type 1 diabetes mellitus and unexplained weight loss and/or poor metabolic control or diabetic ketoacidosis (DKA). Intentionally changing insulin doses (under-dosing or omission) will lead to weight loss, poor glycemic control, (high hemoglobin A1c) hypo/hyperglycemia, DKA, and </a:t>
            </a:r>
          </a:p>
          <a:p>
            <a:pPr marL="101600" lvl="0" indent="0">
              <a:lnSpc>
                <a:spcPct val="100000"/>
              </a:lnSpc>
              <a:spcBef>
                <a:spcPts val="0"/>
              </a:spcBef>
              <a:buClr>
                <a:srgbClr val="655C52"/>
              </a:buClr>
              <a:buSzPct val="100000"/>
              <a:buNone/>
            </a:pPr>
            <a:r>
              <a:rPr lang="en-US" dirty="0">
                <a:solidFill>
                  <a:srgbClr val="655C52"/>
                </a:solidFill>
                <a:ea typeface="Calibri"/>
                <a:cs typeface="Calibri"/>
                <a:sym typeface="Calibri"/>
              </a:rPr>
              <a:t>         acceleration of diabetic complications</a:t>
            </a:r>
          </a:p>
          <a:p>
            <a:endParaRPr lang="en-US"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491C12D-DBAC-3541-9402-1A62656E7531}"/>
              </a:ext>
            </a:extLst>
          </p:cNvPr>
          <p:cNvSpPr/>
          <p:nvPr/>
        </p:nvSpPr>
        <p:spPr>
          <a:xfrm>
            <a:off x="628650" y="921248"/>
            <a:ext cx="4525241" cy="769441"/>
          </a:xfrm>
          <a:prstGeom prst="rect">
            <a:avLst/>
          </a:prstGeom>
        </p:spPr>
        <p:txBody>
          <a:bodyPr wrap="square">
            <a:spAutoFit/>
          </a:bodyPr>
          <a:lstStyle/>
          <a:p>
            <a:r>
              <a:rPr lang="en-US" sz="4400" dirty="0">
                <a:solidFill>
                  <a:srgbClr val="ED9933"/>
                </a:solidFill>
                <a:latin typeface="+mj-lt"/>
                <a:ea typeface="Calibri"/>
                <a:cs typeface="Calibri"/>
                <a:sym typeface="Calibri"/>
              </a:rPr>
              <a:t>Early Recognition</a:t>
            </a:r>
            <a:endParaRPr lang="en-US" sz="4400" dirty="0">
              <a:latin typeface="+mj-lt"/>
            </a:endParaRPr>
          </a:p>
        </p:txBody>
      </p:sp>
    </p:spTree>
    <p:extLst>
      <p:ext uri="{BB962C8B-B14F-4D97-AF65-F5344CB8AC3E}">
        <p14:creationId xmlns:p14="http://schemas.microsoft.com/office/powerpoint/2010/main" val="424485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201-94BF-7948-8F4D-CD1E1A0C6CF7}"/>
              </a:ext>
            </a:extLst>
          </p:cNvPr>
          <p:cNvSpPr>
            <a:spLocks noGrp="1"/>
          </p:cNvSpPr>
          <p:nvPr>
            <p:ph type="title"/>
          </p:nvPr>
        </p:nvSpPr>
        <p:spPr/>
        <p:txBody>
          <a:bodyPr anchor="b">
            <a:normAutofit/>
          </a:bodyPr>
          <a:lstStyle/>
          <a:p>
            <a:r>
              <a:rPr lang="en-US" dirty="0">
                <a:solidFill>
                  <a:srgbClr val="ED9933"/>
                </a:solidFill>
                <a:ea typeface="Calibri"/>
                <a:cs typeface="Calibri"/>
                <a:sym typeface="Calibri"/>
              </a:rPr>
              <a:t>Early Recognition</a:t>
            </a:r>
            <a:endParaRPr lang="en-US" sz="5400" dirty="0">
              <a:solidFill>
                <a:srgbClr val="ED9933"/>
              </a:solidFill>
            </a:endParaRPr>
          </a:p>
        </p:txBody>
      </p:sp>
      <p:sp>
        <p:nvSpPr>
          <p:cNvPr id="3" name="Content Placeholder 2">
            <a:extLst>
              <a:ext uri="{FF2B5EF4-FFF2-40B4-BE49-F238E27FC236}">
                <a16:creationId xmlns:a16="http://schemas.microsoft.com/office/drawing/2014/main" id="{C615E6DE-24B7-E340-9A58-C79A16F62DD8}"/>
              </a:ext>
            </a:extLst>
          </p:cNvPr>
          <p:cNvSpPr>
            <a:spLocks noGrp="1"/>
          </p:cNvSpPr>
          <p:nvPr>
            <p:ph idx="1"/>
          </p:nvPr>
        </p:nvSpPr>
        <p:spPr>
          <a:xfrm>
            <a:off x="628650" y="1960562"/>
            <a:ext cx="7886700" cy="4309429"/>
          </a:xfrm>
        </p:spPr>
        <p:txBody>
          <a:bodyPr>
            <a:noAutofit/>
          </a:bodyPr>
          <a:lstStyle/>
          <a:p>
            <a:pPr>
              <a:lnSpc>
                <a:spcPct val="100000"/>
              </a:lnSpc>
              <a:spcBef>
                <a:spcPts val="0"/>
              </a:spcBef>
            </a:pPr>
            <a:r>
              <a:rPr lang="en-US" sz="2000" dirty="0">
                <a:solidFill>
                  <a:srgbClr val="655C52"/>
                </a:solidFill>
              </a:rPr>
              <a:t>Abdominal complaints in the context of weight loss behaviors</a:t>
            </a:r>
          </a:p>
          <a:p>
            <a:pPr>
              <a:lnSpc>
                <a:spcPct val="100000"/>
              </a:lnSpc>
              <a:spcBef>
                <a:spcPts val="0"/>
              </a:spcBef>
            </a:pPr>
            <a:endParaRPr lang="en-US" sz="1000" dirty="0">
              <a:solidFill>
                <a:srgbClr val="655C52"/>
              </a:solidFill>
            </a:endParaRPr>
          </a:p>
          <a:p>
            <a:pPr>
              <a:lnSpc>
                <a:spcPct val="100000"/>
              </a:lnSpc>
              <a:spcBef>
                <a:spcPts val="0"/>
              </a:spcBef>
            </a:pPr>
            <a:r>
              <a:rPr lang="en-US" sz="2000" dirty="0">
                <a:solidFill>
                  <a:srgbClr val="655C52"/>
                </a:solidFill>
              </a:rPr>
              <a:t>Electrolyte abnormalities without an identified medical cause (especially hypokalemia, hypochloremia, or elevated bicarbonate)</a:t>
            </a:r>
          </a:p>
          <a:p>
            <a:pPr>
              <a:lnSpc>
                <a:spcPct val="100000"/>
              </a:lnSpc>
              <a:spcBef>
                <a:spcPts val="0"/>
              </a:spcBef>
            </a:pPr>
            <a:endParaRPr lang="en-US" sz="1000" dirty="0">
              <a:solidFill>
                <a:srgbClr val="655C52"/>
              </a:solidFill>
              <a:cs typeface="Calibri"/>
              <a:sym typeface="Calibri"/>
            </a:endParaRPr>
          </a:p>
          <a:p>
            <a:pPr>
              <a:lnSpc>
                <a:spcPct val="100000"/>
              </a:lnSpc>
              <a:spcBef>
                <a:spcPts val="0"/>
              </a:spcBef>
            </a:pPr>
            <a:r>
              <a:rPr lang="en-US" sz="2000" dirty="0">
                <a:solidFill>
                  <a:srgbClr val="655C52"/>
                </a:solidFill>
                <a:ea typeface="Calibri"/>
                <a:cs typeface="Calibri"/>
                <a:sym typeface="Calibri"/>
              </a:rPr>
              <a:t>Substantial weight fluctuations</a:t>
            </a:r>
          </a:p>
          <a:p>
            <a:pPr>
              <a:lnSpc>
                <a:spcPct val="100000"/>
              </a:lnSpc>
              <a:spcBef>
                <a:spcPts val="0"/>
              </a:spcBef>
            </a:pPr>
            <a:endParaRPr lang="en-US" sz="1000" dirty="0">
              <a:solidFill>
                <a:srgbClr val="655C52"/>
              </a:solidFill>
              <a:ea typeface="Calibri"/>
              <a:cs typeface="Calibri"/>
              <a:sym typeface="Calibri"/>
            </a:endParaRPr>
          </a:p>
          <a:p>
            <a:pPr>
              <a:lnSpc>
                <a:spcPct val="100000"/>
              </a:lnSpc>
              <a:spcBef>
                <a:spcPts val="0"/>
              </a:spcBef>
            </a:pPr>
            <a:r>
              <a:rPr lang="en-US" sz="2000" dirty="0">
                <a:solidFill>
                  <a:srgbClr val="655C52"/>
                </a:solidFill>
                <a:ea typeface="Calibri"/>
                <a:cs typeface="Calibri"/>
                <a:sym typeface="Calibri"/>
              </a:rPr>
              <a:t>Type 1 diabetes mellitus with poor glucose control or recurrent diabetic ketoacidosis (DKA) with or without weight loss</a:t>
            </a:r>
          </a:p>
          <a:p>
            <a:pPr>
              <a:lnSpc>
                <a:spcPct val="100000"/>
              </a:lnSpc>
              <a:spcBef>
                <a:spcPts val="0"/>
              </a:spcBef>
            </a:pPr>
            <a:endParaRPr lang="en-US" sz="1000" dirty="0">
              <a:solidFill>
                <a:srgbClr val="655C52"/>
              </a:solidFill>
              <a:ea typeface="Calibri"/>
              <a:cs typeface="Calibri"/>
              <a:sym typeface="Calibri"/>
            </a:endParaRPr>
          </a:p>
          <a:p>
            <a:pPr>
              <a:lnSpc>
                <a:spcPct val="100000"/>
              </a:lnSpc>
              <a:spcBef>
                <a:spcPts val="0"/>
              </a:spcBef>
            </a:pPr>
            <a:r>
              <a:rPr lang="en-US" sz="2000" dirty="0">
                <a:solidFill>
                  <a:srgbClr val="655C52"/>
                </a:solidFill>
                <a:ea typeface="Calibri"/>
                <a:cs typeface="Calibri"/>
                <a:sym typeface="Calibri"/>
              </a:rPr>
              <a:t>Use of compensatory behaviors (i.e., self-induces vomiting, laxative abuse, dieting, fasting or excessive exercise) to influence weight after eating or binge eating</a:t>
            </a:r>
            <a:endParaRPr lang="en-US" sz="1200" dirty="0">
              <a:solidFill>
                <a:srgbClr val="655C52"/>
              </a:solidFill>
            </a:endParaRPr>
          </a:p>
          <a:p>
            <a:pPr marL="0" indent="0">
              <a:lnSpc>
                <a:spcPct val="120000"/>
              </a:lnSpc>
              <a:spcBef>
                <a:spcPts val="0"/>
              </a:spcBef>
              <a:buNone/>
            </a:pPr>
            <a:endParaRPr lang="en-US" sz="1200" dirty="0">
              <a:solidFill>
                <a:srgbClr val="655C52"/>
              </a:solidFill>
            </a:endParaRPr>
          </a:p>
          <a:p>
            <a:pPr marL="0" indent="0">
              <a:lnSpc>
                <a:spcPct val="120000"/>
              </a:lnSpc>
              <a:spcBef>
                <a:spcPts val="0"/>
              </a:spcBef>
              <a:buNone/>
            </a:pPr>
            <a:endParaRPr lang="en-US" sz="1200" dirty="0">
              <a:solidFill>
                <a:srgbClr val="655C52"/>
              </a:solidFill>
            </a:endParaRPr>
          </a:p>
          <a:p>
            <a:pPr marL="0" indent="0">
              <a:lnSpc>
                <a:spcPct val="120000"/>
              </a:lnSpc>
              <a:spcBef>
                <a:spcPts val="0"/>
              </a:spcBef>
              <a:buNone/>
            </a:pPr>
            <a:r>
              <a:rPr lang="en-US" sz="1000" dirty="0">
                <a:solidFill>
                  <a:srgbClr val="655C52"/>
                </a:solidFill>
              </a:rPr>
              <a:t>Source: AED Report 2016/3</a:t>
            </a:r>
            <a:r>
              <a:rPr lang="en-US" sz="1000" baseline="30000" dirty="0">
                <a:solidFill>
                  <a:srgbClr val="655C52"/>
                </a:solidFill>
              </a:rPr>
              <a:t>rd</a:t>
            </a:r>
            <a:r>
              <a:rPr lang="en-US" sz="1000" dirty="0">
                <a:solidFill>
                  <a:srgbClr val="655C52"/>
                </a:solidFill>
              </a:rPr>
              <a:t> Edition   </a:t>
            </a:r>
          </a:p>
          <a:p>
            <a:pPr marL="0" indent="0">
              <a:lnSpc>
                <a:spcPct val="120000"/>
              </a:lnSpc>
              <a:spcBef>
                <a:spcPts val="0"/>
              </a:spcBef>
              <a:buNone/>
            </a:pPr>
            <a:r>
              <a:rPr lang="en-US" sz="1000" dirty="0">
                <a:solidFill>
                  <a:srgbClr val="655C52"/>
                </a:solidFill>
              </a:rPr>
              <a:t>Eating Disorders: A Guide to Medical Care</a:t>
            </a:r>
          </a:p>
          <a:p>
            <a:pPr marL="0" indent="0">
              <a:buNone/>
            </a:pPr>
            <a:endParaRPr lang="en-US" sz="2000" dirty="0">
              <a:solidFill>
                <a:srgbClr val="655C52"/>
              </a:solidFill>
              <a:ea typeface="Calibri"/>
              <a:cs typeface="Calibri"/>
              <a:sym typeface="Calibri"/>
            </a:endParaRPr>
          </a:p>
          <a:p>
            <a:endParaRPr lang="en-US" dirty="0">
              <a:solidFill>
                <a:srgbClr val="655C52"/>
              </a:solidFill>
            </a:endParaRPr>
          </a:p>
        </p:txBody>
      </p:sp>
      <p:sp>
        <p:nvSpPr>
          <p:cNvPr id="4" name="Rectangle 3">
            <a:extLst>
              <a:ext uri="{FF2B5EF4-FFF2-40B4-BE49-F238E27FC236}">
                <a16:creationId xmlns:a16="http://schemas.microsoft.com/office/drawing/2014/main" id="{8DDE62A7-E388-444A-A288-6E53D95A3D2B}"/>
              </a:ext>
            </a:extLst>
          </p:cNvPr>
          <p:cNvSpPr/>
          <p:nvPr/>
        </p:nvSpPr>
        <p:spPr>
          <a:xfrm>
            <a:off x="182878" y="221673"/>
            <a:ext cx="8719949" cy="6396296"/>
          </a:xfrm>
          <a:prstGeom prst="rect">
            <a:avLst/>
          </a:prstGeom>
          <a:noFill/>
          <a:ln w="38100">
            <a:solidFill>
              <a:srgbClr val="ED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40ADFB-DB13-794E-9E25-B2CFAC368E5E}"/>
              </a:ext>
            </a:extLst>
          </p:cNvPr>
          <p:cNvSpPr/>
          <p:nvPr/>
        </p:nvSpPr>
        <p:spPr>
          <a:xfrm>
            <a:off x="311085" y="360044"/>
            <a:ext cx="8472697" cy="6137911"/>
          </a:xfrm>
          <a:prstGeom prst="rect">
            <a:avLst/>
          </a:prstGeom>
          <a:noFill/>
          <a:ln w="63500">
            <a:solidFill>
              <a:srgbClr val="655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6E5C9AB-F9D6-3A49-A333-FC073F7F6966}"/>
              </a:ext>
            </a:extLst>
          </p:cNvPr>
          <p:cNvCxnSpPr/>
          <p:nvPr/>
        </p:nvCxnSpPr>
        <p:spPr>
          <a:xfrm>
            <a:off x="628650" y="1676400"/>
            <a:ext cx="7886700" cy="0"/>
          </a:xfrm>
          <a:prstGeom prst="line">
            <a:avLst/>
          </a:prstGeom>
          <a:ln w="38100">
            <a:solidFill>
              <a:srgbClr val="ED993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0B34A5-C9DD-8D45-9AEE-318D7DED9E63}"/>
              </a:ext>
            </a:extLst>
          </p:cNvPr>
          <p:cNvCxnSpPr/>
          <p:nvPr/>
        </p:nvCxnSpPr>
        <p:spPr>
          <a:xfrm>
            <a:off x="628650" y="1825625"/>
            <a:ext cx="7886700" cy="0"/>
          </a:xfrm>
          <a:prstGeom prst="line">
            <a:avLst/>
          </a:prstGeom>
          <a:ln w="38100">
            <a:solidFill>
              <a:srgbClr val="655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302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CC97CCE-695A-CF4A-8EF7-0F7B2F9F863F}" vid="{9C7C8A45-308B-BD4D-976B-D30F76E779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7644</TotalTime>
  <Words>5749</Words>
  <Application>Microsoft Macintosh PowerPoint</Application>
  <PresentationFormat>On-screen Show (4:3)</PresentationFormat>
  <Paragraphs>936</Paragraphs>
  <Slides>76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Aptos</vt:lpstr>
      <vt:lpstr>Arial</vt:lpstr>
      <vt:lpstr>Arimo</vt:lpstr>
      <vt:lpstr>Calibri</vt:lpstr>
      <vt:lpstr>Calibri Light</vt:lpstr>
      <vt:lpstr>Helvetica</vt:lpstr>
      <vt:lpstr>Overpass</vt:lpstr>
      <vt:lpstr>Office Theme</vt:lpstr>
      <vt:lpstr> Recognizing Eating Disorders  and Utilizing Effective  Treatment Modalities  </vt:lpstr>
      <vt:lpstr>Susan C Mengden, PhD, CEDS-iaedp Approved Consultant Executive Director</vt:lpstr>
      <vt:lpstr>Objectives</vt:lpstr>
      <vt:lpstr>Agenda</vt:lpstr>
      <vt:lpstr>PowerPoint Presentation</vt:lpstr>
      <vt:lpstr>Assess for Eating Disorders</vt:lpstr>
      <vt:lpstr>Early Recognition</vt:lpstr>
      <vt:lpstr> </vt:lpstr>
      <vt:lpstr>Early Recognition</vt:lpstr>
      <vt:lpstr> </vt:lpstr>
      <vt:lpstr>Early Recognition</vt:lpstr>
      <vt:lpstr>Causes/Underlying Factors in the Development of an Eating Disorder</vt:lpstr>
      <vt:lpstr>Causes/Underlying Factors in the Development of an Eating Disorder</vt:lpstr>
      <vt:lpstr>PowerPoint Presentation</vt:lpstr>
      <vt:lpstr>    Presenting Signs and Symptoms</vt:lpstr>
      <vt:lpstr>Presenting Signs and Symptoms</vt:lpstr>
      <vt:lpstr>Eating Disorders Overview </vt:lpstr>
      <vt:lpstr>Types of Eating Disorders</vt:lpstr>
      <vt:lpstr>DSM-5 Criteria for Anorexia Nervosa</vt:lpstr>
      <vt:lpstr>DSM-5 Criteria for Anorexia Nervosa</vt:lpstr>
      <vt:lpstr>Signs of Anorexia Nervosa </vt:lpstr>
      <vt:lpstr>Consequences of Anorexia Nervosa</vt:lpstr>
      <vt:lpstr>DSM-5 Criteria for Bulimia Nervosa</vt:lpstr>
      <vt:lpstr>Signs of Bulimia Nervosa</vt:lpstr>
      <vt:lpstr>Consequences of Bulimia Nervosa</vt:lpstr>
      <vt:lpstr>DSM-5 Criteria for Binge-Eating Disorder</vt:lpstr>
      <vt:lpstr>DSM-5 Criteria for Binge-Eating Disorder</vt:lpstr>
      <vt:lpstr>Signs of Binge-Eating Disorder</vt:lpstr>
      <vt:lpstr>Consequences of Binge-Eating Disorder</vt:lpstr>
      <vt:lpstr>DSM-5 Criteria for ARFID</vt:lpstr>
      <vt:lpstr>Presentations and Signs of ARFID </vt:lpstr>
      <vt:lpstr>Presentations and Signs of ARFID </vt:lpstr>
      <vt:lpstr>Presentations and Signs of ARFID </vt:lpstr>
      <vt:lpstr>PowerPoint Presentation</vt:lpstr>
      <vt:lpstr>Misperceptions about ARFID</vt:lpstr>
      <vt:lpstr>Epidemiology of ARFID</vt:lpstr>
      <vt:lpstr>ARFID Comorbidity</vt:lpstr>
      <vt:lpstr>OSFED - Other Specified Feeding or Eating Disorder </vt:lpstr>
      <vt:lpstr>OSFED - Other Specified Feeding or Eating Disorder </vt:lpstr>
      <vt:lpstr>PowerPoint Presentation</vt:lpstr>
      <vt:lpstr>PowerPoint Presentation</vt:lpstr>
      <vt:lpstr>Co-Morbid Disorders</vt:lpstr>
      <vt:lpstr>Is An Eating Disorder an Addiction ?</vt:lpstr>
      <vt:lpstr>Differences of Adolescent &amp; Adult Eating Disorders</vt:lpstr>
      <vt:lpstr>PowerPoint Presentation</vt:lpstr>
      <vt:lpstr>Treatment for Eating Disorders</vt:lpstr>
      <vt:lpstr>Eating Disorders and Treatment</vt:lpstr>
      <vt:lpstr>APA/NICE  Treatment Guidelines </vt:lpstr>
      <vt:lpstr>APA/NICE Guidelines  For Treatment Guidelines</vt:lpstr>
      <vt:lpstr>APA Guidelines/Levels of Care  </vt:lpstr>
      <vt:lpstr>PowerPoint Presentation</vt:lpstr>
      <vt:lpstr>PowerPoint Presentation</vt:lpstr>
      <vt:lpstr>PowerPoint Presentation</vt:lpstr>
      <vt:lpstr>PowerPoint Presentation</vt:lpstr>
      <vt:lpstr>Eating Disorder Treatment</vt:lpstr>
      <vt:lpstr>Why Behavioral Treatment? </vt:lpstr>
      <vt:lpstr>Why Behavioral Treatment? </vt:lpstr>
      <vt:lpstr>Why Behavioral Treatment? </vt:lpstr>
      <vt:lpstr>Behavioral Therapies</vt:lpstr>
      <vt:lpstr>PowerPoint Presentation</vt:lpstr>
      <vt:lpstr>PowerPoint Presentation</vt:lpstr>
      <vt:lpstr>PowerPoint Presentation</vt:lpstr>
      <vt:lpstr>PowerPoint Presentation</vt:lpstr>
      <vt:lpstr>PowerPoint Presentation</vt:lpstr>
      <vt:lpstr>PowerPoint Presentation</vt:lpstr>
      <vt:lpstr>Current Psychological Treatment Structure</vt:lpstr>
      <vt:lpstr>PowerPoint Presentation</vt:lpstr>
      <vt:lpstr>Evidence-Based Treatments for Adolescents with Eating Disorders</vt:lpstr>
      <vt:lpstr>Evidence-Based Treatments for Adolescents with Eating Disorders</vt:lpstr>
      <vt:lpstr>Evidence-Based Treatments for Adolescents with Eating Disorders</vt:lpstr>
      <vt:lpstr>Helpful Hints When Working With Adolescents </vt:lpstr>
      <vt:lpstr>Treatment Factors for Binge Eating Disorder </vt:lpstr>
      <vt:lpstr>Treatment Factors for Binge Eating Disorder </vt:lpstr>
      <vt:lpstr>Evidence Based Treatments for Binge Behaviors</vt:lpstr>
      <vt:lpstr>Any Questions?</vt:lpstr>
      <vt:lpstr>Presentation QR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Hallie Nikotich</dc:creator>
  <cp:lastModifiedBy>12107225999</cp:lastModifiedBy>
  <cp:revision>123</cp:revision>
  <cp:lastPrinted>2025-10-29T15:32:34Z</cp:lastPrinted>
  <dcterms:created xsi:type="dcterms:W3CDTF">2021-03-30T16:31:23Z</dcterms:created>
  <dcterms:modified xsi:type="dcterms:W3CDTF">2025-10-29T19:43:45Z</dcterms:modified>
</cp:coreProperties>
</file>