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ink/ink1.xml" ContentType="application/inkml+xml"/>
  <Override PartName="/ppt/ink/ink2.xml" ContentType="application/inkml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ink/ink3.xml" ContentType="application/inkml+xml"/>
  <Override PartName="/ppt/notesSlides/notesSlide2.xml" ContentType="application/vnd.openxmlformats-officedocument.presentationml.notesSlide+xml"/>
  <Override PartName="/ppt/ink/ink4.xml" ContentType="application/inkml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ink/ink5.xml" ContentType="application/inkml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ink/ink6.xml" ContentType="application/inkml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3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4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5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6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7.xml" ContentType="application/vnd.openxmlformats-officedocument.presentationml.notesSl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8.xml" ContentType="application/vnd.openxmlformats-officedocument.presentationml.notesSlide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ink/ink7.xml" ContentType="application/inkml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0" r:id="rId1"/>
    <p:sldMasterId id="2147483722" r:id="rId2"/>
  </p:sldMasterIdLst>
  <p:notesMasterIdLst>
    <p:notesMasterId r:id="rId111"/>
  </p:notesMasterIdLst>
  <p:sldIdLst>
    <p:sldId id="256" r:id="rId3"/>
    <p:sldId id="265" r:id="rId4"/>
    <p:sldId id="414" r:id="rId5"/>
    <p:sldId id="269" r:id="rId6"/>
    <p:sldId id="322" r:id="rId7"/>
    <p:sldId id="264" r:id="rId8"/>
    <p:sldId id="321" r:id="rId9"/>
    <p:sldId id="502" r:id="rId10"/>
    <p:sldId id="381" r:id="rId11"/>
    <p:sldId id="384" r:id="rId12"/>
    <p:sldId id="385" r:id="rId13"/>
    <p:sldId id="383" r:id="rId14"/>
    <p:sldId id="327" r:id="rId15"/>
    <p:sldId id="281" r:id="rId16"/>
    <p:sldId id="380" r:id="rId17"/>
    <p:sldId id="409" r:id="rId18"/>
    <p:sldId id="389" r:id="rId19"/>
    <p:sldId id="334" r:id="rId20"/>
    <p:sldId id="324" r:id="rId21"/>
    <p:sldId id="325" r:id="rId22"/>
    <p:sldId id="404" r:id="rId23"/>
    <p:sldId id="406" r:id="rId24"/>
    <p:sldId id="407" r:id="rId25"/>
    <p:sldId id="415" r:id="rId26"/>
    <p:sldId id="447" r:id="rId27"/>
    <p:sldId id="448" r:id="rId28"/>
    <p:sldId id="449" r:id="rId29"/>
    <p:sldId id="450" r:id="rId30"/>
    <p:sldId id="451" r:id="rId31"/>
    <p:sldId id="408" r:id="rId32"/>
    <p:sldId id="328" r:id="rId33"/>
    <p:sldId id="411" r:id="rId34"/>
    <p:sldId id="410" r:id="rId35"/>
    <p:sldId id="330" r:id="rId36"/>
    <p:sldId id="285" r:id="rId37"/>
    <p:sldId id="455" r:id="rId38"/>
    <p:sldId id="501" r:id="rId39"/>
    <p:sldId id="282" r:id="rId40"/>
    <p:sldId id="259" r:id="rId41"/>
    <p:sldId id="424" r:id="rId42"/>
    <p:sldId id="425" r:id="rId43"/>
    <p:sldId id="494" r:id="rId44"/>
    <p:sldId id="493" r:id="rId45"/>
    <p:sldId id="417" r:id="rId46"/>
    <p:sldId id="427" r:id="rId47"/>
    <p:sldId id="270" r:id="rId48"/>
    <p:sldId id="260" r:id="rId49"/>
    <p:sldId id="263" r:id="rId50"/>
    <p:sldId id="428" r:id="rId51"/>
    <p:sldId id="266" r:id="rId52"/>
    <p:sldId id="268" r:id="rId53"/>
    <p:sldId id="421" r:id="rId54"/>
    <p:sldId id="279" r:id="rId55"/>
    <p:sldId id="420" r:id="rId56"/>
    <p:sldId id="419" r:id="rId57"/>
    <p:sldId id="267" r:id="rId58"/>
    <p:sldId id="283" r:id="rId59"/>
    <p:sldId id="271" r:id="rId60"/>
    <p:sldId id="416" r:id="rId61"/>
    <p:sldId id="456" r:id="rId62"/>
    <p:sldId id="457" r:id="rId63"/>
    <p:sldId id="460" r:id="rId64"/>
    <p:sldId id="458" r:id="rId65"/>
    <p:sldId id="302" r:id="rId66"/>
    <p:sldId id="500" r:id="rId67"/>
    <p:sldId id="464" r:id="rId68"/>
    <p:sldId id="465" r:id="rId69"/>
    <p:sldId id="430" r:id="rId70"/>
    <p:sldId id="466" r:id="rId71"/>
    <p:sldId id="467" r:id="rId72"/>
    <p:sldId id="289" r:id="rId73"/>
    <p:sldId id="489" r:id="rId74"/>
    <p:sldId id="434" r:id="rId75"/>
    <p:sldId id="435" r:id="rId76"/>
    <p:sldId id="291" r:id="rId77"/>
    <p:sldId id="463" r:id="rId78"/>
    <p:sldId id="273" r:id="rId79"/>
    <p:sldId id="469" r:id="rId80"/>
    <p:sldId id="470" r:id="rId81"/>
    <p:sldId id="261" r:id="rId82"/>
    <p:sldId id="471" r:id="rId83"/>
    <p:sldId id="287" r:id="rId84"/>
    <p:sldId id="473" r:id="rId85"/>
    <p:sldId id="474" r:id="rId86"/>
    <p:sldId id="312" r:id="rId87"/>
    <p:sldId id="304" r:id="rId88"/>
    <p:sldId id="286" r:id="rId89"/>
    <p:sldId id="497" r:id="rId90"/>
    <p:sldId id="262" r:id="rId91"/>
    <p:sldId id="475" r:id="rId92"/>
    <p:sldId id="477" r:id="rId93"/>
    <p:sldId id="478" r:id="rId94"/>
    <p:sldId id="498" r:id="rId95"/>
    <p:sldId id="487" r:id="rId96"/>
    <p:sldId id="490" r:id="rId97"/>
    <p:sldId id="488" r:id="rId98"/>
    <p:sldId id="499" r:id="rId99"/>
    <p:sldId id="492" r:id="rId100"/>
    <p:sldId id="257" r:id="rId101"/>
    <p:sldId id="495" r:id="rId102"/>
    <p:sldId id="258" r:id="rId103"/>
    <p:sldId id="480" r:id="rId104"/>
    <p:sldId id="481" r:id="rId105"/>
    <p:sldId id="482" r:id="rId106"/>
    <p:sldId id="483" r:id="rId107"/>
    <p:sldId id="484" r:id="rId108"/>
    <p:sldId id="486" r:id="rId109"/>
    <p:sldId id="373" r:id="rId1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64" autoAdjust="0"/>
    <p:restoredTop sz="94737" autoAdjust="0"/>
  </p:normalViewPr>
  <p:slideViewPr>
    <p:cSldViewPr snapToGrid="0">
      <p:cViewPr varScale="1">
        <p:scale>
          <a:sx n="119" d="100"/>
          <a:sy n="119" d="100"/>
        </p:scale>
        <p:origin x="475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presProps" Target="presProps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102" Type="http://schemas.openxmlformats.org/officeDocument/2006/relationships/slide" Target="slides/slide100.xml"/><Relationship Id="rId110" Type="http://schemas.openxmlformats.org/officeDocument/2006/relationships/slide" Target="slides/slide108.xml"/><Relationship Id="rId115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13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1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14" Type="http://schemas.openxmlformats.org/officeDocument/2006/relationships/theme" Target="theme/theme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diagrams/_rels/data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sv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svg"/><Relationship Id="rId1" Type="http://schemas.openxmlformats.org/officeDocument/2006/relationships/image" Target="../media/image77.png"/><Relationship Id="rId6" Type="http://schemas.openxmlformats.org/officeDocument/2006/relationships/image" Target="../media/image82.svg"/><Relationship Id="rId5" Type="http://schemas.openxmlformats.org/officeDocument/2006/relationships/image" Target="../media/image81.png"/><Relationship Id="rId10" Type="http://schemas.openxmlformats.org/officeDocument/2006/relationships/image" Target="../media/image86.svg"/><Relationship Id="rId4" Type="http://schemas.openxmlformats.org/officeDocument/2006/relationships/image" Target="../media/image80.svg"/><Relationship Id="rId9" Type="http://schemas.openxmlformats.org/officeDocument/2006/relationships/image" Target="../media/image85.png"/></Relationships>
</file>

<file path=ppt/diagrams/_rels/data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sv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image" Target="../media/image89.svg"/><Relationship Id="rId1" Type="http://schemas.openxmlformats.org/officeDocument/2006/relationships/image" Target="../media/image88.png"/><Relationship Id="rId6" Type="http://schemas.openxmlformats.org/officeDocument/2006/relationships/image" Target="../media/image93.svg"/><Relationship Id="rId5" Type="http://schemas.openxmlformats.org/officeDocument/2006/relationships/image" Target="../media/image92.png"/><Relationship Id="rId4" Type="http://schemas.openxmlformats.org/officeDocument/2006/relationships/image" Target="../media/image91.svg"/></Relationships>
</file>

<file path=ppt/diagrams/_rels/drawing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sv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svg"/><Relationship Id="rId1" Type="http://schemas.openxmlformats.org/officeDocument/2006/relationships/image" Target="../media/image77.png"/><Relationship Id="rId6" Type="http://schemas.openxmlformats.org/officeDocument/2006/relationships/image" Target="../media/image82.svg"/><Relationship Id="rId5" Type="http://schemas.openxmlformats.org/officeDocument/2006/relationships/image" Target="../media/image81.png"/><Relationship Id="rId10" Type="http://schemas.openxmlformats.org/officeDocument/2006/relationships/image" Target="../media/image86.svg"/><Relationship Id="rId4" Type="http://schemas.openxmlformats.org/officeDocument/2006/relationships/image" Target="../media/image80.svg"/><Relationship Id="rId9" Type="http://schemas.openxmlformats.org/officeDocument/2006/relationships/image" Target="../media/image85.png"/></Relationships>
</file>

<file path=ppt/diagrams/_rels/drawing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sv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image" Target="../media/image89.svg"/><Relationship Id="rId1" Type="http://schemas.openxmlformats.org/officeDocument/2006/relationships/image" Target="../media/image88.png"/><Relationship Id="rId6" Type="http://schemas.openxmlformats.org/officeDocument/2006/relationships/image" Target="../media/image93.svg"/><Relationship Id="rId5" Type="http://schemas.openxmlformats.org/officeDocument/2006/relationships/image" Target="../media/image92.png"/><Relationship Id="rId4" Type="http://schemas.openxmlformats.org/officeDocument/2006/relationships/image" Target="../media/image9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11C8ACD-99FB-4CAF-8ADC-3DB5672BF568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DB431979-08BB-4376-A82B-BB10B7E29D13}">
      <dgm:prSet/>
      <dgm:spPr/>
      <dgm:t>
        <a:bodyPr/>
        <a:lstStyle/>
        <a:p>
          <a:r>
            <a:rPr lang="en-US"/>
            <a:t>DSM V</a:t>
          </a:r>
        </a:p>
      </dgm:t>
    </dgm:pt>
    <dgm:pt modelId="{F4F3366B-0F9F-4BBE-A0C2-AB12D1060718}" type="parTrans" cxnId="{40AF3666-8404-4B99-9325-2CEFDF180493}">
      <dgm:prSet/>
      <dgm:spPr/>
      <dgm:t>
        <a:bodyPr/>
        <a:lstStyle/>
        <a:p>
          <a:endParaRPr lang="en-US"/>
        </a:p>
      </dgm:t>
    </dgm:pt>
    <dgm:pt modelId="{DBAFF6E2-EC6E-43F2-844A-6BEBB0B32267}" type="sibTrans" cxnId="{40AF3666-8404-4B99-9325-2CEFDF180493}">
      <dgm:prSet/>
      <dgm:spPr/>
      <dgm:t>
        <a:bodyPr/>
        <a:lstStyle/>
        <a:p>
          <a:endParaRPr lang="en-US"/>
        </a:p>
      </dgm:t>
    </dgm:pt>
    <dgm:pt modelId="{7BC19DC4-48C8-480B-BB6E-239BDFC7B45F}">
      <dgm:prSet/>
      <dgm:spPr/>
      <dgm:t>
        <a:bodyPr/>
        <a:lstStyle/>
        <a:p>
          <a:r>
            <a:rPr lang="en-US"/>
            <a:t>Published in 2013</a:t>
          </a:r>
        </a:p>
      </dgm:t>
    </dgm:pt>
    <dgm:pt modelId="{C25BB470-38DF-426C-891F-7179556E9A15}" type="parTrans" cxnId="{7A6115D7-236D-4CDB-9B6F-961D60DFE151}">
      <dgm:prSet/>
      <dgm:spPr/>
      <dgm:t>
        <a:bodyPr/>
        <a:lstStyle/>
        <a:p>
          <a:endParaRPr lang="en-US"/>
        </a:p>
      </dgm:t>
    </dgm:pt>
    <dgm:pt modelId="{25E736AE-B10F-4628-B453-C6A8CF15A180}" type="sibTrans" cxnId="{7A6115D7-236D-4CDB-9B6F-961D60DFE151}">
      <dgm:prSet/>
      <dgm:spPr/>
      <dgm:t>
        <a:bodyPr/>
        <a:lstStyle/>
        <a:p>
          <a:endParaRPr lang="en-US"/>
        </a:p>
      </dgm:t>
    </dgm:pt>
    <dgm:pt modelId="{4738DC3D-5FC0-4064-A4A0-4CA9C7D65226}">
      <dgm:prSet/>
      <dgm:spPr/>
      <dgm:t>
        <a:bodyPr/>
        <a:lstStyle/>
        <a:p>
          <a:r>
            <a:rPr lang="en-US"/>
            <a:t>Changed from Primary Insomnia to Insomnia Disorder </a:t>
          </a:r>
        </a:p>
      </dgm:t>
    </dgm:pt>
    <dgm:pt modelId="{26ED5F80-1E20-4346-90A3-AD6125C6B4E2}" type="parTrans" cxnId="{0CF7EB5A-0BF3-4C0A-9672-B3F5364A5104}">
      <dgm:prSet/>
      <dgm:spPr/>
      <dgm:t>
        <a:bodyPr/>
        <a:lstStyle/>
        <a:p>
          <a:endParaRPr lang="en-US"/>
        </a:p>
      </dgm:t>
    </dgm:pt>
    <dgm:pt modelId="{8D480163-BAB1-43DD-AF5C-6E7420FD3D70}" type="sibTrans" cxnId="{0CF7EB5A-0BF3-4C0A-9672-B3F5364A5104}">
      <dgm:prSet/>
      <dgm:spPr/>
      <dgm:t>
        <a:bodyPr/>
        <a:lstStyle/>
        <a:p>
          <a:endParaRPr lang="en-US"/>
        </a:p>
      </dgm:t>
    </dgm:pt>
    <dgm:pt modelId="{F34B2AFA-93E7-4C0C-8A6E-E61E97269E79}">
      <dgm:prSet/>
      <dgm:spPr/>
      <dgm:t>
        <a:bodyPr/>
        <a:lstStyle/>
        <a:p>
          <a:r>
            <a:rPr lang="en-US"/>
            <a:t>STAR*D Trial </a:t>
          </a:r>
        </a:p>
      </dgm:t>
    </dgm:pt>
    <dgm:pt modelId="{D8E23C8D-1D52-4083-A5F4-53A94A22A55E}" type="parTrans" cxnId="{316D30B2-9F84-43FF-8544-73EBB6307C98}">
      <dgm:prSet/>
      <dgm:spPr/>
      <dgm:t>
        <a:bodyPr/>
        <a:lstStyle/>
        <a:p>
          <a:endParaRPr lang="en-US"/>
        </a:p>
      </dgm:t>
    </dgm:pt>
    <dgm:pt modelId="{C1F7FA18-D134-4C1F-A288-B7ACB7D40688}" type="sibTrans" cxnId="{316D30B2-9F84-43FF-8544-73EBB6307C98}">
      <dgm:prSet/>
      <dgm:spPr/>
      <dgm:t>
        <a:bodyPr/>
        <a:lstStyle/>
        <a:p>
          <a:endParaRPr lang="en-US"/>
        </a:p>
      </dgm:t>
    </dgm:pt>
    <dgm:pt modelId="{33C694CC-75A0-40C2-A39A-F3406154FBB4}">
      <dgm:prSet/>
      <dgm:spPr/>
      <dgm:t>
        <a:bodyPr/>
        <a:lstStyle/>
        <a:p>
          <a:r>
            <a:rPr lang="en-US"/>
            <a:t>Pts with MH related insomnia treated with citalopram</a:t>
          </a:r>
        </a:p>
      </dgm:t>
    </dgm:pt>
    <dgm:pt modelId="{E5E09278-9C04-4190-8F3A-081EBCCB4923}" type="parTrans" cxnId="{FF765EF7-DA4E-4A73-A38A-1ED1AFAE059E}">
      <dgm:prSet/>
      <dgm:spPr/>
      <dgm:t>
        <a:bodyPr/>
        <a:lstStyle/>
        <a:p>
          <a:endParaRPr lang="en-US"/>
        </a:p>
      </dgm:t>
    </dgm:pt>
    <dgm:pt modelId="{532A316A-972A-418E-910A-570A965A592E}" type="sibTrans" cxnId="{FF765EF7-DA4E-4A73-A38A-1ED1AFAE059E}">
      <dgm:prSet/>
      <dgm:spPr/>
      <dgm:t>
        <a:bodyPr/>
        <a:lstStyle/>
        <a:p>
          <a:endParaRPr lang="en-US"/>
        </a:p>
      </dgm:t>
    </dgm:pt>
    <dgm:pt modelId="{B0293F31-E9D2-42B0-91DD-B6A3BBCFDE67}">
      <dgm:prSet/>
      <dgm:spPr/>
      <dgm:t>
        <a:bodyPr/>
        <a:lstStyle/>
        <a:p>
          <a:r>
            <a:rPr lang="en-US"/>
            <a:t>54.9% of remitters continued to have mid-nocturnal insomnia</a:t>
          </a:r>
        </a:p>
      </dgm:t>
    </dgm:pt>
    <dgm:pt modelId="{9EB03611-84F3-4195-A81F-62FCC5E7D28C}" type="parTrans" cxnId="{6865648A-4110-433C-8497-354396D419D1}">
      <dgm:prSet/>
      <dgm:spPr/>
      <dgm:t>
        <a:bodyPr/>
        <a:lstStyle/>
        <a:p>
          <a:endParaRPr lang="en-US"/>
        </a:p>
      </dgm:t>
    </dgm:pt>
    <dgm:pt modelId="{454DFB4A-C49B-4D91-995B-D3234BB6AC21}" type="sibTrans" cxnId="{6865648A-4110-433C-8497-354396D419D1}">
      <dgm:prSet/>
      <dgm:spPr/>
      <dgm:t>
        <a:bodyPr/>
        <a:lstStyle/>
        <a:p>
          <a:endParaRPr lang="en-US"/>
        </a:p>
      </dgm:t>
    </dgm:pt>
    <dgm:pt modelId="{2F23B17A-59E9-47A0-94BE-172DB49232CB}">
      <dgm:prSet/>
      <dgm:spPr/>
      <dgm:t>
        <a:bodyPr/>
        <a:lstStyle/>
        <a:p>
          <a:r>
            <a:rPr lang="en-US"/>
            <a:t>71.7% reported continued sleep disturbances </a:t>
          </a:r>
        </a:p>
      </dgm:t>
    </dgm:pt>
    <dgm:pt modelId="{F1BE04D6-F947-4B04-A204-62C5C585EA67}" type="parTrans" cxnId="{74AF1023-6F4E-4491-9461-B8081E9BA38F}">
      <dgm:prSet/>
      <dgm:spPr/>
      <dgm:t>
        <a:bodyPr/>
        <a:lstStyle/>
        <a:p>
          <a:endParaRPr lang="en-US"/>
        </a:p>
      </dgm:t>
    </dgm:pt>
    <dgm:pt modelId="{F1791484-D6ED-42AA-A1EB-C486CA9EB4F5}" type="sibTrans" cxnId="{74AF1023-6F4E-4491-9461-B8081E9BA38F}">
      <dgm:prSet/>
      <dgm:spPr/>
      <dgm:t>
        <a:bodyPr/>
        <a:lstStyle/>
        <a:p>
          <a:endParaRPr lang="en-US"/>
        </a:p>
      </dgm:t>
    </dgm:pt>
    <dgm:pt modelId="{8FD53018-93BE-48BE-BAE9-558985E1A7A6}" type="pres">
      <dgm:prSet presAssocID="{B11C8ACD-99FB-4CAF-8ADC-3DB5672BF568}" presName="linear" presStyleCnt="0">
        <dgm:presLayoutVars>
          <dgm:dir/>
          <dgm:animLvl val="lvl"/>
          <dgm:resizeHandles val="exact"/>
        </dgm:presLayoutVars>
      </dgm:prSet>
      <dgm:spPr/>
    </dgm:pt>
    <dgm:pt modelId="{01C85DFA-8C4B-4CF1-B27D-FC6FADD4D7D1}" type="pres">
      <dgm:prSet presAssocID="{DB431979-08BB-4376-A82B-BB10B7E29D13}" presName="parentLin" presStyleCnt="0"/>
      <dgm:spPr/>
    </dgm:pt>
    <dgm:pt modelId="{72D6A962-CAC4-46B4-80F0-2B9B924F331D}" type="pres">
      <dgm:prSet presAssocID="{DB431979-08BB-4376-A82B-BB10B7E29D13}" presName="parentLeftMargin" presStyleLbl="node1" presStyleIdx="0" presStyleCnt="2"/>
      <dgm:spPr/>
    </dgm:pt>
    <dgm:pt modelId="{44FB9579-079F-451E-8A35-567A530828B2}" type="pres">
      <dgm:prSet presAssocID="{DB431979-08BB-4376-A82B-BB10B7E29D13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293EF9AC-957B-4957-96E6-A39803F72BB6}" type="pres">
      <dgm:prSet presAssocID="{DB431979-08BB-4376-A82B-BB10B7E29D13}" presName="negativeSpace" presStyleCnt="0"/>
      <dgm:spPr/>
    </dgm:pt>
    <dgm:pt modelId="{1E1D9A58-22B0-4ED3-958B-D22B5A445C46}" type="pres">
      <dgm:prSet presAssocID="{DB431979-08BB-4376-A82B-BB10B7E29D13}" presName="childText" presStyleLbl="conFgAcc1" presStyleIdx="0" presStyleCnt="2">
        <dgm:presLayoutVars>
          <dgm:bulletEnabled val="1"/>
        </dgm:presLayoutVars>
      </dgm:prSet>
      <dgm:spPr/>
    </dgm:pt>
    <dgm:pt modelId="{4617AB0C-125C-46CD-AC55-DF577665102E}" type="pres">
      <dgm:prSet presAssocID="{DBAFF6E2-EC6E-43F2-844A-6BEBB0B32267}" presName="spaceBetweenRectangles" presStyleCnt="0"/>
      <dgm:spPr/>
    </dgm:pt>
    <dgm:pt modelId="{82BD2519-7996-4D3C-910D-566427F59501}" type="pres">
      <dgm:prSet presAssocID="{F34B2AFA-93E7-4C0C-8A6E-E61E97269E79}" presName="parentLin" presStyleCnt="0"/>
      <dgm:spPr/>
    </dgm:pt>
    <dgm:pt modelId="{5A97398D-88A3-44B1-A448-D594515C0B82}" type="pres">
      <dgm:prSet presAssocID="{F34B2AFA-93E7-4C0C-8A6E-E61E97269E79}" presName="parentLeftMargin" presStyleLbl="node1" presStyleIdx="0" presStyleCnt="2"/>
      <dgm:spPr/>
    </dgm:pt>
    <dgm:pt modelId="{E73B705F-22D3-49D7-BDF6-DDDA3F7C122E}" type="pres">
      <dgm:prSet presAssocID="{F34B2AFA-93E7-4C0C-8A6E-E61E97269E79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89F0274C-C333-4627-825D-0FCA370377F0}" type="pres">
      <dgm:prSet presAssocID="{F34B2AFA-93E7-4C0C-8A6E-E61E97269E79}" presName="negativeSpace" presStyleCnt="0"/>
      <dgm:spPr/>
    </dgm:pt>
    <dgm:pt modelId="{45D22F72-8BEA-4E7B-ABC8-DF28343FACBB}" type="pres">
      <dgm:prSet presAssocID="{F34B2AFA-93E7-4C0C-8A6E-E61E97269E79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30B05E08-0AAC-421B-81B2-A421265F4E35}" type="presOf" srcId="{7BC19DC4-48C8-480B-BB6E-239BDFC7B45F}" destId="{1E1D9A58-22B0-4ED3-958B-D22B5A445C46}" srcOrd="0" destOrd="0" presId="urn:microsoft.com/office/officeart/2005/8/layout/list1"/>
    <dgm:cxn modelId="{74AF1023-6F4E-4491-9461-B8081E9BA38F}" srcId="{F34B2AFA-93E7-4C0C-8A6E-E61E97269E79}" destId="{2F23B17A-59E9-47A0-94BE-172DB49232CB}" srcOrd="2" destOrd="0" parTransId="{F1BE04D6-F947-4B04-A204-62C5C585EA67}" sibTransId="{F1791484-D6ED-42AA-A1EB-C486CA9EB4F5}"/>
    <dgm:cxn modelId="{3027F33A-05D3-479B-AA91-0B34CD9C7B59}" type="presOf" srcId="{DB431979-08BB-4376-A82B-BB10B7E29D13}" destId="{44FB9579-079F-451E-8A35-567A530828B2}" srcOrd="1" destOrd="0" presId="urn:microsoft.com/office/officeart/2005/8/layout/list1"/>
    <dgm:cxn modelId="{40AF3666-8404-4B99-9325-2CEFDF180493}" srcId="{B11C8ACD-99FB-4CAF-8ADC-3DB5672BF568}" destId="{DB431979-08BB-4376-A82B-BB10B7E29D13}" srcOrd="0" destOrd="0" parTransId="{F4F3366B-0F9F-4BBE-A0C2-AB12D1060718}" sibTransId="{DBAFF6E2-EC6E-43F2-844A-6BEBB0B32267}"/>
    <dgm:cxn modelId="{FB1D1269-8643-4054-8978-B7D084B2A172}" type="presOf" srcId="{B0293F31-E9D2-42B0-91DD-B6A3BBCFDE67}" destId="{45D22F72-8BEA-4E7B-ABC8-DF28343FACBB}" srcOrd="0" destOrd="1" presId="urn:microsoft.com/office/officeart/2005/8/layout/list1"/>
    <dgm:cxn modelId="{7C556549-0A56-4B64-A610-9BAEBD080A6E}" type="presOf" srcId="{F34B2AFA-93E7-4C0C-8A6E-E61E97269E79}" destId="{5A97398D-88A3-44B1-A448-D594515C0B82}" srcOrd="0" destOrd="0" presId="urn:microsoft.com/office/officeart/2005/8/layout/list1"/>
    <dgm:cxn modelId="{9CA6CE75-DBDF-4397-A440-21E981CBDBB9}" type="presOf" srcId="{2F23B17A-59E9-47A0-94BE-172DB49232CB}" destId="{45D22F72-8BEA-4E7B-ABC8-DF28343FACBB}" srcOrd="0" destOrd="2" presId="urn:microsoft.com/office/officeart/2005/8/layout/list1"/>
    <dgm:cxn modelId="{0CF7EB5A-0BF3-4C0A-9672-B3F5364A5104}" srcId="{DB431979-08BB-4376-A82B-BB10B7E29D13}" destId="{4738DC3D-5FC0-4064-A4A0-4CA9C7D65226}" srcOrd="1" destOrd="0" parTransId="{26ED5F80-1E20-4346-90A3-AD6125C6B4E2}" sibTransId="{8D480163-BAB1-43DD-AF5C-6E7420FD3D70}"/>
    <dgm:cxn modelId="{6865648A-4110-433C-8497-354396D419D1}" srcId="{F34B2AFA-93E7-4C0C-8A6E-E61E97269E79}" destId="{B0293F31-E9D2-42B0-91DD-B6A3BBCFDE67}" srcOrd="1" destOrd="0" parTransId="{9EB03611-84F3-4195-A81F-62FCC5E7D28C}" sibTransId="{454DFB4A-C49B-4D91-995B-D3234BB6AC21}"/>
    <dgm:cxn modelId="{DB274B92-DFAD-4386-B1C0-B2DEDED5B579}" type="presOf" srcId="{DB431979-08BB-4376-A82B-BB10B7E29D13}" destId="{72D6A962-CAC4-46B4-80F0-2B9B924F331D}" srcOrd="0" destOrd="0" presId="urn:microsoft.com/office/officeart/2005/8/layout/list1"/>
    <dgm:cxn modelId="{9EA11494-8E56-4A25-B8AB-D4B78EE77BBB}" type="presOf" srcId="{4738DC3D-5FC0-4064-A4A0-4CA9C7D65226}" destId="{1E1D9A58-22B0-4ED3-958B-D22B5A445C46}" srcOrd="0" destOrd="1" presId="urn:microsoft.com/office/officeart/2005/8/layout/list1"/>
    <dgm:cxn modelId="{316D30B2-9F84-43FF-8544-73EBB6307C98}" srcId="{B11C8ACD-99FB-4CAF-8ADC-3DB5672BF568}" destId="{F34B2AFA-93E7-4C0C-8A6E-E61E97269E79}" srcOrd="1" destOrd="0" parTransId="{D8E23C8D-1D52-4083-A5F4-53A94A22A55E}" sibTransId="{C1F7FA18-D134-4C1F-A288-B7ACB7D40688}"/>
    <dgm:cxn modelId="{508938B4-73A7-476F-BBF9-C0336B96E9C0}" type="presOf" srcId="{B11C8ACD-99FB-4CAF-8ADC-3DB5672BF568}" destId="{8FD53018-93BE-48BE-BAE9-558985E1A7A6}" srcOrd="0" destOrd="0" presId="urn:microsoft.com/office/officeart/2005/8/layout/list1"/>
    <dgm:cxn modelId="{7A6115D7-236D-4CDB-9B6F-961D60DFE151}" srcId="{DB431979-08BB-4376-A82B-BB10B7E29D13}" destId="{7BC19DC4-48C8-480B-BB6E-239BDFC7B45F}" srcOrd="0" destOrd="0" parTransId="{C25BB470-38DF-426C-891F-7179556E9A15}" sibTransId="{25E736AE-B10F-4628-B453-C6A8CF15A180}"/>
    <dgm:cxn modelId="{BE7378E1-E048-4F0C-B2EA-FEE1881A272D}" type="presOf" srcId="{33C694CC-75A0-40C2-A39A-F3406154FBB4}" destId="{45D22F72-8BEA-4E7B-ABC8-DF28343FACBB}" srcOrd="0" destOrd="0" presId="urn:microsoft.com/office/officeart/2005/8/layout/list1"/>
    <dgm:cxn modelId="{E3C1C0EA-6693-4F36-96BF-EF029B09745C}" type="presOf" srcId="{F34B2AFA-93E7-4C0C-8A6E-E61E97269E79}" destId="{E73B705F-22D3-49D7-BDF6-DDDA3F7C122E}" srcOrd="1" destOrd="0" presId="urn:microsoft.com/office/officeart/2005/8/layout/list1"/>
    <dgm:cxn modelId="{FF765EF7-DA4E-4A73-A38A-1ED1AFAE059E}" srcId="{F34B2AFA-93E7-4C0C-8A6E-E61E97269E79}" destId="{33C694CC-75A0-40C2-A39A-F3406154FBB4}" srcOrd="0" destOrd="0" parTransId="{E5E09278-9C04-4190-8F3A-081EBCCB4923}" sibTransId="{532A316A-972A-418E-910A-570A965A592E}"/>
    <dgm:cxn modelId="{8A6A8FEB-F817-48B0-9142-2A72A946BAEE}" type="presParOf" srcId="{8FD53018-93BE-48BE-BAE9-558985E1A7A6}" destId="{01C85DFA-8C4B-4CF1-B27D-FC6FADD4D7D1}" srcOrd="0" destOrd="0" presId="urn:microsoft.com/office/officeart/2005/8/layout/list1"/>
    <dgm:cxn modelId="{613EF403-FE92-4DAA-B0C1-CB3746C1198C}" type="presParOf" srcId="{01C85DFA-8C4B-4CF1-B27D-FC6FADD4D7D1}" destId="{72D6A962-CAC4-46B4-80F0-2B9B924F331D}" srcOrd="0" destOrd="0" presId="urn:microsoft.com/office/officeart/2005/8/layout/list1"/>
    <dgm:cxn modelId="{EBEB9930-9BC7-4080-947D-B9F033F23B57}" type="presParOf" srcId="{01C85DFA-8C4B-4CF1-B27D-FC6FADD4D7D1}" destId="{44FB9579-079F-451E-8A35-567A530828B2}" srcOrd="1" destOrd="0" presId="urn:microsoft.com/office/officeart/2005/8/layout/list1"/>
    <dgm:cxn modelId="{04F2EC5A-A241-4C4F-B91A-56D3CDFCE842}" type="presParOf" srcId="{8FD53018-93BE-48BE-BAE9-558985E1A7A6}" destId="{293EF9AC-957B-4957-96E6-A39803F72BB6}" srcOrd="1" destOrd="0" presId="urn:microsoft.com/office/officeart/2005/8/layout/list1"/>
    <dgm:cxn modelId="{FA609405-8F2C-428A-9BB5-E80409E0DDC8}" type="presParOf" srcId="{8FD53018-93BE-48BE-BAE9-558985E1A7A6}" destId="{1E1D9A58-22B0-4ED3-958B-D22B5A445C46}" srcOrd="2" destOrd="0" presId="urn:microsoft.com/office/officeart/2005/8/layout/list1"/>
    <dgm:cxn modelId="{FE9DCC58-F65C-40A5-BDC3-223C6266AE9D}" type="presParOf" srcId="{8FD53018-93BE-48BE-BAE9-558985E1A7A6}" destId="{4617AB0C-125C-46CD-AC55-DF577665102E}" srcOrd="3" destOrd="0" presId="urn:microsoft.com/office/officeart/2005/8/layout/list1"/>
    <dgm:cxn modelId="{AAEB8842-5F2E-43EC-A669-433031BE03BF}" type="presParOf" srcId="{8FD53018-93BE-48BE-BAE9-558985E1A7A6}" destId="{82BD2519-7996-4D3C-910D-566427F59501}" srcOrd="4" destOrd="0" presId="urn:microsoft.com/office/officeart/2005/8/layout/list1"/>
    <dgm:cxn modelId="{A9B5140A-EC0A-45A2-9AB4-88C35032B9EE}" type="presParOf" srcId="{82BD2519-7996-4D3C-910D-566427F59501}" destId="{5A97398D-88A3-44B1-A448-D594515C0B82}" srcOrd="0" destOrd="0" presId="urn:microsoft.com/office/officeart/2005/8/layout/list1"/>
    <dgm:cxn modelId="{E0049EBB-328C-4717-8B12-BF248C706F96}" type="presParOf" srcId="{82BD2519-7996-4D3C-910D-566427F59501}" destId="{E73B705F-22D3-49D7-BDF6-DDDA3F7C122E}" srcOrd="1" destOrd="0" presId="urn:microsoft.com/office/officeart/2005/8/layout/list1"/>
    <dgm:cxn modelId="{837B096C-EFA6-4CCC-BBC8-C476649AF950}" type="presParOf" srcId="{8FD53018-93BE-48BE-BAE9-558985E1A7A6}" destId="{89F0274C-C333-4627-825D-0FCA370377F0}" srcOrd="5" destOrd="0" presId="urn:microsoft.com/office/officeart/2005/8/layout/list1"/>
    <dgm:cxn modelId="{4D713CD3-2C29-4A13-A5A9-166A9CFC06BB}" type="presParOf" srcId="{8FD53018-93BE-48BE-BAE9-558985E1A7A6}" destId="{45D22F72-8BEA-4E7B-ABC8-DF28343FACBB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70D32CBA-726C-4C97-A5CB-FCBF63B65DD7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8937717-33A4-46C4-8135-211A7DE4880B}">
      <dgm:prSet/>
      <dgm:spPr/>
      <dgm:t>
        <a:bodyPr/>
        <a:lstStyle/>
        <a:p>
          <a:r>
            <a:rPr lang="en-US"/>
            <a:t>Ramelteon </a:t>
          </a:r>
        </a:p>
      </dgm:t>
    </dgm:pt>
    <dgm:pt modelId="{0F993EE0-FAC1-42FC-8DC4-FAF616079E0F}" type="parTrans" cxnId="{4534FFD9-471E-4378-B52B-94F4CC85937B}">
      <dgm:prSet/>
      <dgm:spPr/>
      <dgm:t>
        <a:bodyPr/>
        <a:lstStyle/>
        <a:p>
          <a:endParaRPr lang="en-US"/>
        </a:p>
      </dgm:t>
    </dgm:pt>
    <dgm:pt modelId="{9D990716-171A-4F04-84B3-405D577EF0EE}" type="sibTrans" cxnId="{4534FFD9-471E-4378-B52B-94F4CC85937B}">
      <dgm:prSet/>
      <dgm:spPr/>
      <dgm:t>
        <a:bodyPr/>
        <a:lstStyle/>
        <a:p>
          <a:endParaRPr lang="en-US"/>
        </a:p>
      </dgm:t>
    </dgm:pt>
    <dgm:pt modelId="{B065900A-E24B-4977-835F-64422D1A91F0}">
      <dgm:prSet/>
      <dgm:spPr/>
      <dgm:t>
        <a:bodyPr/>
        <a:lstStyle/>
        <a:p>
          <a:r>
            <a:rPr lang="en-US" dirty="0"/>
            <a:t>Selective agonist at </a:t>
          </a:r>
          <a:r>
            <a:rPr lang="en-US" dirty="0">
              <a:solidFill>
                <a:srgbClr val="00B0F0"/>
              </a:solidFill>
            </a:rPr>
            <a:t>MT1</a:t>
          </a:r>
          <a:r>
            <a:rPr lang="en-US" dirty="0"/>
            <a:t> &amp; MT2 receptors</a:t>
          </a:r>
        </a:p>
      </dgm:t>
    </dgm:pt>
    <dgm:pt modelId="{720511FE-DDD2-44C0-A9F9-CD493BBDC2A6}" type="parTrans" cxnId="{A21B91DE-5A8A-46E0-8FB5-05FC4541722C}">
      <dgm:prSet/>
      <dgm:spPr/>
      <dgm:t>
        <a:bodyPr/>
        <a:lstStyle/>
        <a:p>
          <a:endParaRPr lang="en-US"/>
        </a:p>
      </dgm:t>
    </dgm:pt>
    <dgm:pt modelId="{D109FEE9-9E0F-49FB-B6B7-5689356E383A}" type="sibTrans" cxnId="{A21B91DE-5A8A-46E0-8FB5-05FC4541722C}">
      <dgm:prSet/>
      <dgm:spPr/>
      <dgm:t>
        <a:bodyPr/>
        <a:lstStyle/>
        <a:p>
          <a:endParaRPr lang="en-US"/>
        </a:p>
      </dgm:t>
    </dgm:pt>
    <dgm:pt modelId="{0A964452-EEB3-49BB-A947-54AD4A477AA3}">
      <dgm:prSet/>
      <dgm:spPr/>
      <dgm:t>
        <a:bodyPr/>
        <a:lstStyle/>
        <a:p>
          <a:r>
            <a:rPr lang="en-US"/>
            <a:t>Tasimelteon</a:t>
          </a:r>
        </a:p>
      </dgm:t>
    </dgm:pt>
    <dgm:pt modelId="{5F1DAF78-DAD2-48FD-AEDA-869F5E7C9050}" type="parTrans" cxnId="{2A03121F-DB84-4CC9-93CB-268DB8D2B41A}">
      <dgm:prSet/>
      <dgm:spPr/>
      <dgm:t>
        <a:bodyPr/>
        <a:lstStyle/>
        <a:p>
          <a:endParaRPr lang="en-US"/>
        </a:p>
      </dgm:t>
    </dgm:pt>
    <dgm:pt modelId="{C688343D-D85C-4984-9714-0B750FA4EAE8}" type="sibTrans" cxnId="{2A03121F-DB84-4CC9-93CB-268DB8D2B41A}">
      <dgm:prSet/>
      <dgm:spPr/>
      <dgm:t>
        <a:bodyPr/>
        <a:lstStyle/>
        <a:p>
          <a:endParaRPr lang="en-US"/>
        </a:p>
      </dgm:t>
    </dgm:pt>
    <dgm:pt modelId="{92A45158-61D0-4C29-9609-75814F685580}">
      <dgm:prSet/>
      <dgm:spPr/>
      <dgm:t>
        <a:bodyPr/>
        <a:lstStyle/>
        <a:p>
          <a:r>
            <a:rPr lang="en-US" dirty="0"/>
            <a:t>Selective agonist at </a:t>
          </a:r>
          <a:r>
            <a:rPr lang="en-US" dirty="0">
              <a:solidFill>
                <a:schemeClr val="tx1"/>
              </a:solidFill>
            </a:rPr>
            <a:t>MT1</a:t>
          </a:r>
          <a:r>
            <a:rPr lang="en-US" dirty="0"/>
            <a:t> &amp; </a:t>
          </a:r>
          <a:r>
            <a:rPr lang="en-US" dirty="0">
              <a:solidFill>
                <a:srgbClr val="00B0F0"/>
              </a:solidFill>
            </a:rPr>
            <a:t>MT2</a:t>
          </a:r>
          <a:r>
            <a:rPr lang="en-US" dirty="0"/>
            <a:t> receptors</a:t>
          </a:r>
        </a:p>
      </dgm:t>
    </dgm:pt>
    <dgm:pt modelId="{FCEEFFCE-5A05-4EBE-BEF1-0410C84C7519}" type="parTrans" cxnId="{74CCF56D-073B-4E2D-90C4-ADCEC05008B2}">
      <dgm:prSet/>
      <dgm:spPr/>
      <dgm:t>
        <a:bodyPr/>
        <a:lstStyle/>
        <a:p>
          <a:endParaRPr lang="en-US"/>
        </a:p>
      </dgm:t>
    </dgm:pt>
    <dgm:pt modelId="{375676E9-2552-4AC8-BBF4-4CF51B50FFFA}" type="sibTrans" cxnId="{74CCF56D-073B-4E2D-90C4-ADCEC05008B2}">
      <dgm:prSet/>
      <dgm:spPr/>
      <dgm:t>
        <a:bodyPr/>
        <a:lstStyle/>
        <a:p>
          <a:endParaRPr lang="en-US"/>
        </a:p>
      </dgm:t>
    </dgm:pt>
    <dgm:pt modelId="{CAE4DCFC-9E7B-4686-8A6F-34A84C40D9DD}">
      <dgm:prSet/>
      <dgm:spPr/>
      <dgm:t>
        <a:bodyPr/>
        <a:lstStyle/>
        <a:p>
          <a:r>
            <a:rPr lang="en-US" dirty="0"/>
            <a:t>Hypotonic effect mediated by long lasting agonism of MT receptors </a:t>
          </a:r>
        </a:p>
      </dgm:t>
    </dgm:pt>
    <dgm:pt modelId="{959EA531-B23B-47AD-AC61-26B8C62B6ABB}" type="parTrans" cxnId="{FB281993-4F0A-4F9B-8188-B74A7396F575}">
      <dgm:prSet/>
      <dgm:spPr/>
      <dgm:t>
        <a:bodyPr/>
        <a:lstStyle/>
        <a:p>
          <a:endParaRPr lang="en-US"/>
        </a:p>
      </dgm:t>
    </dgm:pt>
    <dgm:pt modelId="{7A38D4B2-4320-49BD-964D-58DD8B7FF279}" type="sibTrans" cxnId="{FB281993-4F0A-4F9B-8188-B74A7396F575}">
      <dgm:prSet/>
      <dgm:spPr/>
      <dgm:t>
        <a:bodyPr/>
        <a:lstStyle/>
        <a:p>
          <a:endParaRPr lang="en-US"/>
        </a:p>
      </dgm:t>
    </dgm:pt>
    <dgm:pt modelId="{EB626F84-60B8-48CE-9C5E-22DCE7816F0A}">
      <dgm:prSet/>
      <dgm:spPr/>
      <dgm:t>
        <a:bodyPr/>
        <a:lstStyle/>
        <a:p>
          <a:r>
            <a:rPr lang="en-US" dirty="0"/>
            <a:t>1/3 studies demonstrated improved SL, no effect on other sleep parameters</a:t>
          </a:r>
        </a:p>
      </dgm:t>
    </dgm:pt>
    <dgm:pt modelId="{B996D07A-2B4D-4A5E-B31F-7464FA91F641}" type="parTrans" cxnId="{48D8EAD8-0E27-41FA-82F1-E23B62045F66}">
      <dgm:prSet/>
      <dgm:spPr/>
      <dgm:t>
        <a:bodyPr/>
        <a:lstStyle/>
        <a:p>
          <a:endParaRPr lang="en-US"/>
        </a:p>
      </dgm:t>
    </dgm:pt>
    <dgm:pt modelId="{B99283C8-623C-4A0B-9606-4A0870FE78AC}" type="sibTrans" cxnId="{48D8EAD8-0E27-41FA-82F1-E23B62045F66}">
      <dgm:prSet/>
      <dgm:spPr/>
      <dgm:t>
        <a:bodyPr/>
        <a:lstStyle/>
        <a:p>
          <a:endParaRPr lang="en-US"/>
        </a:p>
      </dgm:t>
    </dgm:pt>
    <dgm:pt modelId="{1D7F2433-3651-498D-94B3-57D83F009973}">
      <dgm:prSet/>
      <dgm:spPr/>
      <dgm:t>
        <a:bodyPr/>
        <a:lstStyle/>
        <a:p>
          <a:r>
            <a:rPr lang="en-US" dirty="0"/>
            <a:t>Approved for treatment of non-24-hour sleep wake disorder</a:t>
          </a:r>
        </a:p>
      </dgm:t>
    </dgm:pt>
    <dgm:pt modelId="{C68BC7F1-B059-4C65-A38E-A4F89D1C415A}" type="parTrans" cxnId="{1B1A1D80-D0EA-4279-99D9-62B2FB6D1ADA}">
      <dgm:prSet/>
      <dgm:spPr/>
      <dgm:t>
        <a:bodyPr/>
        <a:lstStyle/>
        <a:p>
          <a:endParaRPr lang="en-US"/>
        </a:p>
      </dgm:t>
    </dgm:pt>
    <dgm:pt modelId="{D6DF5EF7-8CAA-42C1-A6E6-9D87A28D896A}" type="sibTrans" cxnId="{1B1A1D80-D0EA-4279-99D9-62B2FB6D1ADA}">
      <dgm:prSet/>
      <dgm:spPr/>
      <dgm:t>
        <a:bodyPr/>
        <a:lstStyle/>
        <a:p>
          <a:endParaRPr lang="en-US"/>
        </a:p>
      </dgm:t>
    </dgm:pt>
    <dgm:pt modelId="{4CA37D2F-4225-4514-B77F-607AEC087C17}">
      <dgm:prSet/>
      <dgm:spPr/>
      <dgm:t>
        <a:bodyPr/>
        <a:lstStyle/>
        <a:p>
          <a:r>
            <a:rPr lang="en-US" dirty="0"/>
            <a:t>Phase II RCT: ↓SL, ↑SE, shifted plasma melatonin rhythm to an earlier hour</a:t>
          </a:r>
        </a:p>
      </dgm:t>
    </dgm:pt>
    <dgm:pt modelId="{02C885F2-95D5-4513-8CC5-21DD40C0E271}" type="parTrans" cxnId="{A7EDA380-AFDB-49F7-BEC3-896D98B9D548}">
      <dgm:prSet/>
      <dgm:spPr/>
      <dgm:t>
        <a:bodyPr/>
        <a:lstStyle/>
        <a:p>
          <a:endParaRPr lang="en-US"/>
        </a:p>
      </dgm:t>
    </dgm:pt>
    <dgm:pt modelId="{2541D33B-F6DF-4E0D-9026-D62BBE1C5631}" type="sibTrans" cxnId="{A7EDA380-AFDB-49F7-BEC3-896D98B9D548}">
      <dgm:prSet/>
      <dgm:spPr/>
      <dgm:t>
        <a:bodyPr/>
        <a:lstStyle/>
        <a:p>
          <a:endParaRPr lang="en-US"/>
        </a:p>
      </dgm:t>
    </dgm:pt>
    <dgm:pt modelId="{17F24917-A108-45F9-8F9D-C83374DE06EE}" type="pres">
      <dgm:prSet presAssocID="{70D32CBA-726C-4C97-A5CB-FCBF63B65DD7}" presName="linear" presStyleCnt="0">
        <dgm:presLayoutVars>
          <dgm:dir/>
          <dgm:animLvl val="lvl"/>
          <dgm:resizeHandles val="exact"/>
        </dgm:presLayoutVars>
      </dgm:prSet>
      <dgm:spPr/>
    </dgm:pt>
    <dgm:pt modelId="{B272552E-EA2A-4A47-A142-9D53E61D1EB6}" type="pres">
      <dgm:prSet presAssocID="{B8937717-33A4-46C4-8135-211A7DE4880B}" presName="parentLin" presStyleCnt="0"/>
      <dgm:spPr/>
    </dgm:pt>
    <dgm:pt modelId="{E62285CA-BE16-4C63-A55E-B3540140020B}" type="pres">
      <dgm:prSet presAssocID="{B8937717-33A4-46C4-8135-211A7DE4880B}" presName="parentLeftMargin" presStyleLbl="node1" presStyleIdx="0" presStyleCnt="2"/>
      <dgm:spPr/>
    </dgm:pt>
    <dgm:pt modelId="{E4C2D4C0-6155-497C-B896-143ADA0C02F1}" type="pres">
      <dgm:prSet presAssocID="{B8937717-33A4-46C4-8135-211A7DE4880B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0F3AEEF4-994A-4049-AB76-C5A332432EF5}" type="pres">
      <dgm:prSet presAssocID="{B8937717-33A4-46C4-8135-211A7DE4880B}" presName="negativeSpace" presStyleCnt="0"/>
      <dgm:spPr/>
    </dgm:pt>
    <dgm:pt modelId="{446F3B1C-8824-4219-8260-CECD9727ECE5}" type="pres">
      <dgm:prSet presAssocID="{B8937717-33A4-46C4-8135-211A7DE4880B}" presName="childText" presStyleLbl="conFgAcc1" presStyleIdx="0" presStyleCnt="2">
        <dgm:presLayoutVars>
          <dgm:bulletEnabled val="1"/>
        </dgm:presLayoutVars>
      </dgm:prSet>
      <dgm:spPr/>
    </dgm:pt>
    <dgm:pt modelId="{F1B8EEFE-CF1D-44D8-8DE4-BFCE32F9DE5B}" type="pres">
      <dgm:prSet presAssocID="{9D990716-171A-4F04-84B3-405D577EF0EE}" presName="spaceBetweenRectangles" presStyleCnt="0"/>
      <dgm:spPr/>
    </dgm:pt>
    <dgm:pt modelId="{073A9FDE-515C-4F89-A414-CF3BF110EF92}" type="pres">
      <dgm:prSet presAssocID="{0A964452-EEB3-49BB-A947-54AD4A477AA3}" presName="parentLin" presStyleCnt="0"/>
      <dgm:spPr/>
    </dgm:pt>
    <dgm:pt modelId="{4D8B46ED-10CF-49F4-AE06-9D6C8AFB33E4}" type="pres">
      <dgm:prSet presAssocID="{0A964452-EEB3-49BB-A947-54AD4A477AA3}" presName="parentLeftMargin" presStyleLbl="node1" presStyleIdx="0" presStyleCnt="2"/>
      <dgm:spPr/>
    </dgm:pt>
    <dgm:pt modelId="{11E5FB80-3153-4588-978F-A1B20FFB4B12}" type="pres">
      <dgm:prSet presAssocID="{0A964452-EEB3-49BB-A947-54AD4A477AA3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1D0B19A1-0C7C-42CF-8596-E6842EFCE555}" type="pres">
      <dgm:prSet presAssocID="{0A964452-EEB3-49BB-A947-54AD4A477AA3}" presName="negativeSpace" presStyleCnt="0"/>
      <dgm:spPr/>
    </dgm:pt>
    <dgm:pt modelId="{F739711A-722B-47B3-8EBC-CD382E9D2603}" type="pres">
      <dgm:prSet presAssocID="{0A964452-EEB3-49BB-A947-54AD4A477AA3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6A3D6C1D-14C9-494A-9571-379B9164BB73}" type="presOf" srcId="{EB626F84-60B8-48CE-9C5E-22DCE7816F0A}" destId="{446F3B1C-8824-4219-8260-CECD9727ECE5}" srcOrd="0" destOrd="2" presId="urn:microsoft.com/office/officeart/2005/8/layout/list1"/>
    <dgm:cxn modelId="{2A03121F-DB84-4CC9-93CB-268DB8D2B41A}" srcId="{70D32CBA-726C-4C97-A5CB-FCBF63B65DD7}" destId="{0A964452-EEB3-49BB-A947-54AD4A477AA3}" srcOrd="1" destOrd="0" parTransId="{5F1DAF78-DAD2-48FD-AEDA-869F5E7C9050}" sibTransId="{C688343D-D85C-4984-9714-0B750FA4EAE8}"/>
    <dgm:cxn modelId="{998B312F-4957-4955-8ECE-A5A02A31FA07}" type="presOf" srcId="{B065900A-E24B-4977-835F-64422D1A91F0}" destId="{446F3B1C-8824-4219-8260-CECD9727ECE5}" srcOrd="0" destOrd="0" presId="urn:microsoft.com/office/officeart/2005/8/layout/list1"/>
    <dgm:cxn modelId="{AE206043-8491-42C7-AE50-C83F4785DFF4}" type="presOf" srcId="{1D7F2433-3651-498D-94B3-57D83F009973}" destId="{F739711A-722B-47B3-8EBC-CD382E9D2603}" srcOrd="0" destOrd="1" presId="urn:microsoft.com/office/officeart/2005/8/layout/list1"/>
    <dgm:cxn modelId="{2566BB69-2242-4CB5-B7AD-D577499BEA1A}" type="presOf" srcId="{0A964452-EEB3-49BB-A947-54AD4A477AA3}" destId="{11E5FB80-3153-4588-978F-A1B20FFB4B12}" srcOrd="1" destOrd="0" presId="urn:microsoft.com/office/officeart/2005/8/layout/list1"/>
    <dgm:cxn modelId="{74CCF56D-073B-4E2D-90C4-ADCEC05008B2}" srcId="{0A964452-EEB3-49BB-A947-54AD4A477AA3}" destId="{92A45158-61D0-4C29-9609-75814F685580}" srcOrd="0" destOrd="0" parTransId="{FCEEFFCE-5A05-4EBE-BEF1-0410C84C7519}" sibTransId="{375676E9-2552-4AC8-BBF4-4CF51B50FFFA}"/>
    <dgm:cxn modelId="{DA4C315A-CB2F-415B-9493-75FD36852F6C}" type="presOf" srcId="{0A964452-EEB3-49BB-A947-54AD4A477AA3}" destId="{4D8B46ED-10CF-49F4-AE06-9D6C8AFB33E4}" srcOrd="0" destOrd="0" presId="urn:microsoft.com/office/officeart/2005/8/layout/list1"/>
    <dgm:cxn modelId="{1B1A1D80-D0EA-4279-99D9-62B2FB6D1ADA}" srcId="{0A964452-EEB3-49BB-A947-54AD4A477AA3}" destId="{1D7F2433-3651-498D-94B3-57D83F009973}" srcOrd="1" destOrd="0" parTransId="{C68BC7F1-B059-4C65-A38E-A4F89D1C415A}" sibTransId="{D6DF5EF7-8CAA-42C1-A6E6-9D87A28D896A}"/>
    <dgm:cxn modelId="{A7EDA380-AFDB-49F7-BEC3-896D98B9D548}" srcId="{0A964452-EEB3-49BB-A947-54AD4A477AA3}" destId="{4CA37D2F-4225-4514-B77F-607AEC087C17}" srcOrd="2" destOrd="0" parTransId="{02C885F2-95D5-4513-8CC5-21DD40C0E271}" sibTransId="{2541D33B-F6DF-4E0D-9026-D62BBE1C5631}"/>
    <dgm:cxn modelId="{4473BE8C-4956-447C-B948-462472346B9B}" type="presOf" srcId="{70D32CBA-726C-4C97-A5CB-FCBF63B65DD7}" destId="{17F24917-A108-45F9-8F9D-C83374DE06EE}" srcOrd="0" destOrd="0" presId="urn:microsoft.com/office/officeart/2005/8/layout/list1"/>
    <dgm:cxn modelId="{FB281993-4F0A-4F9B-8188-B74A7396F575}" srcId="{B8937717-33A4-46C4-8135-211A7DE4880B}" destId="{CAE4DCFC-9E7B-4686-8A6F-34A84C40D9DD}" srcOrd="1" destOrd="0" parTransId="{959EA531-B23B-47AD-AC61-26B8C62B6ABB}" sibTransId="{7A38D4B2-4320-49BD-964D-58DD8B7FF279}"/>
    <dgm:cxn modelId="{7FC5F0B2-3C9E-4BBF-B162-D1D05F9B19AD}" type="presOf" srcId="{CAE4DCFC-9E7B-4686-8A6F-34A84C40D9DD}" destId="{446F3B1C-8824-4219-8260-CECD9727ECE5}" srcOrd="0" destOrd="1" presId="urn:microsoft.com/office/officeart/2005/8/layout/list1"/>
    <dgm:cxn modelId="{D3C85CB8-D01B-4AC0-85B3-28FDAF5B0DFA}" type="presOf" srcId="{4CA37D2F-4225-4514-B77F-607AEC087C17}" destId="{F739711A-722B-47B3-8EBC-CD382E9D2603}" srcOrd="0" destOrd="2" presId="urn:microsoft.com/office/officeart/2005/8/layout/list1"/>
    <dgm:cxn modelId="{FA388AB8-3F61-4327-8123-83D916A5FB3C}" type="presOf" srcId="{B8937717-33A4-46C4-8135-211A7DE4880B}" destId="{E4C2D4C0-6155-497C-B896-143ADA0C02F1}" srcOrd="1" destOrd="0" presId="urn:microsoft.com/office/officeart/2005/8/layout/list1"/>
    <dgm:cxn modelId="{48D8EAD8-0E27-41FA-82F1-E23B62045F66}" srcId="{B8937717-33A4-46C4-8135-211A7DE4880B}" destId="{EB626F84-60B8-48CE-9C5E-22DCE7816F0A}" srcOrd="2" destOrd="0" parTransId="{B996D07A-2B4D-4A5E-B31F-7464FA91F641}" sibTransId="{B99283C8-623C-4A0B-9606-4A0870FE78AC}"/>
    <dgm:cxn modelId="{4534FFD9-471E-4378-B52B-94F4CC85937B}" srcId="{70D32CBA-726C-4C97-A5CB-FCBF63B65DD7}" destId="{B8937717-33A4-46C4-8135-211A7DE4880B}" srcOrd="0" destOrd="0" parTransId="{0F993EE0-FAC1-42FC-8DC4-FAF616079E0F}" sibTransId="{9D990716-171A-4F04-84B3-405D577EF0EE}"/>
    <dgm:cxn modelId="{A21B91DE-5A8A-46E0-8FB5-05FC4541722C}" srcId="{B8937717-33A4-46C4-8135-211A7DE4880B}" destId="{B065900A-E24B-4977-835F-64422D1A91F0}" srcOrd="0" destOrd="0" parTransId="{720511FE-DDD2-44C0-A9F9-CD493BBDC2A6}" sibTransId="{D109FEE9-9E0F-49FB-B6B7-5689356E383A}"/>
    <dgm:cxn modelId="{169B51F0-F31E-4150-A7F5-1CA1588B33F8}" type="presOf" srcId="{B8937717-33A4-46C4-8135-211A7DE4880B}" destId="{E62285CA-BE16-4C63-A55E-B3540140020B}" srcOrd="0" destOrd="0" presId="urn:microsoft.com/office/officeart/2005/8/layout/list1"/>
    <dgm:cxn modelId="{6C81D6F0-B2FF-4508-BA85-1EDE5C346276}" type="presOf" srcId="{92A45158-61D0-4C29-9609-75814F685580}" destId="{F739711A-722B-47B3-8EBC-CD382E9D2603}" srcOrd="0" destOrd="0" presId="urn:microsoft.com/office/officeart/2005/8/layout/list1"/>
    <dgm:cxn modelId="{4AE4BB99-75FC-4172-B88B-EA30B59F2E83}" type="presParOf" srcId="{17F24917-A108-45F9-8F9D-C83374DE06EE}" destId="{B272552E-EA2A-4A47-A142-9D53E61D1EB6}" srcOrd="0" destOrd="0" presId="urn:microsoft.com/office/officeart/2005/8/layout/list1"/>
    <dgm:cxn modelId="{1962FB1B-07BF-425C-A24D-4EE0BAA87902}" type="presParOf" srcId="{B272552E-EA2A-4A47-A142-9D53E61D1EB6}" destId="{E62285CA-BE16-4C63-A55E-B3540140020B}" srcOrd="0" destOrd="0" presId="urn:microsoft.com/office/officeart/2005/8/layout/list1"/>
    <dgm:cxn modelId="{B7F6545A-447C-4401-828E-781D6308661B}" type="presParOf" srcId="{B272552E-EA2A-4A47-A142-9D53E61D1EB6}" destId="{E4C2D4C0-6155-497C-B896-143ADA0C02F1}" srcOrd="1" destOrd="0" presId="urn:microsoft.com/office/officeart/2005/8/layout/list1"/>
    <dgm:cxn modelId="{3F007534-FA57-4AE4-9A7E-A6E1A661BC04}" type="presParOf" srcId="{17F24917-A108-45F9-8F9D-C83374DE06EE}" destId="{0F3AEEF4-994A-4049-AB76-C5A332432EF5}" srcOrd="1" destOrd="0" presId="urn:microsoft.com/office/officeart/2005/8/layout/list1"/>
    <dgm:cxn modelId="{F904BDE9-A158-43A3-B239-119ED1B48351}" type="presParOf" srcId="{17F24917-A108-45F9-8F9D-C83374DE06EE}" destId="{446F3B1C-8824-4219-8260-CECD9727ECE5}" srcOrd="2" destOrd="0" presId="urn:microsoft.com/office/officeart/2005/8/layout/list1"/>
    <dgm:cxn modelId="{61A2E67A-5CF4-4BF9-BF77-248E04F5312E}" type="presParOf" srcId="{17F24917-A108-45F9-8F9D-C83374DE06EE}" destId="{F1B8EEFE-CF1D-44D8-8DE4-BFCE32F9DE5B}" srcOrd="3" destOrd="0" presId="urn:microsoft.com/office/officeart/2005/8/layout/list1"/>
    <dgm:cxn modelId="{B5AD22E6-CF83-48EE-AE51-ED9BB5AE31E5}" type="presParOf" srcId="{17F24917-A108-45F9-8F9D-C83374DE06EE}" destId="{073A9FDE-515C-4F89-A414-CF3BF110EF92}" srcOrd="4" destOrd="0" presId="urn:microsoft.com/office/officeart/2005/8/layout/list1"/>
    <dgm:cxn modelId="{E130CDC1-79FA-41F5-927A-BCFCC871A446}" type="presParOf" srcId="{073A9FDE-515C-4F89-A414-CF3BF110EF92}" destId="{4D8B46ED-10CF-49F4-AE06-9D6C8AFB33E4}" srcOrd="0" destOrd="0" presId="urn:microsoft.com/office/officeart/2005/8/layout/list1"/>
    <dgm:cxn modelId="{49A960A5-4943-48ED-8E6D-595F362FE114}" type="presParOf" srcId="{073A9FDE-515C-4F89-A414-CF3BF110EF92}" destId="{11E5FB80-3153-4588-978F-A1B20FFB4B12}" srcOrd="1" destOrd="0" presId="urn:microsoft.com/office/officeart/2005/8/layout/list1"/>
    <dgm:cxn modelId="{2BF81580-9CF2-4295-AC83-3AB8DF7C1FBE}" type="presParOf" srcId="{17F24917-A108-45F9-8F9D-C83374DE06EE}" destId="{1D0B19A1-0C7C-42CF-8596-E6842EFCE555}" srcOrd="5" destOrd="0" presId="urn:microsoft.com/office/officeart/2005/8/layout/list1"/>
    <dgm:cxn modelId="{B52A980A-0ABE-478E-963F-C0FB6032AC85}" type="presParOf" srcId="{17F24917-A108-45F9-8F9D-C83374DE06EE}" destId="{F739711A-722B-47B3-8EBC-CD382E9D2603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E0050B19-0ED0-4DC1-8060-234DBBE160E2}" type="doc">
      <dgm:prSet loTypeId="urn:microsoft.com/office/officeart/2005/8/layout/list1" loCatId="list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869AB09B-A8F5-487E-81A1-EA1C475405A4}">
      <dgm:prSet/>
      <dgm:spPr>
        <a:solidFill>
          <a:srgbClr val="0070C0"/>
        </a:solidFill>
      </dgm:spPr>
      <dgm:t>
        <a:bodyPr/>
        <a:lstStyle/>
        <a:p>
          <a:r>
            <a:rPr lang="en-US"/>
            <a:t>Adenosine Receptor Agonist </a:t>
          </a:r>
        </a:p>
      </dgm:t>
    </dgm:pt>
    <dgm:pt modelId="{8A1FC9D1-8AFF-44C4-A943-96D81C60BF5B}" type="parTrans" cxnId="{4300A0ED-2447-4BA4-9019-A18BD2ACF876}">
      <dgm:prSet/>
      <dgm:spPr/>
      <dgm:t>
        <a:bodyPr/>
        <a:lstStyle/>
        <a:p>
          <a:endParaRPr lang="en-US"/>
        </a:p>
      </dgm:t>
    </dgm:pt>
    <dgm:pt modelId="{9E6F115C-3404-44B8-A5C3-FD819E5189B4}" type="sibTrans" cxnId="{4300A0ED-2447-4BA4-9019-A18BD2ACF876}">
      <dgm:prSet/>
      <dgm:spPr/>
      <dgm:t>
        <a:bodyPr/>
        <a:lstStyle/>
        <a:p>
          <a:endParaRPr lang="en-US"/>
        </a:p>
      </dgm:t>
    </dgm:pt>
    <dgm:pt modelId="{F2523D4B-F68E-4244-80F2-A76C59CF20AD}">
      <dgm:prSet/>
      <dgm:spPr/>
      <dgm:t>
        <a:bodyPr/>
        <a:lstStyle/>
        <a:p>
          <a:r>
            <a:rPr lang="en-US" dirty="0"/>
            <a:t>YZG-331 </a:t>
          </a:r>
          <a:r>
            <a:rPr lang="en-US" dirty="0">
              <a:sym typeface="Wingdings" panose="05000000000000000000" pitchFamily="2" charset="2"/>
            </a:rPr>
            <a:t></a:t>
          </a:r>
          <a:r>
            <a:rPr lang="en-US" dirty="0"/>
            <a:t> promising as a sedative hypnotic</a:t>
          </a:r>
        </a:p>
      </dgm:t>
    </dgm:pt>
    <dgm:pt modelId="{45875252-CEC6-4416-ACE2-D982A6F6EC0F}" type="parTrans" cxnId="{A66DFD1B-6C9A-40F6-8573-2A617BE8D665}">
      <dgm:prSet/>
      <dgm:spPr/>
      <dgm:t>
        <a:bodyPr/>
        <a:lstStyle/>
        <a:p>
          <a:endParaRPr lang="en-US"/>
        </a:p>
      </dgm:t>
    </dgm:pt>
    <dgm:pt modelId="{2649F2B9-9CF7-4C42-8D86-2C6704F26FA5}" type="sibTrans" cxnId="{A66DFD1B-6C9A-40F6-8573-2A617BE8D665}">
      <dgm:prSet/>
      <dgm:spPr/>
      <dgm:t>
        <a:bodyPr/>
        <a:lstStyle/>
        <a:p>
          <a:endParaRPr lang="en-US"/>
        </a:p>
      </dgm:t>
    </dgm:pt>
    <dgm:pt modelId="{51B5073E-90D7-493F-8F47-D7B48E59C7BE}">
      <dgm:prSet/>
      <dgm:spPr/>
      <dgm:t>
        <a:bodyPr/>
        <a:lstStyle/>
        <a:p>
          <a:r>
            <a:rPr lang="en-US" dirty="0"/>
            <a:t>Adenosine analog that binds to receptor site </a:t>
          </a:r>
        </a:p>
      </dgm:t>
    </dgm:pt>
    <dgm:pt modelId="{885041B3-67BA-429E-A85F-62C03159AF9C}" type="parTrans" cxnId="{640F9FB7-8E71-48A8-9414-D16CA6F2FF2D}">
      <dgm:prSet/>
      <dgm:spPr/>
      <dgm:t>
        <a:bodyPr/>
        <a:lstStyle/>
        <a:p>
          <a:endParaRPr lang="en-US"/>
        </a:p>
      </dgm:t>
    </dgm:pt>
    <dgm:pt modelId="{346BBB64-31BF-4BF5-B4E3-3B3CC791006E}" type="sibTrans" cxnId="{640F9FB7-8E71-48A8-9414-D16CA6F2FF2D}">
      <dgm:prSet/>
      <dgm:spPr/>
      <dgm:t>
        <a:bodyPr/>
        <a:lstStyle/>
        <a:p>
          <a:endParaRPr lang="en-US"/>
        </a:p>
      </dgm:t>
    </dgm:pt>
    <dgm:pt modelId="{DEB7392E-64FB-4B01-9282-B09B7DD07FE5}">
      <dgm:prSet/>
      <dgm:spPr>
        <a:solidFill>
          <a:srgbClr val="0070C0"/>
        </a:solidFill>
      </dgm:spPr>
      <dgm:t>
        <a:bodyPr/>
        <a:lstStyle/>
        <a:p>
          <a:r>
            <a:rPr lang="en-US" dirty="0"/>
            <a:t>Casein Kinase-1d/e</a:t>
          </a:r>
        </a:p>
      </dgm:t>
    </dgm:pt>
    <dgm:pt modelId="{55C62FB0-A813-4608-B868-B2066B3F4C6F}" type="parTrans" cxnId="{3A2FEE06-5349-445A-A98C-FC093064631E}">
      <dgm:prSet/>
      <dgm:spPr/>
      <dgm:t>
        <a:bodyPr/>
        <a:lstStyle/>
        <a:p>
          <a:endParaRPr lang="en-US"/>
        </a:p>
      </dgm:t>
    </dgm:pt>
    <dgm:pt modelId="{46ECB322-F323-47E8-9029-14CA24067021}" type="sibTrans" cxnId="{3A2FEE06-5349-445A-A98C-FC093064631E}">
      <dgm:prSet/>
      <dgm:spPr/>
      <dgm:t>
        <a:bodyPr/>
        <a:lstStyle/>
        <a:p>
          <a:endParaRPr lang="en-US"/>
        </a:p>
      </dgm:t>
    </dgm:pt>
    <dgm:pt modelId="{971938D6-C176-4458-8FB0-C65CA08F65D7}">
      <dgm:prSet/>
      <dgm:spPr/>
      <dgm:t>
        <a:bodyPr/>
        <a:lstStyle/>
        <a:p>
          <a:r>
            <a:rPr lang="en-US"/>
            <a:t>Essential elements of molecular oscillators (circadian clock)</a:t>
          </a:r>
        </a:p>
      </dgm:t>
    </dgm:pt>
    <dgm:pt modelId="{1EB1EA4A-FB8C-4CA5-9A5B-3DCAE8F78B80}" type="parTrans" cxnId="{0E5185BE-7018-4A29-9E40-BF70DA1799E5}">
      <dgm:prSet/>
      <dgm:spPr/>
      <dgm:t>
        <a:bodyPr/>
        <a:lstStyle/>
        <a:p>
          <a:endParaRPr lang="en-US"/>
        </a:p>
      </dgm:t>
    </dgm:pt>
    <dgm:pt modelId="{450885E5-3073-4561-A784-538E44BDA8AF}" type="sibTrans" cxnId="{0E5185BE-7018-4A29-9E40-BF70DA1799E5}">
      <dgm:prSet/>
      <dgm:spPr/>
      <dgm:t>
        <a:bodyPr/>
        <a:lstStyle/>
        <a:p>
          <a:endParaRPr lang="en-US"/>
        </a:p>
      </dgm:t>
    </dgm:pt>
    <dgm:pt modelId="{CBB2373B-8B5C-40E9-8A9E-E8CA15CF806D}">
      <dgm:prSet/>
      <dgm:spPr/>
      <dgm:t>
        <a:bodyPr/>
        <a:lstStyle/>
        <a:p>
          <a:r>
            <a:rPr lang="en-US"/>
            <a:t>Inhibitors may be utilized to treat sleep disorders </a:t>
          </a:r>
        </a:p>
      </dgm:t>
    </dgm:pt>
    <dgm:pt modelId="{389316B6-68D5-45BB-B2AC-A9C51D40E3D0}" type="parTrans" cxnId="{C9CBB434-071A-4CDA-91AE-4DB0DD39E7BE}">
      <dgm:prSet/>
      <dgm:spPr/>
      <dgm:t>
        <a:bodyPr/>
        <a:lstStyle/>
        <a:p>
          <a:endParaRPr lang="en-US"/>
        </a:p>
      </dgm:t>
    </dgm:pt>
    <dgm:pt modelId="{7562FB12-18BD-48C7-9ABD-790EFBC67887}" type="sibTrans" cxnId="{C9CBB434-071A-4CDA-91AE-4DB0DD39E7BE}">
      <dgm:prSet/>
      <dgm:spPr/>
      <dgm:t>
        <a:bodyPr/>
        <a:lstStyle/>
        <a:p>
          <a:endParaRPr lang="en-US"/>
        </a:p>
      </dgm:t>
    </dgm:pt>
    <dgm:pt modelId="{5D8E57C8-AE17-4CDB-A1AE-E36FFADD4770}">
      <dgm:prSet/>
      <dgm:spPr>
        <a:solidFill>
          <a:srgbClr val="0070C0"/>
        </a:solidFill>
      </dgm:spPr>
      <dgm:t>
        <a:bodyPr/>
        <a:lstStyle/>
        <a:p>
          <a:r>
            <a:rPr lang="en-US" dirty="0"/>
            <a:t>Selective Melatonin MT2 Receptors </a:t>
          </a:r>
        </a:p>
      </dgm:t>
    </dgm:pt>
    <dgm:pt modelId="{758A344A-0719-41E4-9A69-690081440A11}" type="parTrans" cxnId="{98E6DD4F-416D-4933-A9F8-554983ACED6A}">
      <dgm:prSet/>
      <dgm:spPr/>
      <dgm:t>
        <a:bodyPr/>
        <a:lstStyle/>
        <a:p>
          <a:endParaRPr lang="en-US"/>
        </a:p>
      </dgm:t>
    </dgm:pt>
    <dgm:pt modelId="{52054175-677D-4D07-9BC1-A45E9A3A6F04}" type="sibTrans" cxnId="{98E6DD4F-416D-4933-A9F8-554983ACED6A}">
      <dgm:prSet/>
      <dgm:spPr/>
      <dgm:t>
        <a:bodyPr/>
        <a:lstStyle/>
        <a:p>
          <a:endParaRPr lang="en-US"/>
        </a:p>
      </dgm:t>
    </dgm:pt>
    <dgm:pt modelId="{E6EB7D20-68DA-4FD4-854D-76C9F9E19B01}">
      <dgm:prSet/>
      <dgm:spPr/>
      <dgm:t>
        <a:bodyPr/>
        <a:lstStyle/>
        <a:p>
          <a:r>
            <a:rPr lang="en-US"/>
            <a:t>MT 1 &amp; MT2 have opposing / complementary fxn</a:t>
          </a:r>
        </a:p>
      </dgm:t>
    </dgm:pt>
    <dgm:pt modelId="{91087238-4346-41B0-B667-4F6EBB62BCF4}" type="parTrans" cxnId="{5A09E7F8-A96E-4E6F-BD23-490177CE1713}">
      <dgm:prSet/>
      <dgm:spPr/>
      <dgm:t>
        <a:bodyPr/>
        <a:lstStyle/>
        <a:p>
          <a:endParaRPr lang="en-US"/>
        </a:p>
      </dgm:t>
    </dgm:pt>
    <dgm:pt modelId="{A5500FB7-673C-4921-A1ED-7F41B8E93617}" type="sibTrans" cxnId="{5A09E7F8-A96E-4E6F-BD23-490177CE1713}">
      <dgm:prSet/>
      <dgm:spPr/>
      <dgm:t>
        <a:bodyPr/>
        <a:lstStyle/>
        <a:p>
          <a:endParaRPr lang="en-US"/>
        </a:p>
      </dgm:t>
    </dgm:pt>
    <dgm:pt modelId="{5A54EC2F-5407-48B5-885D-FD8F40B8A74B}">
      <dgm:prSet/>
      <dgm:spPr/>
      <dgm:t>
        <a:bodyPr/>
        <a:lstStyle/>
        <a:p>
          <a:r>
            <a:rPr lang="en-US"/>
            <a:t>MT2 activation promotes SWS</a:t>
          </a:r>
        </a:p>
      </dgm:t>
    </dgm:pt>
    <dgm:pt modelId="{922AC603-9F34-45A8-A263-28892E841D57}" type="parTrans" cxnId="{2B189A0D-60CE-4A08-8279-7CCADCF7336D}">
      <dgm:prSet/>
      <dgm:spPr/>
      <dgm:t>
        <a:bodyPr/>
        <a:lstStyle/>
        <a:p>
          <a:endParaRPr lang="en-US"/>
        </a:p>
      </dgm:t>
    </dgm:pt>
    <dgm:pt modelId="{25597803-C5F7-42F4-853E-04F4FAB191D1}" type="sibTrans" cxnId="{2B189A0D-60CE-4A08-8279-7CCADCF7336D}">
      <dgm:prSet/>
      <dgm:spPr/>
      <dgm:t>
        <a:bodyPr/>
        <a:lstStyle/>
        <a:p>
          <a:endParaRPr lang="en-US"/>
        </a:p>
      </dgm:t>
    </dgm:pt>
    <dgm:pt modelId="{C936EF1A-ABA3-479E-95DA-04F03249005C}">
      <dgm:prSet/>
      <dgm:spPr/>
      <dgm:t>
        <a:bodyPr/>
        <a:lstStyle/>
        <a:p>
          <a:r>
            <a:rPr lang="en-US"/>
            <a:t>MT1 activation decreases SWS and increases REMS</a:t>
          </a:r>
        </a:p>
      </dgm:t>
    </dgm:pt>
    <dgm:pt modelId="{23C33376-AC66-438A-BE93-0CABD31C9D52}" type="parTrans" cxnId="{DE771067-C306-4519-B665-230B002894E1}">
      <dgm:prSet/>
      <dgm:spPr/>
      <dgm:t>
        <a:bodyPr/>
        <a:lstStyle/>
        <a:p>
          <a:endParaRPr lang="en-US"/>
        </a:p>
      </dgm:t>
    </dgm:pt>
    <dgm:pt modelId="{0337B2C8-8471-44CC-8E6F-084290EE32D9}" type="sibTrans" cxnId="{DE771067-C306-4519-B665-230B002894E1}">
      <dgm:prSet/>
      <dgm:spPr/>
      <dgm:t>
        <a:bodyPr/>
        <a:lstStyle/>
        <a:p>
          <a:endParaRPr lang="en-US"/>
        </a:p>
      </dgm:t>
    </dgm:pt>
    <dgm:pt modelId="{85C8E871-E1C2-4487-AB92-5AFBDC790DE4}">
      <dgm:prSet/>
      <dgm:spPr/>
      <dgm:t>
        <a:bodyPr/>
        <a:lstStyle/>
        <a:p>
          <a:r>
            <a:rPr lang="en-US"/>
            <a:t>UCM765 &amp; UCM924 </a:t>
          </a:r>
          <a:r>
            <a:rPr lang="en-US">
              <a:sym typeface="Wingdings" panose="05000000000000000000" pitchFamily="2" charset="2"/>
            </a:rPr>
            <a:t></a:t>
          </a:r>
          <a:r>
            <a:rPr lang="en-US"/>
            <a:t> Increase SWS without decreasing REMS</a:t>
          </a:r>
        </a:p>
      </dgm:t>
    </dgm:pt>
    <dgm:pt modelId="{2E794F6E-25EE-4B62-B14C-ED2447C46D4F}" type="parTrans" cxnId="{811C835E-DBAA-497A-8B85-DC0810B5522B}">
      <dgm:prSet/>
      <dgm:spPr/>
      <dgm:t>
        <a:bodyPr/>
        <a:lstStyle/>
        <a:p>
          <a:endParaRPr lang="en-US"/>
        </a:p>
      </dgm:t>
    </dgm:pt>
    <dgm:pt modelId="{83DF9DAF-03DC-4FD5-9C9B-339C413D9E80}" type="sibTrans" cxnId="{811C835E-DBAA-497A-8B85-DC0810B5522B}">
      <dgm:prSet/>
      <dgm:spPr/>
      <dgm:t>
        <a:bodyPr/>
        <a:lstStyle/>
        <a:p>
          <a:endParaRPr lang="en-US"/>
        </a:p>
      </dgm:t>
    </dgm:pt>
    <dgm:pt modelId="{8C67A364-DDDF-44D9-832E-649578032C6E}">
      <dgm:prSet/>
      <dgm:spPr>
        <a:solidFill>
          <a:srgbClr val="0070C0"/>
        </a:solidFill>
      </dgm:spPr>
      <dgm:t>
        <a:bodyPr/>
        <a:lstStyle/>
        <a:p>
          <a:r>
            <a:rPr lang="en-US" dirty="0"/>
            <a:t>Selective Orexin-2 Antagonist </a:t>
          </a:r>
        </a:p>
      </dgm:t>
    </dgm:pt>
    <dgm:pt modelId="{507CC2B9-073E-49D4-BC46-14E0F820D619}" type="parTrans" cxnId="{CC5E5DC2-DCA3-41F9-AAEA-88B85C5DEE95}">
      <dgm:prSet/>
      <dgm:spPr/>
      <dgm:t>
        <a:bodyPr/>
        <a:lstStyle/>
        <a:p>
          <a:endParaRPr lang="en-US"/>
        </a:p>
      </dgm:t>
    </dgm:pt>
    <dgm:pt modelId="{A77C3DEC-1332-4357-9EA6-FC0080314D63}" type="sibTrans" cxnId="{CC5E5DC2-DCA3-41F9-AAEA-88B85C5DEE95}">
      <dgm:prSet/>
      <dgm:spPr/>
      <dgm:t>
        <a:bodyPr/>
        <a:lstStyle/>
        <a:p>
          <a:endParaRPr lang="en-US"/>
        </a:p>
      </dgm:t>
    </dgm:pt>
    <dgm:pt modelId="{B0580603-74D3-4588-A4F4-239FC9D8D4C5}">
      <dgm:prSet/>
      <dgm:spPr/>
      <dgm:t>
        <a:bodyPr/>
        <a:lstStyle/>
        <a:p>
          <a:r>
            <a:rPr lang="en-US" b="0" i="0" dirty="0" err="1"/>
            <a:t>Seltorexant</a:t>
          </a:r>
          <a:r>
            <a:rPr lang="en-US" b="0" i="0" dirty="0"/>
            <a:t> and JNJ-48816274 </a:t>
          </a:r>
          <a:r>
            <a:rPr lang="en-US" b="0" i="0" dirty="0">
              <a:sym typeface="Wingdings" panose="05000000000000000000" pitchFamily="2" charset="2"/>
            </a:rPr>
            <a:t> </a:t>
          </a:r>
          <a:r>
            <a:rPr lang="en-US" dirty="0"/>
            <a:t>Only Orexin 2 is involved in the regulation of sleep</a:t>
          </a:r>
        </a:p>
      </dgm:t>
    </dgm:pt>
    <dgm:pt modelId="{B758B416-CB65-4063-9DE2-D744F2AF152B}" type="parTrans" cxnId="{03922164-F0BA-4BB5-BC2B-76522855D595}">
      <dgm:prSet/>
      <dgm:spPr/>
      <dgm:t>
        <a:bodyPr/>
        <a:lstStyle/>
        <a:p>
          <a:endParaRPr lang="en-US"/>
        </a:p>
      </dgm:t>
    </dgm:pt>
    <dgm:pt modelId="{11B67987-D054-491C-8776-E7252864B112}" type="sibTrans" cxnId="{03922164-F0BA-4BB5-BC2B-76522855D595}">
      <dgm:prSet/>
      <dgm:spPr/>
      <dgm:t>
        <a:bodyPr/>
        <a:lstStyle/>
        <a:p>
          <a:endParaRPr lang="en-US"/>
        </a:p>
      </dgm:t>
    </dgm:pt>
    <dgm:pt modelId="{A36EFABA-85FA-4334-80A8-763668E9E0AB}">
      <dgm:prSet/>
      <dgm:spPr/>
      <dgm:t>
        <a:bodyPr/>
        <a:lstStyle/>
        <a:p>
          <a:r>
            <a:rPr lang="en-US" dirty="0"/>
            <a:t>May preserve sleep architecture to a greater extent than dual orexin receptor antagonists</a:t>
          </a:r>
        </a:p>
      </dgm:t>
    </dgm:pt>
    <dgm:pt modelId="{71BE584A-30A0-49E4-939E-50FE077F1934}" type="parTrans" cxnId="{3F7AE612-078F-4DED-846F-72687EB12ECA}">
      <dgm:prSet/>
      <dgm:spPr/>
      <dgm:t>
        <a:bodyPr/>
        <a:lstStyle/>
        <a:p>
          <a:endParaRPr lang="en-US"/>
        </a:p>
      </dgm:t>
    </dgm:pt>
    <dgm:pt modelId="{477616D9-68B6-4C1F-8EA6-67F20CD6FDF7}" type="sibTrans" cxnId="{3F7AE612-078F-4DED-846F-72687EB12ECA}">
      <dgm:prSet/>
      <dgm:spPr/>
      <dgm:t>
        <a:bodyPr/>
        <a:lstStyle/>
        <a:p>
          <a:endParaRPr lang="en-US"/>
        </a:p>
      </dgm:t>
    </dgm:pt>
    <dgm:pt modelId="{24067B03-66CD-4FC9-9B80-DE0259719906}" type="pres">
      <dgm:prSet presAssocID="{E0050B19-0ED0-4DC1-8060-234DBBE160E2}" presName="linear" presStyleCnt="0">
        <dgm:presLayoutVars>
          <dgm:dir/>
          <dgm:animLvl val="lvl"/>
          <dgm:resizeHandles val="exact"/>
        </dgm:presLayoutVars>
      </dgm:prSet>
      <dgm:spPr/>
    </dgm:pt>
    <dgm:pt modelId="{4F5DC07C-5E9F-4EBB-B741-A76BF15990E0}" type="pres">
      <dgm:prSet presAssocID="{869AB09B-A8F5-487E-81A1-EA1C475405A4}" presName="parentLin" presStyleCnt="0"/>
      <dgm:spPr/>
    </dgm:pt>
    <dgm:pt modelId="{6626E88B-E0E1-4298-B90B-0D9CEE177066}" type="pres">
      <dgm:prSet presAssocID="{869AB09B-A8F5-487E-81A1-EA1C475405A4}" presName="parentLeftMargin" presStyleLbl="node1" presStyleIdx="0" presStyleCnt="4"/>
      <dgm:spPr/>
    </dgm:pt>
    <dgm:pt modelId="{E801BAF5-EB46-4569-88BE-46B22352664B}" type="pres">
      <dgm:prSet presAssocID="{869AB09B-A8F5-487E-81A1-EA1C475405A4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A6A9AE69-FFE3-4167-9564-A639B147E573}" type="pres">
      <dgm:prSet presAssocID="{869AB09B-A8F5-487E-81A1-EA1C475405A4}" presName="negativeSpace" presStyleCnt="0"/>
      <dgm:spPr/>
    </dgm:pt>
    <dgm:pt modelId="{38045210-1490-4733-90EB-5725856B7627}" type="pres">
      <dgm:prSet presAssocID="{869AB09B-A8F5-487E-81A1-EA1C475405A4}" presName="childText" presStyleLbl="conFgAcc1" presStyleIdx="0" presStyleCnt="4">
        <dgm:presLayoutVars>
          <dgm:bulletEnabled val="1"/>
        </dgm:presLayoutVars>
      </dgm:prSet>
      <dgm:spPr/>
    </dgm:pt>
    <dgm:pt modelId="{B66218DF-E4C1-4EB9-8B0B-0EA68A1D1645}" type="pres">
      <dgm:prSet presAssocID="{9E6F115C-3404-44B8-A5C3-FD819E5189B4}" presName="spaceBetweenRectangles" presStyleCnt="0"/>
      <dgm:spPr/>
    </dgm:pt>
    <dgm:pt modelId="{09DC5E0C-B87E-44D7-A547-19C29C95F817}" type="pres">
      <dgm:prSet presAssocID="{DEB7392E-64FB-4B01-9282-B09B7DD07FE5}" presName="parentLin" presStyleCnt="0"/>
      <dgm:spPr/>
    </dgm:pt>
    <dgm:pt modelId="{45C7C0E3-52EC-4A4E-A893-1EC8AB4316C5}" type="pres">
      <dgm:prSet presAssocID="{DEB7392E-64FB-4B01-9282-B09B7DD07FE5}" presName="parentLeftMargin" presStyleLbl="node1" presStyleIdx="0" presStyleCnt="4"/>
      <dgm:spPr/>
    </dgm:pt>
    <dgm:pt modelId="{3117CC63-A211-433E-9797-51B386737E23}" type="pres">
      <dgm:prSet presAssocID="{DEB7392E-64FB-4B01-9282-B09B7DD07FE5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9543E81F-71BC-4E8F-8448-FFE4C6611255}" type="pres">
      <dgm:prSet presAssocID="{DEB7392E-64FB-4B01-9282-B09B7DD07FE5}" presName="negativeSpace" presStyleCnt="0"/>
      <dgm:spPr/>
    </dgm:pt>
    <dgm:pt modelId="{B38B1DB8-48F7-4035-A960-92B24B1AE85B}" type="pres">
      <dgm:prSet presAssocID="{DEB7392E-64FB-4B01-9282-B09B7DD07FE5}" presName="childText" presStyleLbl="conFgAcc1" presStyleIdx="1" presStyleCnt="4">
        <dgm:presLayoutVars>
          <dgm:bulletEnabled val="1"/>
        </dgm:presLayoutVars>
      </dgm:prSet>
      <dgm:spPr/>
    </dgm:pt>
    <dgm:pt modelId="{7C986428-9909-47F2-83DC-DC7C765CCEAA}" type="pres">
      <dgm:prSet presAssocID="{46ECB322-F323-47E8-9029-14CA24067021}" presName="spaceBetweenRectangles" presStyleCnt="0"/>
      <dgm:spPr/>
    </dgm:pt>
    <dgm:pt modelId="{9E2EBBC8-6F2E-4253-ACA0-D90872709533}" type="pres">
      <dgm:prSet presAssocID="{5D8E57C8-AE17-4CDB-A1AE-E36FFADD4770}" presName="parentLin" presStyleCnt="0"/>
      <dgm:spPr/>
    </dgm:pt>
    <dgm:pt modelId="{FE9D3A29-9005-48E4-8DD7-4F81D25F80C2}" type="pres">
      <dgm:prSet presAssocID="{5D8E57C8-AE17-4CDB-A1AE-E36FFADD4770}" presName="parentLeftMargin" presStyleLbl="node1" presStyleIdx="1" presStyleCnt="4"/>
      <dgm:spPr/>
    </dgm:pt>
    <dgm:pt modelId="{F2870A00-2E65-4A50-A10C-4879E1FA0870}" type="pres">
      <dgm:prSet presAssocID="{5D8E57C8-AE17-4CDB-A1AE-E36FFADD4770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2740C95F-251D-446D-8718-89A0AF00585A}" type="pres">
      <dgm:prSet presAssocID="{5D8E57C8-AE17-4CDB-A1AE-E36FFADD4770}" presName="negativeSpace" presStyleCnt="0"/>
      <dgm:spPr/>
    </dgm:pt>
    <dgm:pt modelId="{E4205C4B-EF78-434D-AA8A-E4E0CE6D0AF6}" type="pres">
      <dgm:prSet presAssocID="{5D8E57C8-AE17-4CDB-A1AE-E36FFADD4770}" presName="childText" presStyleLbl="conFgAcc1" presStyleIdx="2" presStyleCnt="4">
        <dgm:presLayoutVars>
          <dgm:bulletEnabled val="1"/>
        </dgm:presLayoutVars>
      </dgm:prSet>
      <dgm:spPr/>
    </dgm:pt>
    <dgm:pt modelId="{0470F9F2-2F53-4CE3-AB6E-F10AECA1011F}" type="pres">
      <dgm:prSet presAssocID="{52054175-677D-4D07-9BC1-A45E9A3A6F04}" presName="spaceBetweenRectangles" presStyleCnt="0"/>
      <dgm:spPr/>
    </dgm:pt>
    <dgm:pt modelId="{2F1E7C9E-82A1-4F33-8EF6-95DF5A0A1FB5}" type="pres">
      <dgm:prSet presAssocID="{8C67A364-DDDF-44D9-832E-649578032C6E}" presName="parentLin" presStyleCnt="0"/>
      <dgm:spPr/>
    </dgm:pt>
    <dgm:pt modelId="{A4AE0F33-9452-4DB9-8D75-B56707E5F962}" type="pres">
      <dgm:prSet presAssocID="{8C67A364-DDDF-44D9-832E-649578032C6E}" presName="parentLeftMargin" presStyleLbl="node1" presStyleIdx="2" presStyleCnt="4"/>
      <dgm:spPr/>
    </dgm:pt>
    <dgm:pt modelId="{9D4D2AA9-4767-44E0-8EF4-3485830D1A87}" type="pres">
      <dgm:prSet presAssocID="{8C67A364-DDDF-44D9-832E-649578032C6E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1425414E-6F2A-4F02-B01A-EF1AAEE10AA0}" type="pres">
      <dgm:prSet presAssocID="{8C67A364-DDDF-44D9-832E-649578032C6E}" presName="negativeSpace" presStyleCnt="0"/>
      <dgm:spPr/>
    </dgm:pt>
    <dgm:pt modelId="{1A8A7875-B174-47BD-876A-3D033056461C}" type="pres">
      <dgm:prSet presAssocID="{8C67A364-DDDF-44D9-832E-649578032C6E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193D0A05-7449-49FB-A1A7-7D370335A047}" type="presOf" srcId="{DEB7392E-64FB-4B01-9282-B09B7DD07FE5}" destId="{45C7C0E3-52EC-4A4E-A893-1EC8AB4316C5}" srcOrd="0" destOrd="0" presId="urn:microsoft.com/office/officeart/2005/8/layout/list1"/>
    <dgm:cxn modelId="{3A2FEE06-5349-445A-A98C-FC093064631E}" srcId="{E0050B19-0ED0-4DC1-8060-234DBBE160E2}" destId="{DEB7392E-64FB-4B01-9282-B09B7DD07FE5}" srcOrd="1" destOrd="0" parTransId="{55C62FB0-A813-4608-B868-B2066B3F4C6F}" sibTransId="{46ECB322-F323-47E8-9029-14CA24067021}"/>
    <dgm:cxn modelId="{2B189A0D-60CE-4A08-8279-7CCADCF7336D}" srcId="{E6EB7D20-68DA-4FD4-854D-76C9F9E19B01}" destId="{5A54EC2F-5407-48B5-885D-FD8F40B8A74B}" srcOrd="0" destOrd="0" parTransId="{922AC603-9F34-45A8-A263-28892E841D57}" sibTransId="{25597803-C5F7-42F4-853E-04F4FAB191D1}"/>
    <dgm:cxn modelId="{3F7AE612-078F-4DED-846F-72687EB12ECA}" srcId="{8C67A364-DDDF-44D9-832E-649578032C6E}" destId="{A36EFABA-85FA-4334-80A8-763668E9E0AB}" srcOrd="1" destOrd="0" parTransId="{71BE584A-30A0-49E4-939E-50FE077F1934}" sibTransId="{477616D9-68B6-4C1F-8EA6-67F20CD6FDF7}"/>
    <dgm:cxn modelId="{A66DFD1B-6C9A-40F6-8573-2A617BE8D665}" srcId="{869AB09B-A8F5-487E-81A1-EA1C475405A4}" destId="{F2523D4B-F68E-4244-80F2-A76C59CF20AD}" srcOrd="0" destOrd="0" parTransId="{45875252-CEC6-4416-ACE2-D982A6F6EC0F}" sibTransId="{2649F2B9-9CF7-4C42-8D86-2C6704F26FA5}"/>
    <dgm:cxn modelId="{8BC88923-894B-4889-9368-45C56DAF10A4}" type="presOf" srcId="{51B5073E-90D7-493F-8F47-D7B48E59C7BE}" destId="{38045210-1490-4733-90EB-5725856B7627}" srcOrd="0" destOrd="1" presId="urn:microsoft.com/office/officeart/2005/8/layout/list1"/>
    <dgm:cxn modelId="{C9CBB434-071A-4CDA-91AE-4DB0DD39E7BE}" srcId="{DEB7392E-64FB-4B01-9282-B09B7DD07FE5}" destId="{CBB2373B-8B5C-40E9-8A9E-E8CA15CF806D}" srcOrd="1" destOrd="0" parTransId="{389316B6-68D5-45BB-B2AC-A9C51D40E3D0}" sibTransId="{7562FB12-18BD-48C7-9ABD-790EFBC67887}"/>
    <dgm:cxn modelId="{714FEC37-B183-4BB2-B67A-3F29593F2F93}" type="presOf" srcId="{869AB09B-A8F5-487E-81A1-EA1C475405A4}" destId="{6626E88B-E0E1-4298-B90B-0D9CEE177066}" srcOrd="0" destOrd="0" presId="urn:microsoft.com/office/officeart/2005/8/layout/list1"/>
    <dgm:cxn modelId="{811C835E-DBAA-497A-8B85-DC0810B5522B}" srcId="{5D8E57C8-AE17-4CDB-A1AE-E36FFADD4770}" destId="{85C8E871-E1C2-4487-AB92-5AFBDC790DE4}" srcOrd="1" destOrd="0" parTransId="{2E794F6E-25EE-4B62-B14C-ED2447C46D4F}" sibTransId="{83DF9DAF-03DC-4FD5-9C9B-339C413D9E80}"/>
    <dgm:cxn modelId="{03922164-F0BA-4BB5-BC2B-76522855D595}" srcId="{8C67A364-DDDF-44D9-832E-649578032C6E}" destId="{B0580603-74D3-4588-A4F4-239FC9D8D4C5}" srcOrd="0" destOrd="0" parTransId="{B758B416-CB65-4063-9DE2-D744F2AF152B}" sibTransId="{11B67987-D054-491C-8776-E7252864B112}"/>
    <dgm:cxn modelId="{DE771067-C306-4519-B665-230B002894E1}" srcId="{E6EB7D20-68DA-4FD4-854D-76C9F9E19B01}" destId="{C936EF1A-ABA3-479E-95DA-04F03249005C}" srcOrd="1" destOrd="0" parTransId="{23C33376-AC66-438A-BE93-0CABD31C9D52}" sibTransId="{0337B2C8-8471-44CC-8E6F-084290EE32D9}"/>
    <dgm:cxn modelId="{26C55C6A-4270-4CDC-B869-ED4B2713103A}" type="presOf" srcId="{8C67A364-DDDF-44D9-832E-649578032C6E}" destId="{A4AE0F33-9452-4DB9-8D75-B56707E5F962}" srcOrd="0" destOrd="0" presId="urn:microsoft.com/office/officeart/2005/8/layout/list1"/>
    <dgm:cxn modelId="{98E6DD4F-416D-4933-A9F8-554983ACED6A}" srcId="{E0050B19-0ED0-4DC1-8060-234DBBE160E2}" destId="{5D8E57C8-AE17-4CDB-A1AE-E36FFADD4770}" srcOrd="2" destOrd="0" parTransId="{758A344A-0719-41E4-9A69-690081440A11}" sibTransId="{52054175-677D-4D07-9BC1-A45E9A3A6F04}"/>
    <dgm:cxn modelId="{CF405C50-543D-4ABF-8DEC-7120619A6931}" type="presOf" srcId="{5D8E57C8-AE17-4CDB-A1AE-E36FFADD4770}" destId="{F2870A00-2E65-4A50-A10C-4879E1FA0870}" srcOrd="1" destOrd="0" presId="urn:microsoft.com/office/officeart/2005/8/layout/list1"/>
    <dgm:cxn modelId="{50FD1355-3042-4590-AA96-A4A1A19419C0}" type="presOf" srcId="{DEB7392E-64FB-4B01-9282-B09B7DD07FE5}" destId="{3117CC63-A211-433E-9797-51B386737E23}" srcOrd="1" destOrd="0" presId="urn:microsoft.com/office/officeart/2005/8/layout/list1"/>
    <dgm:cxn modelId="{3EC82178-FD3A-41D8-BDDF-295E92707F37}" type="presOf" srcId="{C936EF1A-ABA3-479E-95DA-04F03249005C}" destId="{E4205C4B-EF78-434D-AA8A-E4E0CE6D0AF6}" srcOrd="0" destOrd="2" presId="urn:microsoft.com/office/officeart/2005/8/layout/list1"/>
    <dgm:cxn modelId="{685ACF59-7463-4167-8AA0-B4D7EE73F119}" type="presOf" srcId="{CBB2373B-8B5C-40E9-8A9E-E8CA15CF806D}" destId="{B38B1DB8-48F7-4035-A960-92B24B1AE85B}" srcOrd="0" destOrd="1" presId="urn:microsoft.com/office/officeart/2005/8/layout/list1"/>
    <dgm:cxn modelId="{CB11237A-03D1-406A-A3C9-10D22520EAA9}" type="presOf" srcId="{5D8E57C8-AE17-4CDB-A1AE-E36FFADD4770}" destId="{FE9D3A29-9005-48E4-8DD7-4F81D25F80C2}" srcOrd="0" destOrd="0" presId="urn:microsoft.com/office/officeart/2005/8/layout/list1"/>
    <dgm:cxn modelId="{8B604690-C2B5-491A-99FC-5C126AD148EA}" type="presOf" srcId="{971938D6-C176-4458-8FB0-C65CA08F65D7}" destId="{B38B1DB8-48F7-4035-A960-92B24B1AE85B}" srcOrd="0" destOrd="0" presId="urn:microsoft.com/office/officeart/2005/8/layout/list1"/>
    <dgm:cxn modelId="{6C41F097-87F0-43B1-AF6F-E96B258C58A4}" type="presOf" srcId="{E0050B19-0ED0-4DC1-8060-234DBBE160E2}" destId="{24067B03-66CD-4FC9-9B80-DE0259719906}" srcOrd="0" destOrd="0" presId="urn:microsoft.com/office/officeart/2005/8/layout/list1"/>
    <dgm:cxn modelId="{1F5CC1A1-C5A0-46B6-93F2-42362975A581}" type="presOf" srcId="{B0580603-74D3-4588-A4F4-239FC9D8D4C5}" destId="{1A8A7875-B174-47BD-876A-3D033056461C}" srcOrd="0" destOrd="0" presId="urn:microsoft.com/office/officeart/2005/8/layout/list1"/>
    <dgm:cxn modelId="{F521E8A2-2839-4696-9F06-E54C87672E64}" type="presOf" srcId="{E6EB7D20-68DA-4FD4-854D-76C9F9E19B01}" destId="{E4205C4B-EF78-434D-AA8A-E4E0CE6D0AF6}" srcOrd="0" destOrd="0" presId="urn:microsoft.com/office/officeart/2005/8/layout/list1"/>
    <dgm:cxn modelId="{5B7F00B3-86EF-479D-A4CC-85CE91789AC4}" type="presOf" srcId="{85C8E871-E1C2-4487-AB92-5AFBDC790DE4}" destId="{E4205C4B-EF78-434D-AA8A-E4E0CE6D0AF6}" srcOrd="0" destOrd="3" presId="urn:microsoft.com/office/officeart/2005/8/layout/list1"/>
    <dgm:cxn modelId="{640F9FB7-8E71-48A8-9414-D16CA6F2FF2D}" srcId="{869AB09B-A8F5-487E-81A1-EA1C475405A4}" destId="{51B5073E-90D7-493F-8F47-D7B48E59C7BE}" srcOrd="1" destOrd="0" parTransId="{885041B3-67BA-429E-A85F-62C03159AF9C}" sibTransId="{346BBB64-31BF-4BF5-B4E3-3B3CC791006E}"/>
    <dgm:cxn modelId="{0E5185BE-7018-4A29-9E40-BF70DA1799E5}" srcId="{DEB7392E-64FB-4B01-9282-B09B7DD07FE5}" destId="{971938D6-C176-4458-8FB0-C65CA08F65D7}" srcOrd="0" destOrd="0" parTransId="{1EB1EA4A-FB8C-4CA5-9A5B-3DCAE8F78B80}" sibTransId="{450885E5-3073-4561-A784-538E44BDA8AF}"/>
    <dgm:cxn modelId="{7B56FDBF-0476-41FA-806C-F4D070C6DB96}" type="presOf" srcId="{5A54EC2F-5407-48B5-885D-FD8F40B8A74B}" destId="{E4205C4B-EF78-434D-AA8A-E4E0CE6D0AF6}" srcOrd="0" destOrd="1" presId="urn:microsoft.com/office/officeart/2005/8/layout/list1"/>
    <dgm:cxn modelId="{CC5E5DC2-DCA3-41F9-AAEA-88B85C5DEE95}" srcId="{E0050B19-0ED0-4DC1-8060-234DBBE160E2}" destId="{8C67A364-DDDF-44D9-832E-649578032C6E}" srcOrd="3" destOrd="0" parTransId="{507CC2B9-073E-49D4-BC46-14E0F820D619}" sibTransId="{A77C3DEC-1332-4357-9EA6-FC0080314D63}"/>
    <dgm:cxn modelId="{58422CC6-915A-4B98-A959-126E5FC92069}" type="presOf" srcId="{869AB09B-A8F5-487E-81A1-EA1C475405A4}" destId="{E801BAF5-EB46-4569-88BE-46B22352664B}" srcOrd="1" destOrd="0" presId="urn:microsoft.com/office/officeart/2005/8/layout/list1"/>
    <dgm:cxn modelId="{0FC734D7-4CDC-497E-87EB-6FEA2022A61D}" type="presOf" srcId="{A36EFABA-85FA-4334-80A8-763668E9E0AB}" destId="{1A8A7875-B174-47BD-876A-3D033056461C}" srcOrd="0" destOrd="1" presId="urn:microsoft.com/office/officeart/2005/8/layout/list1"/>
    <dgm:cxn modelId="{4300A0ED-2447-4BA4-9019-A18BD2ACF876}" srcId="{E0050B19-0ED0-4DC1-8060-234DBBE160E2}" destId="{869AB09B-A8F5-487E-81A1-EA1C475405A4}" srcOrd="0" destOrd="0" parTransId="{8A1FC9D1-8AFF-44C4-A943-96D81C60BF5B}" sibTransId="{9E6F115C-3404-44B8-A5C3-FD819E5189B4}"/>
    <dgm:cxn modelId="{5A09E7F8-A96E-4E6F-BD23-490177CE1713}" srcId="{5D8E57C8-AE17-4CDB-A1AE-E36FFADD4770}" destId="{E6EB7D20-68DA-4FD4-854D-76C9F9E19B01}" srcOrd="0" destOrd="0" parTransId="{91087238-4346-41B0-B667-4F6EBB62BCF4}" sibTransId="{A5500FB7-673C-4921-A1ED-7F41B8E93617}"/>
    <dgm:cxn modelId="{DB5B18FA-D464-4950-842C-B954D8F58D57}" type="presOf" srcId="{F2523D4B-F68E-4244-80F2-A76C59CF20AD}" destId="{38045210-1490-4733-90EB-5725856B7627}" srcOrd="0" destOrd="0" presId="urn:microsoft.com/office/officeart/2005/8/layout/list1"/>
    <dgm:cxn modelId="{1857C0FF-F964-4BC4-84A1-8421BAF34903}" type="presOf" srcId="{8C67A364-DDDF-44D9-832E-649578032C6E}" destId="{9D4D2AA9-4767-44E0-8EF4-3485830D1A87}" srcOrd="1" destOrd="0" presId="urn:microsoft.com/office/officeart/2005/8/layout/list1"/>
    <dgm:cxn modelId="{3466CAB4-0007-4D3B-8711-A1E27B593BA4}" type="presParOf" srcId="{24067B03-66CD-4FC9-9B80-DE0259719906}" destId="{4F5DC07C-5E9F-4EBB-B741-A76BF15990E0}" srcOrd="0" destOrd="0" presId="urn:microsoft.com/office/officeart/2005/8/layout/list1"/>
    <dgm:cxn modelId="{A8CA4B70-D204-412B-899A-D7EF5FDD3C81}" type="presParOf" srcId="{4F5DC07C-5E9F-4EBB-B741-A76BF15990E0}" destId="{6626E88B-E0E1-4298-B90B-0D9CEE177066}" srcOrd="0" destOrd="0" presId="urn:microsoft.com/office/officeart/2005/8/layout/list1"/>
    <dgm:cxn modelId="{8BF5220D-BBEE-47AE-A8CE-3CC025056770}" type="presParOf" srcId="{4F5DC07C-5E9F-4EBB-B741-A76BF15990E0}" destId="{E801BAF5-EB46-4569-88BE-46B22352664B}" srcOrd="1" destOrd="0" presId="urn:microsoft.com/office/officeart/2005/8/layout/list1"/>
    <dgm:cxn modelId="{D18D8ADA-95DC-4996-8B5C-A84FBB807C24}" type="presParOf" srcId="{24067B03-66CD-4FC9-9B80-DE0259719906}" destId="{A6A9AE69-FFE3-4167-9564-A639B147E573}" srcOrd="1" destOrd="0" presId="urn:microsoft.com/office/officeart/2005/8/layout/list1"/>
    <dgm:cxn modelId="{04349C59-5E9A-42CC-9AE1-36AE8E20A991}" type="presParOf" srcId="{24067B03-66CD-4FC9-9B80-DE0259719906}" destId="{38045210-1490-4733-90EB-5725856B7627}" srcOrd="2" destOrd="0" presId="urn:microsoft.com/office/officeart/2005/8/layout/list1"/>
    <dgm:cxn modelId="{F9749FA1-C09A-44A4-BE37-A0063D832137}" type="presParOf" srcId="{24067B03-66CD-4FC9-9B80-DE0259719906}" destId="{B66218DF-E4C1-4EB9-8B0B-0EA68A1D1645}" srcOrd="3" destOrd="0" presId="urn:microsoft.com/office/officeart/2005/8/layout/list1"/>
    <dgm:cxn modelId="{134D0D7B-3774-471F-BF09-02CFFDEC21CD}" type="presParOf" srcId="{24067B03-66CD-4FC9-9B80-DE0259719906}" destId="{09DC5E0C-B87E-44D7-A547-19C29C95F817}" srcOrd="4" destOrd="0" presId="urn:microsoft.com/office/officeart/2005/8/layout/list1"/>
    <dgm:cxn modelId="{DA76DA6A-9F09-402A-87FF-CBD19C8C4602}" type="presParOf" srcId="{09DC5E0C-B87E-44D7-A547-19C29C95F817}" destId="{45C7C0E3-52EC-4A4E-A893-1EC8AB4316C5}" srcOrd="0" destOrd="0" presId="urn:microsoft.com/office/officeart/2005/8/layout/list1"/>
    <dgm:cxn modelId="{0C6BF2E3-A53F-48F4-AB3F-5115254578CE}" type="presParOf" srcId="{09DC5E0C-B87E-44D7-A547-19C29C95F817}" destId="{3117CC63-A211-433E-9797-51B386737E23}" srcOrd="1" destOrd="0" presId="urn:microsoft.com/office/officeart/2005/8/layout/list1"/>
    <dgm:cxn modelId="{0A121553-3958-4698-8958-130C2813EC59}" type="presParOf" srcId="{24067B03-66CD-4FC9-9B80-DE0259719906}" destId="{9543E81F-71BC-4E8F-8448-FFE4C6611255}" srcOrd="5" destOrd="0" presId="urn:microsoft.com/office/officeart/2005/8/layout/list1"/>
    <dgm:cxn modelId="{5652D36C-A774-4AAE-AAEB-AAF6BAD787E5}" type="presParOf" srcId="{24067B03-66CD-4FC9-9B80-DE0259719906}" destId="{B38B1DB8-48F7-4035-A960-92B24B1AE85B}" srcOrd="6" destOrd="0" presId="urn:microsoft.com/office/officeart/2005/8/layout/list1"/>
    <dgm:cxn modelId="{4AB40E8C-0336-47F4-8E9A-3B3E9FB3369C}" type="presParOf" srcId="{24067B03-66CD-4FC9-9B80-DE0259719906}" destId="{7C986428-9909-47F2-83DC-DC7C765CCEAA}" srcOrd="7" destOrd="0" presId="urn:microsoft.com/office/officeart/2005/8/layout/list1"/>
    <dgm:cxn modelId="{7F9F9D96-0B96-43C8-AA0F-41292991B2A5}" type="presParOf" srcId="{24067B03-66CD-4FC9-9B80-DE0259719906}" destId="{9E2EBBC8-6F2E-4253-ACA0-D90872709533}" srcOrd="8" destOrd="0" presId="urn:microsoft.com/office/officeart/2005/8/layout/list1"/>
    <dgm:cxn modelId="{85A565B0-EE40-4104-80C0-0AC0EB43045D}" type="presParOf" srcId="{9E2EBBC8-6F2E-4253-ACA0-D90872709533}" destId="{FE9D3A29-9005-48E4-8DD7-4F81D25F80C2}" srcOrd="0" destOrd="0" presId="urn:microsoft.com/office/officeart/2005/8/layout/list1"/>
    <dgm:cxn modelId="{ED0AC1BE-281B-4CC4-9122-1BFE44AA25A2}" type="presParOf" srcId="{9E2EBBC8-6F2E-4253-ACA0-D90872709533}" destId="{F2870A00-2E65-4A50-A10C-4879E1FA0870}" srcOrd="1" destOrd="0" presId="urn:microsoft.com/office/officeart/2005/8/layout/list1"/>
    <dgm:cxn modelId="{D11E5154-F503-42A8-841C-0D7FACFDC6D6}" type="presParOf" srcId="{24067B03-66CD-4FC9-9B80-DE0259719906}" destId="{2740C95F-251D-446D-8718-89A0AF00585A}" srcOrd="9" destOrd="0" presId="urn:microsoft.com/office/officeart/2005/8/layout/list1"/>
    <dgm:cxn modelId="{41C588A0-31CA-45A3-9E9F-3651D7EEA0E1}" type="presParOf" srcId="{24067B03-66CD-4FC9-9B80-DE0259719906}" destId="{E4205C4B-EF78-434D-AA8A-E4E0CE6D0AF6}" srcOrd="10" destOrd="0" presId="urn:microsoft.com/office/officeart/2005/8/layout/list1"/>
    <dgm:cxn modelId="{C5FA7BAC-E8F8-482E-94C5-F412D50E98C5}" type="presParOf" srcId="{24067B03-66CD-4FC9-9B80-DE0259719906}" destId="{0470F9F2-2F53-4CE3-AB6E-F10AECA1011F}" srcOrd="11" destOrd="0" presId="urn:microsoft.com/office/officeart/2005/8/layout/list1"/>
    <dgm:cxn modelId="{B22E7B33-2BB3-4A62-988B-7E4C19F598D7}" type="presParOf" srcId="{24067B03-66CD-4FC9-9B80-DE0259719906}" destId="{2F1E7C9E-82A1-4F33-8EF6-95DF5A0A1FB5}" srcOrd="12" destOrd="0" presId="urn:microsoft.com/office/officeart/2005/8/layout/list1"/>
    <dgm:cxn modelId="{D842C692-0506-494A-8270-B1F8D9F0EB7D}" type="presParOf" srcId="{2F1E7C9E-82A1-4F33-8EF6-95DF5A0A1FB5}" destId="{A4AE0F33-9452-4DB9-8D75-B56707E5F962}" srcOrd="0" destOrd="0" presId="urn:microsoft.com/office/officeart/2005/8/layout/list1"/>
    <dgm:cxn modelId="{546991EF-696F-4EB4-A71F-4AD61EEF6F7D}" type="presParOf" srcId="{2F1E7C9E-82A1-4F33-8EF6-95DF5A0A1FB5}" destId="{9D4D2AA9-4767-44E0-8EF4-3485830D1A87}" srcOrd="1" destOrd="0" presId="urn:microsoft.com/office/officeart/2005/8/layout/list1"/>
    <dgm:cxn modelId="{43313857-CD33-4945-99A7-A2C119C0CA21}" type="presParOf" srcId="{24067B03-66CD-4FC9-9B80-DE0259719906}" destId="{1425414E-6F2A-4F02-B01A-EF1AAEE10AA0}" srcOrd="13" destOrd="0" presId="urn:microsoft.com/office/officeart/2005/8/layout/list1"/>
    <dgm:cxn modelId="{ABF9E5DB-27C8-479F-9DED-CACDB821CFBD}" type="presParOf" srcId="{24067B03-66CD-4FC9-9B80-DE0259719906}" destId="{1A8A7875-B174-47BD-876A-3D033056461C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CEEAE284-5267-44ED-918F-BB36198E670A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832B3CC-1049-477B-B2E0-64132F731895}">
      <dgm:prSet phldrT="[Text]"/>
      <dgm:spPr>
        <a:solidFill>
          <a:srgbClr val="CA5D93"/>
        </a:solidFill>
      </dgm:spPr>
      <dgm:t>
        <a:bodyPr/>
        <a:lstStyle/>
        <a:p>
          <a:r>
            <a:rPr lang="en-US" sz="2400" b="1" dirty="0">
              <a:solidFill>
                <a:schemeClr val="bg1"/>
              </a:solidFill>
            </a:rPr>
            <a:t>Improve Sleep Hygiene</a:t>
          </a:r>
        </a:p>
      </dgm:t>
    </dgm:pt>
    <dgm:pt modelId="{2CA59FBD-030C-47C7-8F00-3D082F454A5E}" type="parTrans" cxnId="{6C821016-70FE-4A33-A666-5F7718F110AC}">
      <dgm:prSet/>
      <dgm:spPr/>
      <dgm:t>
        <a:bodyPr/>
        <a:lstStyle/>
        <a:p>
          <a:endParaRPr lang="en-US"/>
        </a:p>
      </dgm:t>
    </dgm:pt>
    <dgm:pt modelId="{2F366C1E-BC3E-404D-BB51-463373C0CE0F}" type="sibTrans" cxnId="{6C821016-70FE-4A33-A666-5F7718F110AC}">
      <dgm:prSet/>
      <dgm:spPr/>
      <dgm:t>
        <a:bodyPr/>
        <a:lstStyle/>
        <a:p>
          <a:endParaRPr lang="en-US"/>
        </a:p>
      </dgm:t>
    </dgm:pt>
    <dgm:pt modelId="{F947CCEB-D3C6-45A8-9482-68E7C9AFB86D}">
      <dgm:prSet phldrT="[Text]" custT="1"/>
      <dgm:spPr>
        <a:solidFill>
          <a:srgbClr val="CA5D93"/>
        </a:solidFill>
      </dgm:spPr>
      <dgm:t>
        <a:bodyPr/>
        <a:lstStyle/>
        <a:p>
          <a:r>
            <a:rPr lang="en-US" sz="2300" dirty="0"/>
            <a:t>Bedtime routine</a:t>
          </a:r>
        </a:p>
      </dgm:t>
    </dgm:pt>
    <dgm:pt modelId="{08463790-8471-4407-834F-8D2E25E1583C}" type="parTrans" cxnId="{CAD8335D-2F1E-4CC2-8F9B-207A345658C0}">
      <dgm:prSet/>
      <dgm:spPr/>
      <dgm:t>
        <a:bodyPr/>
        <a:lstStyle/>
        <a:p>
          <a:endParaRPr lang="en-US"/>
        </a:p>
      </dgm:t>
    </dgm:pt>
    <dgm:pt modelId="{1E92D28E-CD24-497F-AAF5-2A65CC58F0AA}" type="sibTrans" cxnId="{CAD8335D-2F1E-4CC2-8F9B-207A345658C0}">
      <dgm:prSet/>
      <dgm:spPr/>
      <dgm:t>
        <a:bodyPr/>
        <a:lstStyle/>
        <a:p>
          <a:endParaRPr lang="en-US"/>
        </a:p>
      </dgm:t>
    </dgm:pt>
    <dgm:pt modelId="{DE36CE8D-D2BC-45D6-9D00-142C80C1143B}">
      <dgm:prSet phldrT="[Text]" custT="1"/>
      <dgm:spPr>
        <a:solidFill>
          <a:srgbClr val="CA5D93"/>
        </a:solidFill>
      </dgm:spPr>
      <dgm:t>
        <a:bodyPr/>
        <a:lstStyle/>
        <a:p>
          <a:r>
            <a:rPr lang="en-US" sz="2300" dirty="0"/>
            <a:t>Caffeine consumption</a:t>
          </a:r>
        </a:p>
      </dgm:t>
    </dgm:pt>
    <dgm:pt modelId="{0B0E57F3-19CA-4CFA-A19D-EF26C3C24EB4}" type="parTrans" cxnId="{9D62F195-1BFD-4720-83B3-8C835ADDE533}">
      <dgm:prSet/>
      <dgm:spPr/>
      <dgm:t>
        <a:bodyPr/>
        <a:lstStyle/>
        <a:p>
          <a:endParaRPr lang="en-US"/>
        </a:p>
      </dgm:t>
    </dgm:pt>
    <dgm:pt modelId="{10A03657-4335-47FE-9F86-20D2DB2EDF2B}" type="sibTrans" cxnId="{9D62F195-1BFD-4720-83B3-8C835ADDE533}">
      <dgm:prSet/>
      <dgm:spPr/>
      <dgm:t>
        <a:bodyPr/>
        <a:lstStyle/>
        <a:p>
          <a:endParaRPr lang="en-US"/>
        </a:p>
      </dgm:t>
    </dgm:pt>
    <dgm:pt modelId="{EE670C6D-DFD4-4A03-952D-95B13EA5E6A5}">
      <dgm:prSet phldrT="[Text]" custT="1"/>
      <dgm:spPr>
        <a:solidFill>
          <a:srgbClr val="CA5D93"/>
        </a:solidFill>
      </dgm:spPr>
      <dgm:t>
        <a:bodyPr/>
        <a:lstStyle/>
        <a:p>
          <a:r>
            <a:rPr lang="en-US" sz="2900" b="1" dirty="0">
              <a:solidFill>
                <a:schemeClr val="bg1"/>
              </a:solidFill>
            </a:rPr>
            <a:t>CBT-I</a:t>
          </a:r>
        </a:p>
      </dgm:t>
    </dgm:pt>
    <dgm:pt modelId="{3540D9EF-61FC-44FA-ADA2-43E1A9CE1F48}" type="parTrans" cxnId="{56CD39C6-7FE4-4295-9001-741737E9AA91}">
      <dgm:prSet/>
      <dgm:spPr/>
      <dgm:t>
        <a:bodyPr/>
        <a:lstStyle/>
        <a:p>
          <a:endParaRPr lang="en-US"/>
        </a:p>
      </dgm:t>
    </dgm:pt>
    <dgm:pt modelId="{A6581265-5390-4A4F-B262-2F4D9C887A18}" type="sibTrans" cxnId="{56CD39C6-7FE4-4295-9001-741737E9AA91}">
      <dgm:prSet/>
      <dgm:spPr/>
      <dgm:t>
        <a:bodyPr/>
        <a:lstStyle/>
        <a:p>
          <a:endParaRPr lang="en-US"/>
        </a:p>
      </dgm:t>
    </dgm:pt>
    <dgm:pt modelId="{AB7493E8-5A2F-4548-88E1-F8D31ACF7895}">
      <dgm:prSet phldrT="[Text]" custT="1"/>
      <dgm:spPr>
        <a:solidFill>
          <a:srgbClr val="CA5D93"/>
        </a:solidFill>
      </dgm:spPr>
      <dgm:t>
        <a:bodyPr/>
        <a:lstStyle/>
        <a:p>
          <a:r>
            <a:rPr lang="en-US" sz="2300" dirty="0"/>
            <a:t>Cognitive behavioral therapy aimed specifically at improving insomnia</a:t>
          </a:r>
        </a:p>
      </dgm:t>
    </dgm:pt>
    <dgm:pt modelId="{0CDFDC02-D7C5-4795-A78A-A8AEB4C9D40A}" type="parTrans" cxnId="{1D8D5853-184C-455B-A8AF-885085EF5857}">
      <dgm:prSet/>
      <dgm:spPr/>
      <dgm:t>
        <a:bodyPr/>
        <a:lstStyle/>
        <a:p>
          <a:endParaRPr lang="en-US"/>
        </a:p>
      </dgm:t>
    </dgm:pt>
    <dgm:pt modelId="{24B5699C-B6A0-442F-9B17-ACC2FDEFE095}" type="sibTrans" cxnId="{1D8D5853-184C-455B-A8AF-885085EF5857}">
      <dgm:prSet/>
      <dgm:spPr/>
      <dgm:t>
        <a:bodyPr/>
        <a:lstStyle/>
        <a:p>
          <a:endParaRPr lang="en-US"/>
        </a:p>
      </dgm:t>
    </dgm:pt>
    <dgm:pt modelId="{C49C86F8-0B7F-411F-8579-233BEC983D94}">
      <dgm:prSet phldrT="[Text]"/>
      <dgm:spPr>
        <a:solidFill>
          <a:srgbClr val="CA5D93"/>
        </a:solidFill>
      </dgm:spPr>
      <dgm:t>
        <a:bodyPr/>
        <a:lstStyle/>
        <a:p>
          <a:r>
            <a:rPr lang="en-US" sz="2400" b="1" dirty="0">
              <a:solidFill>
                <a:schemeClr val="bg1"/>
              </a:solidFill>
            </a:rPr>
            <a:t>Treat Underlying Sleep Disorders</a:t>
          </a:r>
        </a:p>
      </dgm:t>
    </dgm:pt>
    <dgm:pt modelId="{DDD54E28-9A7A-4236-9860-8A6225D4D0F2}" type="sibTrans" cxnId="{6901EC2E-87CC-4CAC-A425-3CDD324AF2CA}">
      <dgm:prSet/>
      <dgm:spPr/>
      <dgm:t>
        <a:bodyPr/>
        <a:lstStyle/>
        <a:p>
          <a:endParaRPr lang="en-US"/>
        </a:p>
      </dgm:t>
    </dgm:pt>
    <dgm:pt modelId="{1D0CCD60-7E72-433C-917C-7646F25304EB}" type="parTrans" cxnId="{6901EC2E-87CC-4CAC-A425-3CDD324AF2CA}">
      <dgm:prSet/>
      <dgm:spPr/>
      <dgm:t>
        <a:bodyPr/>
        <a:lstStyle/>
        <a:p>
          <a:endParaRPr lang="en-US"/>
        </a:p>
      </dgm:t>
    </dgm:pt>
    <dgm:pt modelId="{EA07366F-CF2B-4D33-8146-6A2CF6A7237F}">
      <dgm:prSet phldrT="[Text]" custT="1"/>
      <dgm:spPr>
        <a:solidFill>
          <a:srgbClr val="CA5D93"/>
        </a:solidFill>
      </dgm:spPr>
      <dgm:t>
        <a:bodyPr/>
        <a:lstStyle/>
        <a:p>
          <a:r>
            <a:rPr lang="en-US" sz="2300" dirty="0"/>
            <a:t>OSA</a:t>
          </a:r>
        </a:p>
      </dgm:t>
    </dgm:pt>
    <dgm:pt modelId="{471F3CAE-F17B-4744-AB76-774B93229F70}" type="sibTrans" cxnId="{94F9EFEF-149A-4837-A505-A337D5B3E202}">
      <dgm:prSet/>
      <dgm:spPr/>
      <dgm:t>
        <a:bodyPr/>
        <a:lstStyle/>
        <a:p>
          <a:endParaRPr lang="en-US"/>
        </a:p>
      </dgm:t>
    </dgm:pt>
    <dgm:pt modelId="{2CB7602C-ED21-43CF-8ECE-39AEC9598282}" type="parTrans" cxnId="{94F9EFEF-149A-4837-A505-A337D5B3E202}">
      <dgm:prSet/>
      <dgm:spPr/>
      <dgm:t>
        <a:bodyPr/>
        <a:lstStyle/>
        <a:p>
          <a:endParaRPr lang="en-US"/>
        </a:p>
      </dgm:t>
    </dgm:pt>
    <dgm:pt modelId="{AA6BB9C1-B05A-4C0B-8192-3383D33CCD1D}">
      <dgm:prSet phldrT="[Text]" custT="1"/>
      <dgm:spPr>
        <a:solidFill>
          <a:srgbClr val="CA5D93"/>
        </a:solidFill>
      </dgm:spPr>
      <dgm:t>
        <a:bodyPr/>
        <a:lstStyle/>
        <a:p>
          <a:r>
            <a:rPr lang="en-US" sz="2300" dirty="0"/>
            <a:t>RLS</a:t>
          </a:r>
        </a:p>
      </dgm:t>
    </dgm:pt>
    <dgm:pt modelId="{75B1D5FD-1CF9-45F0-AC5D-C32E0B489BF3}" type="sibTrans" cxnId="{D99FCCF9-9D88-4F7E-A902-86F9E5CB4FD5}">
      <dgm:prSet/>
      <dgm:spPr/>
      <dgm:t>
        <a:bodyPr/>
        <a:lstStyle/>
        <a:p>
          <a:endParaRPr lang="en-US"/>
        </a:p>
      </dgm:t>
    </dgm:pt>
    <dgm:pt modelId="{0BF314BD-E606-421D-8654-CF032B4576DF}" type="parTrans" cxnId="{D99FCCF9-9D88-4F7E-A902-86F9E5CB4FD5}">
      <dgm:prSet/>
      <dgm:spPr/>
      <dgm:t>
        <a:bodyPr/>
        <a:lstStyle/>
        <a:p>
          <a:endParaRPr lang="en-US"/>
        </a:p>
      </dgm:t>
    </dgm:pt>
    <dgm:pt modelId="{5BAC8EA9-A457-48D5-AF90-2E28AF42A560}">
      <dgm:prSet phldrT="[Text]" custT="1"/>
      <dgm:spPr>
        <a:solidFill>
          <a:srgbClr val="CA5D93"/>
        </a:solidFill>
      </dgm:spPr>
      <dgm:t>
        <a:bodyPr/>
        <a:lstStyle/>
        <a:p>
          <a:r>
            <a:rPr lang="en-US" sz="2300" dirty="0"/>
            <a:t>Circadian Rhythm Disorders</a:t>
          </a:r>
        </a:p>
      </dgm:t>
    </dgm:pt>
    <dgm:pt modelId="{51CBBAE6-4BDE-4DFE-9595-63C4879A8C84}" type="parTrans" cxnId="{24920BF0-F1FC-4F66-B35A-97B1B49F24E7}">
      <dgm:prSet/>
      <dgm:spPr/>
      <dgm:t>
        <a:bodyPr/>
        <a:lstStyle/>
        <a:p>
          <a:endParaRPr lang="en-US"/>
        </a:p>
      </dgm:t>
    </dgm:pt>
    <dgm:pt modelId="{4760686A-29A8-4B27-86CD-FD7D16EE9E98}" type="sibTrans" cxnId="{24920BF0-F1FC-4F66-B35A-97B1B49F24E7}">
      <dgm:prSet/>
      <dgm:spPr/>
      <dgm:t>
        <a:bodyPr/>
        <a:lstStyle/>
        <a:p>
          <a:endParaRPr lang="en-US"/>
        </a:p>
      </dgm:t>
    </dgm:pt>
    <dgm:pt modelId="{EF97092D-03F9-4A17-B8FD-365785C871B7}">
      <dgm:prSet phldrT="[Text]" custT="1"/>
      <dgm:spPr>
        <a:solidFill>
          <a:srgbClr val="CA5D93"/>
        </a:solidFill>
      </dgm:spPr>
      <dgm:t>
        <a:bodyPr/>
        <a:lstStyle/>
        <a:p>
          <a:r>
            <a:rPr lang="en-US" sz="2300" dirty="0"/>
            <a:t>Alcohol consumption</a:t>
          </a:r>
        </a:p>
      </dgm:t>
    </dgm:pt>
    <dgm:pt modelId="{A472F056-81B3-4700-A50B-559B2BFA11A8}" type="parTrans" cxnId="{9B818D8A-39BE-4886-BD9A-A88B7F2FBD7E}">
      <dgm:prSet/>
      <dgm:spPr/>
      <dgm:t>
        <a:bodyPr/>
        <a:lstStyle/>
        <a:p>
          <a:endParaRPr lang="en-US"/>
        </a:p>
      </dgm:t>
    </dgm:pt>
    <dgm:pt modelId="{C968CB9E-4C1B-4640-82C0-E42C0BED0F72}" type="sibTrans" cxnId="{9B818D8A-39BE-4886-BD9A-A88B7F2FBD7E}">
      <dgm:prSet/>
      <dgm:spPr/>
      <dgm:t>
        <a:bodyPr/>
        <a:lstStyle/>
        <a:p>
          <a:endParaRPr lang="en-US"/>
        </a:p>
      </dgm:t>
    </dgm:pt>
    <dgm:pt modelId="{9516BEE7-F21E-4DDC-B0F5-143ABEA81CE9}" type="pres">
      <dgm:prSet presAssocID="{CEEAE284-5267-44ED-918F-BB36198E670A}" presName="Name0" presStyleCnt="0">
        <dgm:presLayoutVars>
          <dgm:dir/>
          <dgm:resizeHandles val="exact"/>
        </dgm:presLayoutVars>
      </dgm:prSet>
      <dgm:spPr/>
    </dgm:pt>
    <dgm:pt modelId="{D957E23A-0031-4C12-A0C9-76D6A3A04275}" type="pres">
      <dgm:prSet presAssocID="{C49C86F8-0B7F-411F-8579-233BEC983D94}" presName="node" presStyleLbl="node1" presStyleIdx="0" presStyleCnt="3">
        <dgm:presLayoutVars>
          <dgm:bulletEnabled val="1"/>
        </dgm:presLayoutVars>
      </dgm:prSet>
      <dgm:spPr/>
    </dgm:pt>
    <dgm:pt modelId="{D2F358E1-2134-466C-9D4C-4641883F6075}" type="pres">
      <dgm:prSet presAssocID="{DDD54E28-9A7A-4236-9860-8A6225D4D0F2}" presName="sibTrans" presStyleCnt="0"/>
      <dgm:spPr/>
    </dgm:pt>
    <dgm:pt modelId="{F2D72B9D-C568-4213-AE24-9D625E9D9CB2}" type="pres">
      <dgm:prSet presAssocID="{1832B3CC-1049-477B-B2E0-64132F731895}" presName="node" presStyleLbl="node1" presStyleIdx="1" presStyleCnt="3" custLinFactNeighborX="-14802">
        <dgm:presLayoutVars>
          <dgm:bulletEnabled val="1"/>
        </dgm:presLayoutVars>
      </dgm:prSet>
      <dgm:spPr/>
    </dgm:pt>
    <dgm:pt modelId="{95142DDD-02FB-4213-BEFC-8FD9DF2B46CA}" type="pres">
      <dgm:prSet presAssocID="{2F366C1E-BC3E-404D-BB51-463373C0CE0F}" presName="sibTrans" presStyleCnt="0"/>
      <dgm:spPr/>
    </dgm:pt>
    <dgm:pt modelId="{D1FE6DBF-7EED-41E5-9021-B318B7A4F3F6}" type="pres">
      <dgm:prSet presAssocID="{EE670C6D-DFD4-4A03-952D-95B13EA5E6A5}" presName="node" presStyleLbl="node1" presStyleIdx="2" presStyleCnt="3" custLinFactNeighborX="514" custLinFactNeighborY="2565">
        <dgm:presLayoutVars>
          <dgm:bulletEnabled val="1"/>
        </dgm:presLayoutVars>
      </dgm:prSet>
      <dgm:spPr/>
    </dgm:pt>
  </dgm:ptLst>
  <dgm:cxnLst>
    <dgm:cxn modelId="{9B2D4D01-6426-4206-A007-F5E5E75F80C8}" type="presOf" srcId="{5BAC8EA9-A457-48D5-AF90-2E28AF42A560}" destId="{D957E23A-0031-4C12-A0C9-76D6A3A04275}" srcOrd="0" destOrd="3" presId="urn:microsoft.com/office/officeart/2005/8/layout/hList6"/>
    <dgm:cxn modelId="{6C821016-70FE-4A33-A666-5F7718F110AC}" srcId="{CEEAE284-5267-44ED-918F-BB36198E670A}" destId="{1832B3CC-1049-477B-B2E0-64132F731895}" srcOrd="1" destOrd="0" parTransId="{2CA59FBD-030C-47C7-8F00-3D082F454A5E}" sibTransId="{2F366C1E-BC3E-404D-BB51-463373C0CE0F}"/>
    <dgm:cxn modelId="{763A591B-DFFF-406A-87D4-A140E003B313}" type="presOf" srcId="{C49C86F8-0B7F-411F-8579-233BEC983D94}" destId="{D957E23A-0031-4C12-A0C9-76D6A3A04275}" srcOrd="0" destOrd="0" presId="urn:microsoft.com/office/officeart/2005/8/layout/hList6"/>
    <dgm:cxn modelId="{6901EC2E-87CC-4CAC-A425-3CDD324AF2CA}" srcId="{CEEAE284-5267-44ED-918F-BB36198E670A}" destId="{C49C86F8-0B7F-411F-8579-233BEC983D94}" srcOrd="0" destOrd="0" parTransId="{1D0CCD60-7E72-433C-917C-7646F25304EB}" sibTransId="{DDD54E28-9A7A-4236-9860-8A6225D4D0F2}"/>
    <dgm:cxn modelId="{97138D3E-CFFF-49CB-9C71-201F52E485FE}" type="presOf" srcId="{EE670C6D-DFD4-4A03-952D-95B13EA5E6A5}" destId="{D1FE6DBF-7EED-41E5-9021-B318B7A4F3F6}" srcOrd="0" destOrd="0" presId="urn:microsoft.com/office/officeart/2005/8/layout/hList6"/>
    <dgm:cxn modelId="{CAD8335D-2F1E-4CC2-8F9B-207A345658C0}" srcId="{1832B3CC-1049-477B-B2E0-64132F731895}" destId="{F947CCEB-D3C6-45A8-9482-68E7C9AFB86D}" srcOrd="0" destOrd="0" parTransId="{08463790-8471-4407-834F-8D2E25E1583C}" sibTransId="{1E92D28E-CD24-497F-AAF5-2A65CC58F0AA}"/>
    <dgm:cxn modelId="{A8AB3266-571D-4A08-9207-4C59962928CF}" type="presOf" srcId="{F947CCEB-D3C6-45A8-9482-68E7C9AFB86D}" destId="{F2D72B9D-C568-4213-AE24-9D625E9D9CB2}" srcOrd="0" destOrd="1" presId="urn:microsoft.com/office/officeart/2005/8/layout/hList6"/>
    <dgm:cxn modelId="{95E8E270-39D3-494C-9C87-F0E6D287608D}" type="presOf" srcId="{1832B3CC-1049-477B-B2E0-64132F731895}" destId="{F2D72B9D-C568-4213-AE24-9D625E9D9CB2}" srcOrd="0" destOrd="0" presId="urn:microsoft.com/office/officeart/2005/8/layout/hList6"/>
    <dgm:cxn modelId="{1D8D5853-184C-455B-A8AF-885085EF5857}" srcId="{EE670C6D-DFD4-4A03-952D-95B13EA5E6A5}" destId="{AB7493E8-5A2F-4548-88E1-F8D31ACF7895}" srcOrd="0" destOrd="0" parTransId="{0CDFDC02-D7C5-4795-A78A-A8AEB4C9D40A}" sibTransId="{24B5699C-B6A0-442F-9B17-ACC2FDEFE095}"/>
    <dgm:cxn modelId="{3B0B1B82-487E-4BD5-97F0-6E41F2437A93}" type="presOf" srcId="{CEEAE284-5267-44ED-918F-BB36198E670A}" destId="{9516BEE7-F21E-4DDC-B0F5-143ABEA81CE9}" srcOrd="0" destOrd="0" presId="urn:microsoft.com/office/officeart/2005/8/layout/hList6"/>
    <dgm:cxn modelId="{9B818D8A-39BE-4886-BD9A-A88B7F2FBD7E}" srcId="{1832B3CC-1049-477B-B2E0-64132F731895}" destId="{EF97092D-03F9-4A17-B8FD-365785C871B7}" srcOrd="2" destOrd="0" parTransId="{A472F056-81B3-4700-A50B-559B2BFA11A8}" sibTransId="{C968CB9E-4C1B-4640-82C0-E42C0BED0F72}"/>
    <dgm:cxn modelId="{D2C6A593-82A6-4565-BFF2-7E13FB90C749}" type="presOf" srcId="{EA07366F-CF2B-4D33-8146-6A2CF6A7237F}" destId="{D957E23A-0031-4C12-A0C9-76D6A3A04275}" srcOrd="0" destOrd="1" presId="urn:microsoft.com/office/officeart/2005/8/layout/hList6"/>
    <dgm:cxn modelId="{9D62F195-1BFD-4720-83B3-8C835ADDE533}" srcId="{1832B3CC-1049-477B-B2E0-64132F731895}" destId="{DE36CE8D-D2BC-45D6-9D00-142C80C1143B}" srcOrd="1" destOrd="0" parTransId="{0B0E57F3-19CA-4CFA-A19D-EF26C3C24EB4}" sibTransId="{10A03657-4335-47FE-9F86-20D2DB2EDF2B}"/>
    <dgm:cxn modelId="{DE72EB97-2401-46AB-89B2-336174E0909B}" type="presOf" srcId="{DE36CE8D-D2BC-45D6-9D00-142C80C1143B}" destId="{F2D72B9D-C568-4213-AE24-9D625E9D9CB2}" srcOrd="0" destOrd="2" presId="urn:microsoft.com/office/officeart/2005/8/layout/hList6"/>
    <dgm:cxn modelId="{56CD39C6-7FE4-4295-9001-741737E9AA91}" srcId="{CEEAE284-5267-44ED-918F-BB36198E670A}" destId="{EE670C6D-DFD4-4A03-952D-95B13EA5E6A5}" srcOrd="2" destOrd="0" parTransId="{3540D9EF-61FC-44FA-ADA2-43E1A9CE1F48}" sibTransId="{A6581265-5390-4A4F-B262-2F4D9C887A18}"/>
    <dgm:cxn modelId="{6C4A22D7-4E58-4607-BFCE-9CFB636182F4}" type="presOf" srcId="{AA6BB9C1-B05A-4C0B-8192-3383D33CCD1D}" destId="{D957E23A-0031-4C12-A0C9-76D6A3A04275}" srcOrd="0" destOrd="2" presId="urn:microsoft.com/office/officeart/2005/8/layout/hList6"/>
    <dgm:cxn modelId="{603241E0-52E5-4138-9219-1F2C52A796CB}" type="presOf" srcId="{AB7493E8-5A2F-4548-88E1-F8D31ACF7895}" destId="{D1FE6DBF-7EED-41E5-9021-B318B7A4F3F6}" srcOrd="0" destOrd="1" presId="urn:microsoft.com/office/officeart/2005/8/layout/hList6"/>
    <dgm:cxn modelId="{94F9EFEF-149A-4837-A505-A337D5B3E202}" srcId="{C49C86F8-0B7F-411F-8579-233BEC983D94}" destId="{EA07366F-CF2B-4D33-8146-6A2CF6A7237F}" srcOrd="0" destOrd="0" parTransId="{2CB7602C-ED21-43CF-8ECE-39AEC9598282}" sibTransId="{471F3CAE-F17B-4744-AB76-774B93229F70}"/>
    <dgm:cxn modelId="{24920BF0-F1FC-4F66-B35A-97B1B49F24E7}" srcId="{C49C86F8-0B7F-411F-8579-233BEC983D94}" destId="{5BAC8EA9-A457-48D5-AF90-2E28AF42A560}" srcOrd="2" destOrd="0" parTransId="{51CBBAE6-4BDE-4DFE-9595-63C4879A8C84}" sibTransId="{4760686A-29A8-4B27-86CD-FD7D16EE9E98}"/>
    <dgm:cxn modelId="{D99FCCF9-9D88-4F7E-A902-86F9E5CB4FD5}" srcId="{C49C86F8-0B7F-411F-8579-233BEC983D94}" destId="{AA6BB9C1-B05A-4C0B-8192-3383D33CCD1D}" srcOrd="1" destOrd="0" parTransId="{0BF314BD-E606-421D-8654-CF032B4576DF}" sibTransId="{75B1D5FD-1CF9-45F0-AC5D-C32E0B489BF3}"/>
    <dgm:cxn modelId="{F667D7FA-40B5-4B9C-8FC2-64A0DE119158}" type="presOf" srcId="{EF97092D-03F9-4A17-B8FD-365785C871B7}" destId="{F2D72B9D-C568-4213-AE24-9D625E9D9CB2}" srcOrd="0" destOrd="3" presId="urn:microsoft.com/office/officeart/2005/8/layout/hList6"/>
    <dgm:cxn modelId="{0FA2AD3E-3C3A-4F5B-B757-A8D7AA1481BC}" type="presParOf" srcId="{9516BEE7-F21E-4DDC-B0F5-143ABEA81CE9}" destId="{D957E23A-0031-4C12-A0C9-76D6A3A04275}" srcOrd="0" destOrd="0" presId="urn:microsoft.com/office/officeart/2005/8/layout/hList6"/>
    <dgm:cxn modelId="{535787D9-8A91-462E-B9FC-143B318B58F0}" type="presParOf" srcId="{9516BEE7-F21E-4DDC-B0F5-143ABEA81CE9}" destId="{D2F358E1-2134-466C-9D4C-4641883F6075}" srcOrd="1" destOrd="0" presId="urn:microsoft.com/office/officeart/2005/8/layout/hList6"/>
    <dgm:cxn modelId="{EA9796B6-B26A-4594-B11B-0CA8B1122C85}" type="presParOf" srcId="{9516BEE7-F21E-4DDC-B0F5-143ABEA81CE9}" destId="{F2D72B9D-C568-4213-AE24-9D625E9D9CB2}" srcOrd="2" destOrd="0" presId="urn:microsoft.com/office/officeart/2005/8/layout/hList6"/>
    <dgm:cxn modelId="{91837C6D-9E05-47DC-954B-ED439705D204}" type="presParOf" srcId="{9516BEE7-F21E-4DDC-B0F5-143ABEA81CE9}" destId="{95142DDD-02FB-4213-BEFC-8FD9DF2B46CA}" srcOrd="3" destOrd="0" presId="urn:microsoft.com/office/officeart/2005/8/layout/hList6"/>
    <dgm:cxn modelId="{14AD2857-CD53-4A51-B89A-1BDF33EA9187}" type="presParOf" srcId="{9516BEE7-F21E-4DDC-B0F5-143ABEA81CE9}" destId="{D1FE6DBF-7EED-41E5-9021-B318B7A4F3F6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E4C22C5A-B077-4DCA-857F-6AF550E0D301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0EBC7E1-CDD3-44FB-851E-21E3595239D8}">
      <dgm:prSet/>
      <dgm:spPr/>
      <dgm:t>
        <a:bodyPr/>
        <a:lstStyle/>
        <a:p>
          <a:r>
            <a:rPr lang="en-US"/>
            <a:t>Defining Parasomnia </a:t>
          </a:r>
        </a:p>
      </dgm:t>
    </dgm:pt>
    <dgm:pt modelId="{8281138B-AC97-4F19-87F1-8D4F0774DF8B}" type="parTrans" cxnId="{9338326A-7D7B-4448-BA1A-9A753A4FEC9A}">
      <dgm:prSet/>
      <dgm:spPr/>
      <dgm:t>
        <a:bodyPr/>
        <a:lstStyle/>
        <a:p>
          <a:endParaRPr lang="en-US"/>
        </a:p>
      </dgm:t>
    </dgm:pt>
    <dgm:pt modelId="{46BD7BAA-DCEF-41BB-9042-009775923523}" type="sibTrans" cxnId="{9338326A-7D7B-4448-BA1A-9A753A4FEC9A}">
      <dgm:prSet/>
      <dgm:spPr/>
      <dgm:t>
        <a:bodyPr/>
        <a:lstStyle/>
        <a:p>
          <a:endParaRPr lang="en-US"/>
        </a:p>
      </dgm:t>
    </dgm:pt>
    <dgm:pt modelId="{304CB049-CFE0-4A15-8BCE-7C227609B7B2}">
      <dgm:prSet/>
      <dgm:spPr/>
      <dgm:t>
        <a:bodyPr/>
        <a:lstStyle/>
        <a:p>
          <a:r>
            <a:rPr lang="en-US"/>
            <a:t>Undesirable physical event/experience that occurs during entry into sleep, within sleep, or arousals from sleep</a:t>
          </a:r>
        </a:p>
      </dgm:t>
    </dgm:pt>
    <dgm:pt modelId="{177E8377-D54F-4B49-AF7C-6710D60C73D0}" type="parTrans" cxnId="{4FA62602-5F87-483F-AD9C-1C88FCBB20F6}">
      <dgm:prSet/>
      <dgm:spPr/>
      <dgm:t>
        <a:bodyPr/>
        <a:lstStyle/>
        <a:p>
          <a:endParaRPr lang="en-US"/>
        </a:p>
      </dgm:t>
    </dgm:pt>
    <dgm:pt modelId="{69EC290E-8CEE-4B11-8C38-4AE608157F47}" type="sibTrans" cxnId="{4FA62602-5F87-483F-AD9C-1C88FCBB20F6}">
      <dgm:prSet/>
      <dgm:spPr/>
      <dgm:t>
        <a:bodyPr/>
        <a:lstStyle/>
        <a:p>
          <a:endParaRPr lang="en-US"/>
        </a:p>
      </dgm:t>
    </dgm:pt>
    <dgm:pt modelId="{83D01BED-AA19-4A9D-A116-DA6032C1F0AF}">
      <dgm:prSet/>
      <dgm:spPr/>
      <dgm:t>
        <a:bodyPr/>
        <a:lstStyle/>
        <a:p>
          <a:r>
            <a:rPr lang="en-US" dirty="0"/>
            <a:t>Pathophysiology of Parasomnia </a:t>
          </a:r>
        </a:p>
      </dgm:t>
    </dgm:pt>
    <dgm:pt modelId="{D754A69A-6227-4844-B04A-33D1E3B8E737}" type="parTrans" cxnId="{78D764C2-A2DD-41DE-A949-805737098DD5}">
      <dgm:prSet/>
      <dgm:spPr/>
      <dgm:t>
        <a:bodyPr/>
        <a:lstStyle/>
        <a:p>
          <a:endParaRPr lang="en-US"/>
        </a:p>
      </dgm:t>
    </dgm:pt>
    <dgm:pt modelId="{BFEF509A-7E8D-44C1-B5EF-5DBB0A8F5944}" type="sibTrans" cxnId="{78D764C2-A2DD-41DE-A949-805737098DD5}">
      <dgm:prSet/>
      <dgm:spPr/>
      <dgm:t>
        <a:bodyPr/>
        <a:lstStyle/>
        <a:p>
          <a:endParaRPr lang="en-US"/>
        </a:p>
      </dgm:t>
    </dgm:pt>
    <dgm:pt modelId="{091999BC-4180-4808-BE8C-0ACF7A7DC3E6}">
      <dgm:prSet/>
      <dgm:spPr/>
      <dgm:t>
        <a:bodyPr/>
        <a:lstStyle/>
        <a:p>
          <a:r>
            <a:rPr lang="en-US" dirty="0"/>
            <a:t>The sleep wake transition is not a complete on-off switch phenomenon, but a period of gradual transition </a:t>
          </a:r>
        </a:p>
      </dgm:t>
    </dgm:pt>
    <dgm:pt modelId="{F785CBED-6289-4120-B035-A64D8B5F26C8}" type="parTrans" cxnId="{2EE6D918-B3B0-4C5A-88E6-6909EB3C3E4C}">
      <dgm:prSet/>
      <dgm:spPr/>
      <dgm:t>
        <a:bodyPr/>
        <a:lstStyle/>
        <a:p>
          <a:endParaRPr lang="en-US"/>
        </a:p>
      </dgm:t>
    </dgm:pt>
    <dgm:pt modelId="{1926760A-1B2D-4B6A-BFE2-CF8D0BC33689}" type="sibTrans" cxnId="{2EE6D918-B3B0-4C5A-88E6-6909EB3C3E4C}">
      <dgm:prSet/>
      <dgm:spPr/>
      <dgm:t>
        <a:bodyPr/>
        <a:lstStyle/>
        <a:p>
          <a:endParaRPr lang="en-US"/>
        </a:p>
      </dgm:t>
    </dgm:pt>
    <dgm:pt modelId="{C8C47CDB-2AF3-4B46-B69F-2966932F54A9}">
      <dgm:prSet/>
      <dgm:spPr/>
      <dgm:t>
        <a:bodyPr/>
        <a:lstStyle/>
        <a:p>
          <a:r>
            <a:rPr lang="en-US"/>
            <a:t>Classification of Parasomnia </a:t>
          </a:r>
        </a:p>
      </dgm:t>
    </dgm:pt>
    <dgm:pt modelId="{6C3A408F-90B6-42C0-8452-710DF33ABE1C}" type="parTrans" cxnId="{6AD29C24-0967-4CF9-B401-4A52EEDE9B05}">
      <dgm:prSet/>
      <dgm:spPr/>
      <dgm:t>
        <a:bodyPr/>
        <a:lstStyle/>
        <a:p>
          <a:endParaRPr lang="en-US"/>
        </a:p>
      </dgm:t>
    </dgm:pt>
    <dgm:pt modelId="{93244760-84F2-440D-9DF6-263A24B4EA6D}" type="sibTrans" cxnId="{6AD29C24-0967-4CF9-B401-4A52EEDE9B05}">
      <dgm:prSet/>
      <dgm:spPr/>
      <dgm:t>
        <a:bodyPr/>
        <a:lstStyle/>
        <a:p>
          <a:endParaRPr lang="en-US"/>
        </a:p>
      </dgm:t>
    </dgm:pt>
    <dgm:pt modelId="{56B81A26-3762-4B16-B0A9-A13E9A463BB5}">
      <dgm:prSet/>
      <dgm:spPr/>
      <dgm:t>
        <a:bodyPr/>
        <a:lstStyle/>
        <a:p>
          <a:r>
            <a:rPr lang="en-US"/>
            <a:t>REM</a:t>
          </a:r>
        </a:p>
      </dgm:t>
    </dgm:pt>
    <dgm:pt modelId="{811AEEC7-75D3-4527-9208-A1F36108176C}" type="parTrans" cxnId="{79D0B22C-EA94-4F88-8B81-CC67CCA5EEF1}">
      <dgm:prSet/>
      <dgm:spPr/>
      <dgm:t>
        <a:bodyPr/>
        <a:lstStyle/>
        <a:p>
          <a:endParaRPr lang="en-US"/>
        </a:p>
      </dgm:t>
    </dgm:pt>
    <dgm:pt modelId="{60B77B68-42B3-4678-9DA3-78E17100E304}" type="sibTrans" cxnId="{79D0B22C-EA94-4F88-8B81-CC67CCA5EEF1}">
      <dgm:prSet/>
      <dgm:spPr/>
      <dgm:t>
        <a:bodyPr/>
        <a:lstStyle/>
        <a:p>
          <a:endParaRPr lang="en-US"/>
        </a:p>
      </dgm:t>
    </dgm:pt>
    <dgm:pt modelId="{F86D7DA7-4708-4CC6-8903-D38AB793DA3E}">
      <dgm:prSet/>
      <dgm:spPr/>
      <dgm:t>
        <a:bodyPr/>
        <a:lstStyle/>
        <a:p>
          <a:r>
            <a:rPr lang="en-US"/>
            <a:t>Non-REM</a:t>
          </a:r>
        </a:p>
      </dgm:t>
    </dgm:pt>
    <dgm:pt modelId="{AF7518C3-72F3-429D-BEA2-0ECC5EDDBA2D}" type="parTrans" cxnId="{3FEAF578-80B7-4827-9A47-B2B0FCD4A9F3}">
      <dgm:prSet/>
      <dgm:spPr/>
      <dgm:t>
        <a:bodyPr/>
        <a:lstStyle/>
        <a:p>
          <a:endParaRPr lang="en-US"/>
        </a:p>
      </dgm:t>
    </dgm:pt>
    <dgm:pt modelId="{693A7B6D-CA96-42C7-A83E-FBE170F6F72E}" type="sibTrans" cxnId="{3FEAF578-80B7-4827-9A47-B2B0FCD4A9F3}">
      <dgm:prSet/>
      <dgm:spPr/>
      <dgm:t>
        <a:bodyPr/>
        <a:lstStyle/>
        <a:p>
          <a:endParaRPr lang="en-US"/>
        </a:p>
      </dgm:t>
    </dgm:pt>
    <dgm:pt modelId="{CA3F485C-D71C-4EE2-A96C-AB2531764FAE}">
      <dgm:prSet/>
      <dgm:spPr/>
      <dgm:t>
        <a:bodyPr/>
        <a:lstStyle/>
        <a:p>
          <a:r>
            <a:rPr lang="en-US"/>
            <a:t>Other </a:t>
          </a:r>
        </a:p>
      </dgm:t>
    </dgm:pt>
    <dgm:pt modelId="{F1CB554C-00A0-4701-AFEF-68C187EFE4CC}" type="parTrans" cxnId="{5E20B377-E477-4733-BDA2-1CCC94C7CF29}">
      <dgm:prSet/>
      <dgm:spPr/>
      <dgm:t>
        <a:bodyPr/>
        <a:lstStyle/>
        <a:p>
          <a:endParaRPr lang="en-US"/>
        </a:p>
      </dgm:t>
    </dgm:pt>
    <dgm:pt modelId="{A992F61E-809A-4D33-AD7E-23F8141F21B2}" type="sibTrans" cxnId="{5E20B377-E477-4733-BDA2-1CCC94C7CF29}">
      <dgm:prSet/>
      <dgm:spPr/>
      <dgm:t>
        <a:bodyPr/>
        <a:lstStyle/>
        <a:p>
          <a:endParaRPr lang="en-US"/>
        </a:p>
      </dgm:t>
    </dgm:pt>
    <dgm:pt modelId="{FA29A68C-6654-4672-B9D1-F8EA32102126}">
      <dgm:prSet/>
      <dgm:spPr/>
      <dgm:t>
        <a:bodyPr/>
        <a:lstStyle/>
        <a:p>
          <a:r>
            <a:rPr lang="en-US" dirty="0"/>
            <a:t>During the transition period of re-organization, parasomnia can occur due to a dissociation of normal sleep and wake transitions</a:t>
          </a:r>
        </a:p>
      </dgm:t>
    </dgm:pt>
    <dgm:pt modelId="{27AE1604-BF61-4729-B2E9-EA5CDE5014AB}" type="parTrans" cxnId="{6536EC1C-5E7D-4A56-9148-F6C756ACC1A6}">
      <dgm:prSet/>
      <dgm:spPr/>
      <dgm:t>
        <a:bodyPr/>
        <a:lstStyle/>
        <a:p>
          <a:endParaRPr lang="en-US"/>
        </a:p>
      </dgm:t>
    </dgm:pt>
    <dgm:pt modelId="{B8394912-6926-4FBE-AC77-3CECA869535D}" type="sibTrans" cxnId="{6536EC1C-5E7D-4A56-9148-F6C756ACC1A6}">
      <dgm:prSet/>
      <dgm:spPr/>
      <dgm:t>
        <a:bodyPr/>
        <a:lstStyle/>
        <a:p>
          <a:endParaRPr lang="en-US"/>
        </a:p>
      </dgm:t>
    </dgm:pt>
    <dgm:pt modelId="{E20405E4-F86A-4C44-B254-3F38296D0F3E}" type="pres">
      <dgm:prSet presAssocID="{E4C22C5A-B077-4DCA-857F-6AF550E0D301}" presName="linear" presStyleCnt="0">
        <dgm:presLayoutVars>
          <dgm:dir/>
          <dgm:animLvl val="lvl"/>
          <dgm:resizeHandles val="exact"/>
        </dgm:presLayoutVars>
      </dgm:prSet>
      <dgm:spPr/>
    </dgm:pt>
    <dgm:pt modelId="{B6E88C42-9FA1-440E-8161-3D4133ED4DF7}" type="pres">
      <dgm:prSet presAssocID="{40EBC7E1-CDD3-44FB-851E-21E3595239D8}" presName="parentLin" presStyleCnt="0"/>
      <dgm:spPr/>
    </dgm:pt>
    <dgm:pt modelId="{BBBF648B-622B-4486-9D39-628D778A7374}" type="pres">
      <dgm:prSet presAssocID="{40EBC7E1-CDD3-44FB-851E-21E3595239D8}" presName="parentLeftMargin" presStyleLbl="node1" presStyleIdx="0" presStyleCnt="3"/>
      <dgm:spPr/>
    </dgm:pt>
    <dgm:pt modelId="{3CEB5401-C7A5-4F21-9179-68ADBE5AC9EF}" type="pres">
      <dgm:prSet presAssocID="{40EBC7E1-CDD3-44FB-851E-21E3595239D8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8EC866C7-D2BD-4718-80B3-FE9CAAA9C992}" type="pres">
      <dgm:prSet presAssocID="{40EBC7E1-CDD3-44FB-851E-21E3595239D8}" presName="negativeSpace" presStyleCnt="0"/>
      <dgm:spPr/>
    </dgm:pt>
    <dgm:pt modelId="{ECA4A32B-3F30-40B0-9DD6-9B6B1BF75DFC}" type="pres">
      <dgm:prSet presAssocID="{40EBC7E1-CDD3-44FB-851E-21E3595239D8}" presName="childText" presStyleLbl="conFgAcc1" presStyleIdx="0" presStyleCnt="3">
        <dgm:presLayoutVars>
          <dgm:bulletEnabled val="1"/>
        </dgm:presLayoutVars>
      </dgm:prSet>
      <dgm:spPr/>
    </dgm:pt>
    <dgm:pt modelId="{6BC9E05A-35E6-48AB-9B1C-A59B65563713}" type="pres">
      <dgm:prSet presAssocID="{46BD7BAA-DCEF-41BB-9042-009775923523}" presName="spaceBetweenRectangles" presStyleCnt="0"/>
      <dgm:spPr/>
    </dgm:pt>
    <dgm:pt modelId="{B0A0305A-3AD7-4CE5-A2D6-4D8FD5223E19}" type="pres">
      <dgm:prSet presAssocID="{83D01BED-AA19-4A9D-A116-DA6032C1F0AF}" presName="parentLin" presStyleCnt="0"/>
      <dgm:spPr/>
    </dgm:pt>
    <dgm:pt modelId="{44B4D33F-FE57-43D6-89F8-49DF9AFD0BD0}" type="pres">
      <dgm:prSet presAssocID="{83D01BED-AA19-4A9D-A116-DA6032C1F0AF}" presName="parentLeftMargin" presStyleLbl="node1" presStyleIdx="0" presStyleCnt="3"/>
      <dgm:spPr/>
    </dgm:pt>
    <dgm:pt modelId="{7B50A7A6-7F52-49A3-B673-D834CCAD8766}" type="pres">
      <dgm:prSet presAssocID="{83D01BED-AA19-4A9D-A116-DA6032C1F0AF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3FE65609-F811-4580-868D-AD7663F57C43}" type="pres">
      <dgm:prSet presAssocID="{83D01BED-AA19-4A9D-A116-DA6032C1F0AF}" presName="negativeSpace" presStyleCnt="0"/>
      <dgm:spPr/>
    </dgm:pt>
    <dgm:pt modelId="{BD70A629-3F3A-4886-A2C1-2797DFAFCD12}" type="pres">
      <dgm:prSet presAssocID="{83D01BED-AA19-4A9D-A116-DA6032C1F0AF}" presName="childText" presStyleLbl="conFgAcc1" presStyleIdx="1" presStyleCnt="3">
        <dgm:presLayoutVars>
          <dgm:bulletEnabled val="1"/>
        </dgm:presLayoutVars>
      </dgm:prSet>
      <dgm:spPr/>
    </dgm:pt>
    <dgm:pt modelId="{684826AC-C61D-460E-BA61-095268D7CC8A}" type="pres">
      <dgm:prSet presAssocID="{BFEF509A-7E8D-44C1-B5EF-5DBB0A8F5944}" presName="spaceBetweenRectangles" presStyleCnt="0"/>
      <dgm:spPr/>
    </dgm:pt>
    <dgm:pt modelId="{56ACE52F-E6B3-46DB-BE2B-B3130722A6FF}" type="pres">
      <dgm:prSet presAssocID="{C8C47CDB-2AF3-4B46-B69F-2966932F54A9}" presName="parentLin" presStyleCnt="0"/>
      <dgm:spPr/>
    </dgm:pt>
    <dgm:pt modelId="{7DD1484B-B5C2-433B-BF2F-915CB546407F}" type="pres">
      <dgm:prSet presAssocID="{C8C47CDB-2AF3-4B46-B69F-2966932F54A9}" presName="parentLeftMargin" presStyleLbl="node1" presStyleIdx="1" presStyleCnt="3"/>
      <dgm:spPr/>
    </dgm:pt>
    <dgm:pt modelId="{496AF44F-C023-4DD2-9B48-3A45AE9749F8}" type="pres">
      <dgm:prSet presAssocID="{C8C47CDB-2AF3-4B46-B69F-2966932F54A9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6385F191-4FBA-4317-ACF0-308BD9836123}" type="pres">
      <dgm:prSet presAssocID="{C8C47CDB-2AF3-4B46-B69F-2966932F54A9}" presName="negativeSpace" presStyleCnt="0"/>
      <dgm:spPr/>
    </dgm:pt>
    <dgm:pt modelId="{1ADDA2C5-E786-42C8-9B42-DAC60462E427}" type="pres">
      <dgm:prSet presAssocID="{C8C47CDB-2AF3-4B46-B69F-2966932F54A9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4FA62602-5F87-483F-AD9C-1C88FCBB20F6}" srcId="{40EBC7E1-CDD3-44FB-851E-21E3595239D8}" destId="{304CB049-CFE0-4A15-8BCE-7C227609B7B2}" srcOrd="0" destOrd="0" parTransId="{177E8377-D54F-4B49-AF7C-6710D60C73D0}" sibTransId="{69EC290E-8CEE-4B11-8C38-4AE608157F47}"/>
    <dgm:cxn modelId="{315D5503-7311-4BDD-950A-A54B6E0D1C31}" type="presOf" srcId="{56B81A26-3762-4B16-B0A9-A13E9A463BB5}" destId="{1ADDA2C5-E786-42C8-9B42-DAC60462E427}" srcOrd="0" destOrd="0" presId="urn:microsoft.com/office/officeart/2005/8/layout/list1"/>
    <dgm:cxn modelId="{AF055B15-BCB8-41F6-9C15-3BA53830CD82}" type="presOf" srcId="{091999BC-4180-4808-BE8C-0ACF7A7DC3E6}" destId="{BD70A629-3F3A-4886-A2C1-2797DFAFCD12}" srcOrd="0" destOrd="0" presId="urn:microsoft.com/office/officeart/2005/8/layout/list1"/>
    <dgm:cxn modelId="{2EE6D918-B3B0-4C5A-88E6-6909EB3C3E4C}" srcId="{83D01BED-AA19-4A9D-A116-DA6032C1F0AF}" destId="{091999BC-4180-4808-BE8C-0ACF7A7DC3E6}" srcOrd="0" destOrd="0" parTransId="{F785CBED-6289-4120-B035-A64D8B5F26C8}" sibTransId="{1926760A-1B2D-4B6A-BFE2-CF8D0BC33689}"/>
    <dgm:cxn modelId="{6536EC1C-5E7D-4A56-9148-F6C756ACC1A6}" srcId="{83D01BED-AA19-4A9D-A116-DA6032C1F0AF}" destId="{FA29A68C-6654-4672-B9D1-F8EA32102126}" srcOrd="1" destOrd="0" parTransId="{27AE1604-BF61-4729-B2E9-EA5CDE5014AB}" sibTransId="{B8394912-6926-4FBE-AC77-3CECA869535D}"/>
    <dgm:cxn modelId="{6AD29C24-0967-4CF9-B401-4A52EEDE9B05}" srcId="{E4C22C5A-B077-4DCA-857F-6AF550E0D301}" destId="{C8C47CDB-2AF3-4B46-B69F-2966932F54A9}" srcOrd="2" destOrd="0" parTransId="{6C3A408F-90B6-42C0-8452-710DF33ABE1C}" sibTransId="{93244760-84F2-440D-9DF6-263A24B4EA6D}"/>
    <dgm:cxn modelId="{EC11DE2A-0183-4D59-97DD-55B64A94F839}" type="presOf" srcId="{C8C47CDB-2AF3-4B46-B69F-2966932F54A9}" destId="{7DD1484B-B5C2-433B-BF2F-915CB546407F}" srcOrd="0" destOrd="0" presId="urn:microsoft.com/office/officeart/2005/8/layout/list1"/>
    <dgm:cxn modelId="{79D0B22C-EA94-4F88-8B81-CC67CCA5EEF1}" srcId="{C8C47CDB-2AF3-4B46-B69F-2966932F54A9}" destId="{56B81A26-3762-4B16-B0A9-A13E9A463BB5}" srcOrd="0" destOrd="0" parTransId="{811AEEC7-75D3-4527-9208-A1F36108176C}" sibTransId="{60B77B68-42B3-4678-9DA3-78E17100E304}"/>
    <dgm:cxn modelId="{A4C1132E-10A4-4C7F-9846-98BF55E80A1B}" type="presOf" srcId="{40EBC7E1-CDD3-44FB-851E-21E3595239D8}" destId="{3CEB5401-C7A5-4F21-9179-68ADBE5AC9EF}" srcOrd="1" destOrd="0" presId="urn:microsoft.com/office/officeart/2005/8/layout/list1"/>
    <dgm:cxn modelId="{94F36C2F-B377-4F0A-9BDB-4701E79ACBE6}" type="presOf" srcId="{83D01BED-AA19-4A9D-A116-DA6032C1F0AF}" destId="{7B50A7A6-7F52-49A3-B673-D834CCAD8766}" srcOrd="1" destOrd="0" presId="urn:microsoft.com/office/officeart/2005/8/layout/list1"/>
    <dgm:cxn modelId="{8566A869-4486-480F-9A74-FB4CD84A1297}" type="presOf" srcId="{F86D7DA7-4708-4CC6-8903-D38AB793DA3E}" destId="{1ADDA2C5-E786-42C8-9B42-DAC60462E427}" srcOrd="0" destOrd="1" presId="urn:microsoft.com/office/officeart/2005/8/layout/list1"/>
    <dgm:cxn modelId="{9338326A-7D7B-4448-BA1A-9A753A4FEC9A}" srcId="{E4C22C5A-B077-4DCA-857F-6AF550E0D301}" destId="{40EBC7E1-CDD3-44FB-851E-21E3595239D8}" srcOrd="0" destOrd="0" parTransId="{8281138B-AC97-4F19-87F1-8D4F0774DF8B}" sibTransId="{46BD7BAA-DCEF-41BB-9042-009775923523}"/>
    <dgm:cxn modelId="{5E20B377-E477-4733-BDA2-1CCC94C7CF29}" srcId="{C8C47CDB-2AF3-4B46-B69F-2966932F54A9}" destId="{CA3F485C-D71C-4EE2-A96C-AB2531764FAE}" srcOrd="2" destOrd="0" parTransId="{F1CB554C-00A0-4701-AFEF-68C187EFE4CC}" sibTransId="{A992F61E-809A-4D33-AD7E-23F8141F21B2}"/>
    <dgm:cxn modelId="{603A9978-1F51-4CFE-8654-789DA140F3F2}" type="presOf" srcId="{CA3F485C-D71C-4EE2-A96C-AB2531764FAE}" destId="{1ADDA2C5-E786-42C8-9B42-DAC60462E427}" srcOrd="0" destOrd="2" presId="urn:microsoft.com/office/officeart/2005/8/layout/list1"/>
    <dgm:cxn modelId="{3FEAF578-80B7-4827-9A47-B2B0FCD4A9F3}" srcId="{C8C47CDB-2AF3-4B46-B69F-2966932F54A9}" destId="{F86D7DA7-4708-4CC6-8903-D38AB793DA3E}" srcOrd="1" destOrd="0" parTransId="{AF7518C3-72F3-429D-BEA2-0ECC5EDDBA2D}" sibTransId="{693A7B6D-CA96-42C7-A83E-FBE170F6F72E}"/>
    <dgm:cxn modelId="{7CB4CE9D-B9B4-4BE0-AA93-386F5E9FE109}" type="presOf" srcId="{40EBC7E1-CDD3-44FB-851E-21E3595239D8}" destId="{BBBF648B-622B-4486-9D39-628D778A7374}" srcOrd="0" destOrd="0" presId="urn:microsoft.com/office/officeart/2005/8/layout/list1"/>
    <dgm:cxn modelId="{FA6A4AA2-D65B-4189-A3D7-650CCA210768}" type="presOf" srcId="{304CB049-CFE0-4A15-8BCE-7C227609B7B2}" destId="{ECA4A32B-3F30-40B0-9DD6-9B6B1BF75DFC}" srcOrd="0" destOrd="0" presId="urn:microsoft.com/office/officeart/2005/8/layout/list1"/>
    <dgm:cxn modelId="{657E9FA3-214D-4CCE-BFE8-9052F35F50A0}" type="presOf" srcId="{83D01BED-AA19-4A9D-A116-DA6032C1F0AF}" destId="{44B4D33F-FE57-43D6-89F8-49DF9AFD0BD0}" srcOrd="0" destOrd="0" presId="urn:microsoft.com/office/officeart/2005/8/layout/list1"/>
    <dgm:cxn modelId="{030336A8-819B-49E3-A710-E4FBC9457AD1}" type="presOf" srcId="{C8C47CDB-2AF3-4B46-B69F-2966932F54A9}" destId="{496AF44F-C023-4DD2-9B48-3A45AE9749F8}" srcOrd="1" destOrd="0" presId="urn:microsoft.com/office/officeart/2005/8/layout/list1"/>
    <dgm:cxn modelId="{0F23BEA8-2AE7-4FB7-AED8-E990F63D6420}" type="presOf" srcId="{FA29A68C-6654-4672-B9D1-F8EA32102126}" destId="{BD70A629-3F3A-4886-A2C1-2797DFAFCD12}" srcOrd="0" destOrd="1" presId="urn:microsoft.com/office/officeart/2005/8/layout/list1"/>
    <dgm:cxn modelId="{78D764C2-A2DD-41DE-A949-805737098DD5}" srcId="{E4C22C5A-B077-4DCA-857F-6AF550E0D301}" destId="{83D01BED-AA19-4A9D-A116-DA6032C1F0AF}" srcOrd="1" destOrd="0" parTransId="{D754A69A-6227-4844-B04A-33D1E3B8E737}" sibTransId="{BFEF509A-7E8D-44C1-B5EF-5DBB0A8F5944}"/>
    <dgm:cxn modelId="{36D8B5CD-D56A-4393-B39B-D0FB06E98224}" type="presOf" srcId="{E4C22C5A-B077-4DCA-857F-6AF550E0D301}" destId="{E20405E4-F86A-4C44-B254-3F38296D0F3E}" srcOrd="0" destOrd="0" presId="urn:microsoft.com/office/officeart/2005/8/layout/list1"/>
    <dgm:cxn modelId="{DB25F3EB-BD40-4DEC-9D5B-EBF20CBD1BF0}" type="presParOf" srcId="{E20405E4-F86A-4C44-B254-3F38296D0F3E}" destId="{B6E88C42-9FA1-440E-8161-3D4133ED4DF7}" srcOrd="0" destOrd="0" presId="urn:microsoft.com/office/officeart/2005/8/layout/list1"/>
    <dgm:cxn modelId="{7E05C7DA-B2A3-48B5-88A7-834752A91F40}" type="presParOf" srcId="{B6E88C42-9FA1-440E-8161-3D4133ED4DF7}" destId="{BBBF648B-622B-4486-9D39-628D778A7374}" srcOrd="0" destOrd="0" presId="urn:microsoft.com/office/officeart/2005/8/layout/list1"/>
    <dgm:cxn modelId="{49978C71-9B43-4D78-8CC3-E0F7B2BF62FF}" type="presParOf" srcId="{B6E88C42-9FA1-440E-8161-3D4133ED4DF7}" destId="{3CEB5401-C7A5-4F21-9179-68ADBE5AC9EF}" srcOrd="1" destOrd="0" presId="urn:microsoft.com/office/officeart/2005/8/layout/list1"/>
    <dgm:cxn modelId="{D7AE20A5-2CD6-49F9-9317-9E9418913B20}" type="presParOf" srcId="{E20405E4-F86A-4C44-B254-3F38296D0F3E}" destId="{8EC866C7-D2BD-4718-80B3-FE9CAAA9C992}" srcOrd="1" destOrd="0" presId="urn:microsoft.com/office/officeart/2005/8/layout/list1"/>
    <dgm:cxn modelId="{F5D3101C-F17F-4843-937E-95EE508CA367}" type="presParOf" srcId="{E20405E4-F86A-4C44-B254-3F38296D0F3E}" destId="{ECA4A32B-3F30-40B0-9DD6-9B6B1BF75DFC}" srcOrd="2" destOrd="0" presId="urn:microsoft.com/office/officeart/2005/8/layout/list1"/>
    <dgm:cxn modelId="{D1E71EE2-D99B-46EF-B8DC-02E3A0626001}" type="presParOf" srcId="{E20405E4-F86A-4C44-B254-3F38296D0F3E}" destId="{6BC9E05A-35E6-48AB-9B1C-A59B65563713}" srcOrd="3" destOrd="0" presId="urn:microsoft.com/office/officeart/2005/8/layout/list1"/>
    <dgm:cxn modelId="{DB9136FC-03B3-4EDF-AC4F-D48B605B14B5}" type="presParOf" srcId="{E20405E4-F86A-4C44-B254-3F38296D0F3E}" destId="{B0A0305A-3AD7-4CE5-A2D6-4D8FD5223E19}" srcOrd="4" destOrd="0" presId="urn:microsoft.com/office/officeart/2005/8/layout/list1"/>
    <dgm:cxn modelId="{186EF1BA-E688-4FB2-A1C5-B35CCF360E4A}" type="presParOf" srcId="{B0A0305A-3AD7-4CE5-A2D6-4D8FD5223E19}" destId="{44B4D33F-FE57-43D6-89F8-49DF9AFD0BD0}" srcOrd="0" destOrd="0" presId="urn:microsoft.com/office/officeart/2005/8/layout/list1"/>
    <dgm:cxn modelId="{69287BD2-894A-43D9-8507-2FD0639FFA9B}" type="presParOf" srcId="{B0A0305A-3AD7-4CE5-A2D6-4D8FD5223E19}" destId="{7B50A7A6-7F52-49A3-B673-D834CCAD8766}" srcOrd="1" destOrd="0" presId="urn:microsoft.com/office/officeart/2005/8/layout/list1"/>
    <dgm:cxn modelId="{BE58CCB6-7ACC-4B4B-974D-E2E43527DC0B}" type="presParOf" srcId="{E20405E4-F86A-4C44-B254-3F38296D0F3E}" destId="{3FE65609-F811-4580-868D-AD7663F57C43}" srcOrd="5" destOrd="0" presId="urn:microsoft.com/office/officeart/2005/8/layout/list1"/>
    <dgm:cxn modelId="{31FC4F78-4B15-47C0-BC68-1A2561569403}" type="presParOf" srcId="{E20405E4-F86A-4C44-B254-3F38296D0F3E}" destId="{BD70A629-3F3A-4886-A2C1-2797DFAFCD12}" srcOrd="6" destOrd="0" presId="urn:microsoft.com/office/officeart/2005/8/layout/list1"/>
    <dgm:cxn modelId="{AD1B1801-234C-4769-BF0C-088A5FFABFC2}" type="presParOf" srcId="{E20405E4-F86A-4C44-B254-3F38296D0F3E}" destId="{684826AC-C61D-460E-BA61-095268D7CC8A}" srcOrd="7" destOrd="0" presId="urn:microsoft.com/office/officeart/2005/8/layout/list1"/>
    <dgm:cxn modelId="{27F4675F-636B-4C46-A57B-74B60ACBFD4A}" type="presParOf" srcId="{E20405E4-F86A-4C44-B254-3F38296D0F3E}" destId="{56ACE52F-E6B3-46DB-BE2B-B3130722A6FF}" srcOrd="8" destOrd="0" presId="urn:microsoft.com/office/officeart/2005/8/layout/list1"/>
    <dgm:cxn modelId="{AEDD689B-4BDB-4B12-9C3D-033E8CF2379F}" type="presParOf" srcId="{56ACE52F-E6B3-46DB-BE2B-B3130722A6FF}" destId="{7DD1484B-B5C2-433B-BF2F-915CB546407F}" srcOrd="0" destOrd="0" presId="urn:microsoft.com/office/officeart/2005/8/layout/list1"/>
    <dgm:cxn modelId="{3E13ECD4-FF9E-4092-AC35-94AA3B2EDD6D}" type="presParOf" srcId="{56ACE52F-E6B3-46DB-BE2B-B3130722A6FF}" destId="{496AF44F-C023-4DD2-9B48-3A45AE9749F8}" srcOrd="1" destOrd="0" presId="urn:microsoft.com/office/officeart/2005/8/layout/list1"/>
    <dgm:cxn modelId="{F88C9218-051F-49E2-8C84-AEA221326A5F}" type="presParOf" srcId="{E20405E4-F86A-4C44-B254-3F38296D0F3E}" destId="{6385F191-4FBA-4317-ACF0-308BD9836123}" srcOrd="9" destOrd="0" presId="urn:microsoft.com/office/officeart/2005/8/layout/list1"/>
    <dgm:cxn modelId="{5A5D17E7-5F29-461E-91B0-B1AB3D1CC0AF}" type="presParOf" srcId="{E20405E4-F86A-4C44-B254-3F38296D0F3E}" destId="{1ADDA2C5-E786-42C8-9B42-DAC60462E427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408368C3-39A8-4414-BC92-918C71B11A84}" type="doc">
      <dgm:prSet loTypeId="urn:microsoft.com/office/officeart/2005/8/layout/hList1" loCatId="list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391041E8-7E3A-4743-9BE2-F0DD87725788}">
      <dgm:prSet phldrT="[Text]" custT="1"/>
      <dgm:spPr/>
      <dgm:t>
        <a:bodyPr/>
        <a:lstStyle/>
        <a:p>
          <a:r>
            <a:rPr lang="en-US" sz="2400" dirty="0"/>
            <a:t>REM Parasomnia</a:t>
          </a:r>
        </a:p>
      </dgm:t>
    </dgm:pt>
    <dgm:pt modelId="{0618E77C-38D7-490A-A3BC-81FC0D5B8AF0}" type="parTrans" cxnId="{67E14E95-C79F-4772-8B6B-8279733F9CBC}">
      <dgm:prSet/>
      <dgm:spPr/>
      <dgm:t>
        <a:bodyPr/>
        <a:lstStyle/>
        <a:p>
          <a:endParaRPr lang="en-US"/>
        </a:p>
      </dgm:t>
    </dgm:pt>
    <dgm:pt modelId="{15DB8740-94A1-4CC8-B7DD-2E7D323526BC}" type="sibTrans" cxnId="{67E14E95-C79F-4772-8B6B-8279733F9CBC}">
      <dgm:prSet/>
      <dgm:spPr/>
      <dgm:t>
        <a:bodyPr/>
        <a:lstStyle/>
        <a:p>
          <a:endParaRPr lang="en-US"/>
        </a:p>
      </dgm:t>
    </dgm:pt>
    <dgm:pt modelId="{D4548B33-7F6E-4715-804A-5F55C7CF7596}">
      <dgm:prSet phldrT="[Text]"/>
      <dgm:spPr/>
      <dgm:t>
        <a:bodyPr/>
        <a:lstStyle/>
        <a:p>
          <a:r>
            <a:rPr lang="en-US" dirty="0"/>
            <a:t>RBD</a:t>
          </a:r>
        </a:p>
      </dgm:t>
    </dgm:pt>
    <dgm:pt modelId="{069CCED5-CC15-4B8F-8CC2-A64C76A8CFEA}" type="parTrans" cxnId="{6784C3D1-9726-44DE-AADF-3A8853C4FF4F}">
      <dgm:prSet/>
      <dgm:spPr/>
      <dgm:t>
        <a:bodyPr/>
        <a:lstStyle/>
        <a:p>
          <a:endParaRPr lang="en-US"/>
        </a:p>
      </dgm:t>
    </dgm:pt>
    <dgm:pt modelId="{DC271326-A083-4AFE-8BD8-81CF96F296B3}" type="sibTrans" cxnId="{6784C3D1-9726-44DE-AADF-3A8853C4FF4F}">
      <dgm:prSet/>
      <dgm:spPr/>
      <dgm:t>
        <a:bodyPr/>
        <a:lstStyle/>
        <a:p>
          <a:endParaRPr lang="en-US"/>
        </a:p>
      </dgm:t>
    </dgm:pt>
    <dgm:pt modelId="{C53E40E4-5338-49D0-89EC-38B4A8C3984F}">
      <dgm:prSet phldrT="[Text]" custT="1"/>
      <dgm:spPr/>
      <dgm:t>
        <a:bodyPr/>
        <a:lstStyle/>
        <a:p>
          <a:r>
            <a:rPr lang="en-US" sz="2400" dirty="0"/>
            <a:t>NREM Parasomnia</a:t>
          </a:r>
        </a:p>
      </dgm:t>
    </dgm:pt>
    <dgm:pt modelId="{47EDACC6-34E2-41F1-9D04-3D5931C9F317}" type="parTrans" cxnId="{B2CEE22E-5BCC-4BA6-ADF3-5AED260A3F18}">
      <dgm:prSet/>
      <dgm:spPr/>
      <dgm:t>
        <a:bodyPr/>
        <a:lstStyle/>
        <a:p>
          <a:endParaRPr lang="en-US"/>
        </a:p>
      </dgm:t>
    </dgm:pt>
    <dgm:pt modelId="{6A66AD2E-1492-456E-9D99-4F8FBBAD4FFB}" type="sibTrans" cxnId="{B2CEE22E-5BCC-4BA6-ADF3-5AED260A3F18}">
      <dgm:prSet/>
      <dgm:spPr/>
      <dgm:t>
        <a:bodyPr/>
        <a:lstStyle/>
        <a:p>
          <a:endParaRPr lang="en-US"/>
        </a:p>
      </dgm:t>
    </dgm:pt>
    <dgm:pt modelId="{44522F3D-80D6-4E22-9ABE-063F64BA2072}">
      <dgm:prSet phldrT="[Text]"/>
      <dgm:spPr/>
      <dgm:t>
        <a:bodyPr/>
        <a:lstStyle/>
        <a:p>
          <a:pPr>
            <a:buClr>
              <a:srgbClr val="00B0F0"/>
            </a:buClr>
            <a:buFont typeface="Wingdings" panose="05000000000000000000" pitchFamily="2" charset="2"/>
            <a:buNone/>
          </a:pPr>
          <a:endParaRPr lang="en-US" dirty="0"/>
        </a:p>
      </dgm:t>
    </dgm:pt>
    <dgm:pt modelId="{076256BA-E81E-47EC-B1F8-941E68A4F7B1}" type="parTrans" cxnId="{5B47BD0D-6D65-4C43-A553-4D4E952A6FDF}">
      <dgm:prSet/>
      <dgm:spPr/>
      <dgm:t>
        <a:bodyPr/>
        <a:lstStyle/>
        <a:p>
          <a:endParaRPr lang="en-US"/>
        </a:p>
      </dgm:t>
    </dgm:pt>
    <dgm:pt modelId="{84FFBA20-B9AC-490A-8226-0A2B5D4BDAC8}" type="sibTrans" cxnId="{5B47BD0D-6D65-4C43-A553-4D4E952A6FDF}">
      <dgm:prSet/>
      <dgm:spPr/>
      <dgm:t>
        <a:bodyPr/>
        <a:lstStyle/>
        <a:p>
          <a:endParaRPr lang="en-US"/>
        </a:p>
      </dgm:t>
    </dgm:pt>
    <dgm:pt modelId="{6C49039A-0B05-4457-9A1C-4DE4E27A3720}">
      <dgm:prSet phldrT="[Text]" custT="1"/>
      <dgm:spPr/>
      <dgm:t>
        <a:bodyPr/>
        <a:lstStyle/>
        <a:p>
          <a:r>
            <a:rPr lang="en-US" sz="2400" dirty="0"/>
            <a:t>Rare Sleep Disorders</a:t>
          </a:r>
        </a:p>
      </dgm:t>
    </dgm:pt>
    <dgm:pt modelId="{C873EEE9-5DFD-4FF4-AC79-30AC50B1A8D2}" type="parTrans" cxnId="{7C7CF9EE-4722-41D1-A393-ACD20679AB53}">
      <dgm:prSet/>
      <dgm:spPr/>
      <dgm:t>
        <a:bodyPr/>
        <a:lstStyle/>
        <a:p>
          <a:endParaRPr lang="en-US"/>
        </a:p>
      </dgm:t>
    </dgm:pt>
    <dgm:pt modelId="{47638F6A-0E9E-4179-BA4B-8092690E6A9F}" type="sibTrans" cxnId="{7C7CF9EE-4722-41D1-A393-ACD20679AB53}">
      <dgm:prSet/>
      <dgm:spPr/>
      <dgm:t>
        <a:bodyPr/>
        <a:lstStyle/>
        <a:p>
          <a:endParaRPr lang="en-US"/>
        </a:p>
      </dgm:t>
    </dgm:pt>
    <dgm:pt modelId="{85C168B9-FAE8-4F59-AD39-06564012DF92}">
      <dgm:prSet phldrT="[Text]"/>
      <dgm:spPr/>
      <dgm:t>
        <a:bodyPr/>
        <a:lstStyle/>
        <a:p>
          <a:pPr>
            <a:buClr>
              <a:srgbClr val="00B0F0"/>
            </a:buClr>
            <a:buFont typeface="Wingdings" panose="05000000000000000000" pitchFamily="2" charset="2"/>
            <a:buChar char="Ø"/>
          </a:pPr>
          <a:endParaRPr lang="en-US" dirty="0"/>
        </a:p>
      </dgm:t>
    </dgm:pt>
    <dgm:pt modelId="{E12A00F9-8177-468F-ABE7-CF1EF9321209}" type="parTrans" cxnId="{C9FCF4E6-BB89-4116-A339-75008CC31E65}">
      <dgm:prSet/>
      <dgm:spPr/>
      <dgm:t>
        <a:bodyPr/>
        <a:lstStyle/>
        <a:p>
          <a:endParaRPr lang="en-US"/>
        </a:p>
      </dgm:t>
    </dgm:pt>
    <dgm:pt modelId="{AECE6853-CEFE-4CE3-83A7-61B52F3CBD28}" type="sibTrans" cxnId="{C9FCF4E6-BB89-4116-A339-75008CC31E65}">
      <dgm:prSet/>
      <dgm:spPr/>
      <dgm:t>
        <a:bodyPr/>
        <a:lstStyle/>
        <a:p>
          <a:endParaRPr lang="en-US"/>
        </a:p>
      </dgm:t>
    </dgm:pt>
    <dgm:pt modelId="{6090CDDD-E577-4029-B693-4389009685F1}">
      <dgm:prSet phldrT="[Text]"/>
      <dgm:spPr/>
      <dgm:t>
        <a:bodyPr/>
        <a:lstStyle/>
        <a:p>
          <a:r>
            <a:rPr lang="en-US" dirty="0"/>
            <a:t>Sleep Paralysis</a:t>
          </a:r>
        </a:p>
      </dgm:t>
    </dgm:pt>
    <dgm:pt modelId="{1D082E90-BA65-4EAF-A40D-2CC6C0FCCC82}" type="parTrans" cxnId="{4C12B112-7D56-4884-9296-0292C0A1465A}">
      <dgm:prSet/>
      <dgm:spPr/>
      <dgm:t>
        <a:bodyPr/>
        <a:lstStyle/>
        <a:p>
          <a:endParaRPr lang="en-US"/>
        </a:p>
      </dgm:t>
    </dgm:pt>
    <dgm:pt modelId="{3F9B4CF1-4C03-444D-9F05-1EBBCFE570EB}" type="sibTrans" cxnId="{4C12B112-7D56-4884-9296-0292C0A1465A}">
      <dgm:prSet/>
      <dgm:spPr/>
      <dgm:t>
        <a:bodyPr/>
        <a:lstStyle/>
        <a:p>
          <a:endParaRPr lang="en-US"/>
        </a:p>
      </dgm:t>
    </dgm:pt>
    <dgm:pt modelId="{28908020-9CD3-41CD-B529-65EB06867D85}">
      <dgm:prSet phldrT="[Text]"/>
      <dgm:spPr/>
      <dgm:t>
        <a:bodyPr/>
        <a:lstStyle/>
        <a:p>
          <a:r>
            <a:rPr lang="en-US" dirty="0"/>
            <a:t>Nightmare Disorder</a:t>
          </a:r>
        </a:p>
      </dgm:t>
    </dgm:pt>
    <dgm:pt modelId="{40900981-A363-4714-A471-BC409C8E1307}" type="parTrans" cxnId="{148E536E-AEE0-4E22-BD75-E3E55FA3A832}">
      <dgm:prSet/>
      <dgm:spPr/>
      <dgm:t>
        <a:bodyPr/>
        <a:lstStyle/>
        <a:p>
          <a:endParaRPr lang="en-US"/>
        </a:p>
      </dgm:t>
    </dgm:pt>
    <dgm:pt modelId="{4D259141-6675-4E8F-A857-88564CE0F59F}" type="sibTrans" cxnId="{148E536E-AEE0-4E22-BD75-E3E55FA3A832}">
      <dgm:prSet/>
      <dgm:spPr/>
      <dgm:t>
        <a:bodyPr/>
        <a:lstStyle/>
        <a:p>
          <a:endParaRPr lang="en-US"/>
        </a:p>
      </dgm:t>
    </dgm:pt>
    <dgm:pt modelId="{78C68BFE-D743-4125-8A14-9DD3525CC439}">
      <dgm:prSet/>
      <dgm:spPr/>
      <dgm:t>
        <a:bodyPr/>
        <a:lstStyle/>
        <a:p>
          <a:r>
            <a:rPr lang="en-US" spc="-3">
              <a:cs typeface="Source Sans Pro Light"/>
            </a:rPr>
            <a:t>Somnambulism</a:t>
          </a:r>
        </a:p>
      </dgm:t>
    </dgm:pt>
    <dgm:pt modelId="{F2A67065-AA2C-4609-9717-D8B7DC7515BF}" type="parTrans" cxnId="{D9422318-5F05-4A78-AB46-6F992E8DF514}">
      <dgm:prSet/>
      <dgm:spPr/>
      <dgm:t>
        <a:bodyPr/>
        <a:lstStyle/>
        <a:p>
          <a:endParaRPr lang="en-US"/>
        </a:p>
      </dgm:t>
    </dgm:pt>
    <dgm:pt modelId="{9482EE2B-63A6-4698-ADA0-C18DFECE252A}" type="sibTrans" cxnId="{D9422318-5F05-4A78-AB46-6F992E8DF514}">
      <dgm:prSet/>
      <dgm:spPr/>
      <dgm:t>
        <a:bodyPr/>
        <a:lstStyle/>
        <a:p>
          <a:endParaRPr lang="en-US"/>
        </a:p>
      </dgm:t>
    </dgm:pt>
    <dgm:pt modelId="{8241355F-F655-4685-8635-C6D35F0ADF3D}">
      <dgm:prSet/>
      <dgm:spPr/>
      <dgm:t>
        <a:bodyPr/>
        <a:lstStyle/>
        <a:p>
          <a:r>
            <a:rPr lang="en-US" spc="-3">
              <a:cs typeface="Source Sans Pro Light"/>
            </a:rPr>
            <a:t>Somniloquy</a:t>
          </a:r>
        </a:p>
      </dgm:t>
    </dgm:pt>
    <dgm:pt modelId="{0983CED6-5EAD-4DEB-A8ED-712CDB3B1A3B}" type="parTrans" cxnId="{8C111D6C-3045-4FF5-BAB8-1D83468A6A82}">
      <dgm:prSet/>
      <dgm:spPr/>
      <dgm:t>
        <a:bodyPr/>
        <a:lstStyle/>
        <a:p>
          <a:endParaRPr lang="en-US"/>
        </a:p>
      </dgm:t>
    </dgm:pt>
    <dgm:pt modelId="{367465A4-BCD8-48B2-9ADF-1A9F3AC23182}" type="sibTrans" cxnId="{8C111D6C-3045-4FF5-BAB8-1D83468A6A82}">
      <dgm:prSet/>
      <dgm:spPr/>
      <dgm:t>
        <a:bodyPr/>
        <a:lstStyle/>
        <a:p>
          <a:endParaRPr lang="en-US"/>
        </a:p>
      </dgm:t>
    </dgm:pt>
    <dgm:pt modelId="{4BE1A067-0241-4765-A645-F9A55E19352C}">
      <dgm:prSet/>
      <dgm:spPr/>
      <dgm:t>
        <a:bodyPr/>
        <a:lstStyle/>
        <a:p>
          <a:r>
            <a:rPr lang="en-US" spc="-3">
              <a:cs typeface="Source Sans Pro Light"/>
            </a:rPr>
            <a:t>Sexsomnia</a:t>
          </a:r>
        </a:p>
      </dgm:t>
    </dgm:pt>
    <dgm:pt modelId="{62AE4D47-8AF5-4398-A512-CD42A7675437}" type="parTrans" cxnId="{1C1DB672-0E1D-4EC0-96F4-69E7C18644DB}">
      <dgm:prSet/>
      <dgm:spPr/>
      <dgm:t>
        <a:bodyPr/>
        <a:lstStyle/>
        <a:p>
          <a:endParaRPr lang="en-US"/>
        </a:p>
      </dgm:t>
    </dgm:pt>
    <dgm:pt modelId="{335372B7-C522-45F5-8A6A-6D62922BC609}" type="sibTrans" cxnId="{1C1DB672-0E1D-4EC0-96F4-69E7C18644DB}">
      <dgm:prSet/>
      <dgm:spPr/>
      <dgm:t>
        <a:bodyPr/>
        <a:lstStyle/>
        <a:p>
          <a:endParaRPr lang="en-US"/>
        </a:p>
      </dgm:t>
    </dgm:pt>
    <dgm:pt modelId="{71004772-9810-4D79-96ED-1E60FF6E6039}">
      <dgm:prSet/>
      <dgm:spPr/>
      <dgm:t>
        <a:bodyPr/>
        <a:lstStyle/>
        <a:p>
          <a:r>
            <a:rPr lang="en-US" spc="-3">
              <a:cs typeface="Source Sans Pro Light"/>
            </a:rPr>
            <a:t>Sleep Related Eating</a:t>
          </a:r>
          <a:endParaRPr lang="en-US"/>
        </a:p>
      </dgm:t>
    </dgm:pt>
    <dgm:pt modelId="{45786641-DA59-44CD-B04C-F78F10A55D22}" type="parTrans" cxnId="{8916FDAE-9819-4B7D-B2E2-B6F83F14FB10}">
      <dgm:prSet/>
      <dgm:spPr/>
      <dgm:t>
        <a:bodyPr/>
        <a:lstStyle/>
        <a:p>
          <a:endParaRPr lang="en-US"/>
        </a:p>
      </dgm:t>
    </dgm:pt>
    <dgm:pt modelId="{AC616712-B0C3-4385-A333-F9CB409CFA98}" type="sibTrans" cxnId="{8916FDAE-9819-4B7D-B2E2-B6F83F14FB10}">
      <dgm:prSet/>
      <dgm:spPr/>
      <dgm:t>
        <a:bodyPr/>
        <a:lstStyle/>
        <a:p>
          <a:endParaRPr lang="en-US"/>
        </a:p>
      </dgm:t>
    </dgm:pt>
    <dgm:pt modelId="{40D58FC5-77A7-488F-BBAE-8B89A6F46BBD}">
      <dgm:prSet/>
      <dgm:spPr/>
      <dgm:t>
        <a:bodyPr/>
        <a:lstStyle/>
        <a:p>
          <a:r>
            <a:rPr lang="en-US" spc="-3">
              <a:cs typeface="Source Sans Pro Light"/>
            </a:rPr>
            <a:t>Catathrenia</a:t>
          </a:r>
        </a:p>
      </dgm:t>
    </dgm:pt>
    <dgm:pt modelId="{5F342C8A-1568-44F7-A198-B66C3C72D432}" type="parTrans" cxnId="{3B72D299-CD40-4816-8C3A-C58759DD1B8B}">
      <dgm:prSet/>
      <dgm:spPr/>
      <dgm:t>
        <a:bodyPr/>
        <a:lstStyle/>
        <a:p>
          <a:endParaRPr lang="en-US"/>
        </a:p>
      </dgm:t>
    </dgm:pt>
    <dgm:pt modelId="{B9484A3E-12FD-48C1-B0F4-EECFB65A2599}" type="sibTrans" cxnId="{3B72D299-CD40-4816-8C3A-C58759DD1B8B}">
      <dgm:prSet/>
      <dgm:spPr/>
      <dgm:t>
        <a:bodyPr/>
        <a:lstStyle/>
        <a:p>
          <a:endParaRPr lang="en-US"/>
        </a:p>
      </dgm:t>
    </dgm:pt>
    <dgm:pt modelId="{29AE0609-1BFD-4BF0-972B-2B724F36EA9F}">
      <dgm:prSet/>
      <dgm:spPr/>
      <dgm:t>
        <a:bodyPr/>
        <a:lstStyle/>
        <a:p>
          <a:r>
            <a:rPr lang="en-US" spc="-3">
              <a:cs typeface="Source Sans Pro Light"/>
            </a:rPr>
            <a:t>Nocturnal Frontal Lobe Epilepsy</a:t>
          </a:r>
        </a:p>
      </dgm:t>
    </dgm:pt>
    <dgm:pt modelId="{2D3D1F04-646F-4F4F-AC69-BED6A8F1E22D}" type="parTrans" cxnId="{D48E4078-B957-4564-B79A-2344122A434B}">
      <dgm:prSet/>
      <dgm:spPr/>
      <dgm:t>
        <a:bodyPr/>
        <a:lstStyle/>
        <a:p>
          <a:endParaRPr lang="en-US"/>
        </a:p>
      </dgm:t>
    </dgm:pt>
    <dgm:pt modelId="{32A6106A-EEC7-4C7E-A2C4-E14157B1DA94}" type="sibTrans" cxnId="{D48E4078-B957-4564-B79A-2344122A434B}">
      <dgm:prSet/>
      <dgm:spPr/>
      <dgm:t>
        <a:bodyPr/>
        <a:lstStyle/>
        <a:p>
          <a:endParaRPr lang="en-US"/>
        </a:p>
      </dgm:t>
    </dgm:pt>
    <dgm:pt modelId="{DD0E313D-1450-46FE-A61D-FC7AEBA287EB}">
      <dgm:prSet/>
      <dgm:spPr/>
      <dgm:t>
        <a:bodyPr/>
        <a:lstStyle/>
        <a:p>
          <a:r>
            <a:rPr lang="en-US" spc="-3">
              <a:cs typeface="Source Sans Pro Light"/>
            </a:rPr>
            <a:t>Confusional Arousals </a:t>
          </a:r>
          <a:endParaRPr lang="en-US"/>
        </a:p>
      </dgm:t>
    </dgm:pt>
    <dgm:pt modelId="{2D53A2AB-E451-4C76-9357-30805BF66A91}" type="parTrans" cxnId="{45A53C65-23B9-4F55-962D-159FC6236D3F}">
      <dgm:prSet/>
      <dgm:spPr/>
      <dgm:t>
        <a:bodyPr/>
        <a:lstStyle/>
        <a:p>
          <a:endParaRPr lang="en-US"/>
        </a:p>
      </dgm:t>
    </dgm:pt>
    <dgm:pt modelId="{EE072742-F844-4ED1-81E1-80CDA017C158}" type="sibTrans" cxnId="{45A53C65-23B9-4F55-962D-159FC6236D3F}">
      <dgm:prSet/>
      <dgm:spPr/>
      <dgm:t>
        <a:bodyPr/>
        <a:lstStyle/>
        <a:p>
          <a:endParaRPr lang="en-US"/>
        </a:p>
      </dgm:t>
    </dgm:pt>
    <dgm:pt modelId="{992CCAA0-4F8F-45C9-B4F7-C5D2B0408358}">
      <dgm:prSet phldrT="[Text]"/>
      <dgm:spPr/>
      <dgm:t>
        <a:bodyPr/>
        <a:lstStyle/>
        <a:p>
          <a:endParaRPr lang="en-US" dirty="0"/>
        </a:p>
      </dgm:t>
    </dgm:pt>
    <dgm:pt modelId="{3E36960A-0B68-4F38-882F-615A393CE5B2}" type="parTrans" cxnId="{4B88E914-0273-413A-8743-E9A8A0621AB9}">
      <dgm:prSet/>
      <dgm:spPr/>
      <dgm:t>
        <a:bodyPr/>
        <a:lstStyle/>
        <a:p>
          <a:endParaRPr lang="en-US"/>
        </a:p>
      </dgm:t>
    </dgm:pt>
    <dgm:pt modelId="{98248422-1802-4FC2-89B0-C41AC83A75CA}" type="sibTrans" cxnId="{4B88E914-0273-413A-8743-E9A8A0621AB9}">
      <dgm:prSet/>
      <dgm:spPr/>
      <dgm:t>
        <a:bodyPr/>
        <a:lstStyle/>
        <a:p>
          <a:endParaRPr lang="en-US"/>
        </a:p>
      </dgm:t>
    </dgm:pt>
    <dgm:pt modelId="{67EE61D8-2D50-43D4-8940-9325016DDB43}">
      <dgm:prSet/>
      <dgm:spPr/>
      <dgm:t>
        <a:bodyPr/>
        <a:lstStyle/>
        <a:p>
          <a:r>
            <a:rPr lang="en-US" spc="-3">
              <a:cs typeface="Source Sans Pro Light"/>
            </a:rPr>
            <a:t>Exploding Head Syndrome</a:t>
          </a:r>
        </a:p>
      </dgm:t>
    </dgm:pt>
    <dgm:pt modelId="{C8B5A724-8D82-4178-8B50-D7D4B17D86D4}" type="parTrans" cxnId="{F5D1E0EF-A4E1-4B20-9721-4BED89A7E723}">
      <dgm:prSet/>
      <dgm:spPr/>
      <dgm:t>
        <a:bodyPr/>
        <a:lstStyle/>
        <a:p>
          <a:endParaRPr lang="en-US"/>
        </a:p>
      </dgm:t>
    </dgm:pt>
    <dgm:pt modelId="{A1B9A35E-0A0A-4A2B-B0D2-B7CD63939DEE}" type="sibTrans" cxnId="{F5D1E0EF-A4E1-4B20-9721-4BED89A7E723}">
      <dgm:prSet/>
      <dgm:spPr/>
      <dgm:t>
        <a:bodyPr/>
        <a:lstStyle/>
        <a:p>
          <a:endParaRPr lang="en-US"/>
        </a:p>
      </dgm:t>
    </dgm:pt>
    <dgm:pt modelId="{EFF9E935-2B9E-4E4E-96F5-46014562686D}" type="pres">
      <dgm:prSet presAssocID="{408368C3-39A8-4414-BC92-918C71B11A84}" presName="Name0" presStyleCnt="0">
        <dgm:presLayoutVars>
          <dgm:dir/>
          <dgm:animLvl val="lvl"/>
          <dgm:resizeHandles val="exact"/>
        </dgm:presLayoutVars>
      </dgm:prSet>
      <dgm:spPr/>
    </dgm:pt>
    <dgm:pt modelId="{586E69D9-312E-4C15-A173-458065E9140B}" type="pres">
      <dgm:prSet presAssocID="{391041E8-7E3A-4743-9BE2-F0DD87725788}" presName="composite" presStyleCnt="0"/>
      <dgm:spPr/>
    </dgm:pt>
    <dgm:pt modelId="{68FCC709-6CED-4C1C-8EB1-6507F4224617}" type="pres">
      <dgm:prSet presAssocID="{391041E8-7E3A-4743-9BE2-F0DD87725788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F0364255-6FC8-42BD-AE20-74C5F30BC0E6}" type="pres">
      <dgm:prSet presAssocID="{391041E8-7E3A-4743-9BE2-F0DD87725788}" presName="desTx" presStyleLbl="alignAccFollowNode1" presStyleIdx="0" presStyleCnt="3">
        <dgm:presLayoutVars>
          <dgm:bulletEnabled val="1"/>
        </dgm:presLayoutVars>
      </dgm:prSet>
      <dgm:spPr/>
    </dgm:pt>
    <dgm:pt modelId="{E01D7CF8-BA27-459A-B165-B2CBECC808E3}" type="pres">
      <dgm:prSet presAssocID="{15DB8740-94A1-4CC8-B7DD-2E7D323526BC}" presName="space" presStyleCnt="0"/>
      <dgm:spPr/>
    </dgm:pt>
    <dgm:pt modelId="{FFB4576F-68C7-4A29-9CEB-EBC1A8F1A265}" type="pres">
      <dgm:prSet presAssocID="{C53E40E4-5338-49D0-89EC-38B4A8C3984F}" presName="composite" presStyleCnt="0"/>
      <dgm:spPr/>
    </dgm:pt>
    <dgm:pt modelId="{F1D8DD6F-55BF-4DE3-997C-3A6DFDB45853}" type="pres">
      <dgm:prSet presAssocID="{C53E40E4-5338-49D0-89EC-38B4A8C3984F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44628384-169E-4BA1-BCE3-356513D832F4}" type="pres">
      <dgm:prSet presAssocID="{C53E40E4-5338-49D0-89EC-38B4A8C3984F}" presName="desTx" presStyleLbl="alignAccFollowNode1" presStyleIdx="1" presStyleCnt="3">
        <dgm:presLayoutVars>
          <dgm:bulletEnabled val="1"/>
        </dgm:presLayoutVars>
      </dgm:prSet>
      <dgm:spPr/>
    </dgm:pt>
    <dgm:pt modelId="{B83DD8D2-708C-492D-9741-16152F142B77}" type="pres">
      <dgm:prSet presAssocID="{6A66AD2E-1492-456E-9D99-4F8FBBAD4FFB}" presName="space" presStyleCnt="0"/>
      <dgm:spPr/>
    </dgm:pt>
    <dgm:pt modelId="{DE4AF93A-E9B3-4D56-92C4-6C8B6441ECFA}" type="pres">
      <dgm:prSet presAssocID="{6C49039A-0B05-4457-9A1C-4DE4E27A3720}" presName="composite" presStyleCnt="0"/>
      <dgm:spPr/>
    </dgm:pt>
    <dgm:pt modelId="{EDC83BBF-4F49-461C-825D-023BE43ADD72}" type="pres">
      <dgm:prSet presAssocID="{6C49039A-0B05-4457-9A1C-4DE4E27A3720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73B8116D-B92B-4514-B721-D15A46B36CB6}" type="pres">
      <dgm:prSet presAssocID="{6C49039A-0B05-4457-9A1C-4DE4E27A3720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5B47BD0D-6D65-4C43-A553-4D4E952A6FDF}" srcId="{C53E40E4-5338-49D0-89EC-38B4A8C3984F}" destId="{44522F3D-80D6-4E22-9ABE-063F64BA2072}" srcOrd="0" destOrd="0" parTransId="{076256BA-E81E-47EC-B1F8-941E68A4F7B1}" sibTransId="{84FFBA20-B9AC-490A-8226-0A2B5D4BDAC8}"/>
    <dgm:cxn modelId="{4C12B112-7D56-4884-9296-0292C0A1465A}" srcId="{391041E8-7E3A-4743-9BE2-F0DD87725788}" destId="{6090CDDD-E577-4029-B693-4389009685F1}" srcOrd="2" destOrd="0" parTransId="{1D082E90-BA65-4EAF-A40D-2CC6C0FCCC82}" sibTransId="{3F9B4CF1-4C03-444D-9F05-1EBBCFE570EB}"/>
    <dgm:cxn modelId="{8F808913-77AE-466B-B215-EFEF47C58494}" type="presOf" srcId="{85C168B9-FAE8-4F59-AD39-06564012DF92}" destId="{73B8116D-B92B-4514-B721-D15A46B36CB6}" srcOrd="0" destOrd="0" presId="urn:microsoft.com/office/officeart/2005/8/layout/hList1"/>
    <dgm:cxn modelId="{4B88E914-0273-413A-8743-E9A8A0621AB9}" srcId="{391041E8-7E3A-4743-9BE2-F0DD87725788}" destId="{992CCAA0-4F8F-45C9-B4F7-C5D2B0408358}" srcOrd="0" destOrd="0" parTransId="{3E36960A-0B68-4F38-882F-615A393CE5B2}" sibTransId="{98248422-1802-4FC2-89B0-C41AC83A75CA}"/>
    <dgm:cxn modelId="{D9422318-5F05-4A78-AB46-6F992E8DF514}" srcId="{C53E40E4-5338-49D0-89EC-38B4A8C3984F}" destId="{78C68BFE-D743-4125-8A14-9DD3525CC439}" srcOrd="1" destOrd="0" parTransId="{F2A67065-AA2C-4609-9717-D8B7DC7515BF}" sibTransId="{9482EE2B-63A6-4698-ADA0-C18DFECE252A}"/>
    <dgm:cxn modelId="{F95D6E29-53AA-47B9-BA34-1A66B5F154B8}" type="presOf" srcId="{67EE61D8-2D50-43D4-8940-9325016DDB43}" destId="{73B8116D-B92B-4514-B721-D15A46B36CB6}" srcOrd="0" destOrd="3" presId="urn:microsoft.com/office/officeart/2005/8/layout/hList1"/>
    <dgm:cxn modelId="{B2CEE22E-5BCC-4BA6-ADF3-5AED260A3F18}" srcId="{408368C3-39A8-4414-BC92-918C71B11A84}" destId="{C53E40E4-5338-49D0-89EC-38B4A8C3984F}" srcOrd="1" destOrd="0" parTransId="{47EDACC6-34E2-41F1-9D04-3D5931C9F317}" sibTransId="{6A66AD2E-1492-456E-9D99-4F8FBBAD4FFB}"/>
    <dgm:cxn modelId="{E65C1C33-7BC1-49DA-8188-E360EF44A79B}" type="presOf" srcId="{408368C3-39A8-4414-BC92-918C71B11A84}" destId="{EFF9E935-2B9E-4E4E-96F5-46014562686D}" srcOrd="0" destOrd="0" presId="urn:microsoft.com/office/officeart/2005/8/layout/hList1"/>
    <dgm:cxn modelId="{45A53C65-23B9-4F55-962D-159FC6236D3F}" srcId="{C53E40E4-5338-49D0-89EC-38B4A8C3984F}" destId="{DD0E313D-1450-46FE-A61D-FC7AEBA287EB}" srcOrd="5" destOrd="0" parTransId="{2D53A2AB-E451-4C76-9357-30805BF66A91}" sibTransId="{EE072742-F844-4ED1-81E1-80CDA017C158}"/>
    <dgm:cxn modelId="{8C111D6C-3045-4FF5-BAB8-1D83468A6A82}" srcId="{C53E40E4-5338-49D0-89EC-38B4A8C3984F}" destId="{8241355F-F655-4685-8635-C6D35F0ADF3D}" srcOrd="2" destOrd="0" parTransId="{0983CED6-5EAD-4DEB-A8ED-712CDB3B1A3B}" sibTransId="{367465A4-BCD8-48B2-9ADF-1A9F3AC23182}"/>
    <dgm:cxn modelId="{148E536E-AEE0-4E22-BD75-E3E55FA3A832}" srcId="{391041E8-7E3A-4743-9BE2-F0DD87725788}" destId="{28908020-9CD3-41CD-B529-65EB06867D85}" srcOrd="3" destOrd="0" parTransId="{40900981-A363-4714-A471-BC409C8E1307}" sibTransId="{4D259141-6675-4E8F-A857-88564CE0F59F}"/>
    <dgm:cxn modelId="{BCA36F4F-54CE-4AB2-8888-3F812FCEACAE}" type="presOf" srcId="{29AE0609-1BFD-4BF0-972B-2B724F36EA9F}" destId="{73B8116D-B92B-4514-B721-D15A46B36CB6}" srcOrd="0" destOrd="2" presId="urn:microsoft.com/office/officeart/2005/8/layout/hList1"/>
    <dgm:cxn modelId="{1C1DB672-0E1D-4EC0-96F4-69E7C18644DB}" srcId="{C53E40E4-5338-49D0-89EC-38B4A8C3984F}" destId="{4BE1A067-0241-4765-A645-F9A55E19352C}" srcOrd="3" destOrd="0" parTransId="{62AE4D47-8AF5-4398-A512-CD42A7675437}" sibTransId="{335372B7-C522-45F5-8A6A-6D62922BC609}"/>
    <dgm:cxn modelId="{876C3254-1CD6-4EA4-8249-995EC99188DA}" type="presOf" srcId="{40D58FC5-77A7-488F-BBAE-8B89A6F46BBD}" destId="{73B8116D-B92B-4514-B721-D15A46B36CB6}" srcOrd="0" destOrd="1" presId="urn:microsoft.com/office/officeart/2005/8/layout/hList1"/>
    <dgm:cxn modelId="{D48E4078-B957-4564-B79A-2344122A434B}" srcId="{6C49039A-0B05-4457-9A1C-4DE4E27A3720}" destId="{29AE0609-1BFD-4BF0-972B-2B724F36EA9F}" srcOrd="2" destOrd="0" parTransId="{2D3D1F04-646F-4F4F-AC69-BED6A8F1E22D}" sibTransId="{32A6106A-EEC7-4C7E-A2C4-E14157B1DA94}"/>
    <dgm:cxn modelId="{67E14E95-C79F-4772-8B6B-8279733F9CBC}" srcId="{408368C3-39A8-4414-BC92-918C71B11A84}" destId="{391041E8-7E3A-4743-9BE2-F0DD87725788}" srcOrd="0" destOrd="0" parTransId="{0618E77C-38D7-490A-A3BC-81FC0D5B8AF0}" sibTransId="{15DB8740-94A1-4CC8-B7DD-2E7D323526BC}"/>
    <dgm:cxn modelId="{3B72D299-CD40-4816-8C3A-C58759DD1B8B}" srcId="{6C49039A-0B05-4457-9A1C-4DE4E27A3720}" destId="{40D58FC5-77A7-488F-BBAE-8B89A6F46BBD}" srcOrd="1" destOrd="0" parTransId="{5F342C8A-1568-44F7-A198-B66C3C72D432}" sibTransId="{B9484A3E-12FD-48C1-B0F4-EECFB65A2599}"/>
    <dgm:cxn modelId="{E2ECB0A0-02E9-4434-8FBD-181B92C030CC}" type="presOf" srcId="{DD0E313D-1450-46FE-A61D-FC7AEBA287EB}" destId="{44628384-169E-4BA1-BCE3-356513D832F4}" srcOrd="0" destOrd="5" presId="urn:microsoft.com/office/officeart/2005/8/layout/hList1"/>
    <dgm:cxn modelId="{943C01A2-BEC4-4D0A-AAC8-1E3D3B792702}" type="presOf" srcId="{78C68BFE-D743-4125-8A14-9DD3525CC439}" destId="{44628384-169E-4BA1-BCE3-356513D832F4}" srcOrd="0" destOrd="1" presId="urn:microsoft.com/office/officeart/2005/8/layout/hList1"/>
    <dgm:cxn modelId="{7A6F5EA6-7101-4DCE-9BA7-F1F48E94A284}" type="presOf" srcId="{71004772-9810-4D79-96ED-1E60FF6E6039}" destId="{44628384-169E-4BA1-BCE3-356513D832F4}" srcOrd="0" destOrd="4" presId="urn:microsoft.com/office/officeart/2005/8/layout/hList1"/>
    <dgm:cxn modelId="{711538AD-ACB3-4729-B63A-AE625709AC1A}" type="presOf" srcId="{D4548B33-7F6E-4715-804A-5F55C7CF7596}" destId="{F0364255-6FC8-42BD-AE20-74C5F30BC0E6}" srcOrd="0" destOrd="1" presId="urn:microsoft.com/office/officeart/2005/8/layout/hList1"/>
    <dgm:cxn modelId="{6FD585AE-72EF-40EC-8C21-1A48A624EA6B}" type="presOf" srcId="{28908020-9CD3-41CD-B529-65EB06867D85}" destId="{F0364255-6FC8-42BD-AE20-74C5F30BC0E6}" srcOrd="0" destOrd="3" presId="urn:microsoft.com/office/officeart/2005/8/layout/hList1"/>
    <dgm:cxn modelId="{8916FDAE-9819-4B7D-B2E2-B6F83F14FB10}" srcId="{C53E40E4-5338-49D0-89EC-38B4A8C3984F}" destId="{71004772-9810-4D79-96ED-1E60FF6E6039}" srcOrd="4" destOrd="0" parTransId="{45786641-DA59-44CD-B04C-F78F10A55D22}" sibTransId="{AC616712-B0C3-4385-A333-F9CB409CFA98}"/>
    <dgm:cxn modelId="{0DDABAB8-9D6F-4F5E-A204-41E3530DA6E9}" type="presOf" srcId="{4BE1A067-0241-4765-A645-F9A55E19352C}" destId="{44628384-169E-4BA1-BCE3-356513D832F4}" srcOrd="0" destOrd="3" presId="urn:microsoft.com/office/officeart/2005/8/layout/hList1"/>
    <dgm:cxn modelId="{563B67BD-CDF9-42EF-AC4A-616DDCAB7125}" type="presOf" srcId="{6C49039A-0B05-4457-9A1C-4DE4E27A3720}" destId="{EDC83BBF-4F49-461C-825D-023BE43ADD72}" srcOrd="0" destOrd="0" presId="urn:microsoft.com/office/officeart/2005/8/layout/hList1"/>
    <dgm:cxn modelId="{620A4ABE-12FC-4F4D-82DA-5691B92AAADE}" type="presOf" srcId="{391041E8-7E3A-4743-9BE2-F0DD87725788}" destId="{68FCC709-6CED-4C1C-8EB1-6507F4224617}" srcOrd="0" destOrd="0" presId="urn:microsoft.com/office/officeart/2005/8/layout/hList1"/>
    <dgm:cxn modelId="{740EADC6-8D39-4A59-83B1-B31CDD9B9D99}" type="presOf" srcId="{992CCAA0-4F8F-45C9-B4F7-C5D2B0408358}" destId="{F0364255-6FC8-42BD-AE20-74C5F30BC0E6}" srcOrd="0" destOrd="0" presId="urn:microsoft.com/office/officeart/2005/8/layout/hList1"/>
    <dgm:cxn modelId="{82A080C8-D34A-4BF6-97A6-55A3EFEF6A36}" type="presOf" srcId="{8241355F-F655-4685-8635-C6D35F0ADF3D}" destId="{44628384-169E-4BA1-BCE3-356513D832F4}" srcOrd="0" destOrd="2" presId="urn:microsoft.com/office/officeart/2005/8/layout/hList1"/>
    <dgm:cxn modelId="{E91E9ACA-9DDC-474A-A435-C43A3E55EB77}" type="presOf" srcId="{C53E40E4-5338-49D0-89EC-38B4A8C3984F}" destId="{F1D8DD6F-55BF-4DE3-997C-3A6DFDB45853}" srcOrd="0" destOrd="0" presId="urn:microsoft.com/office/officeart/2005/8/layout/hList1"/>
    <dgm:cxn modelId="{6784C3D1-9726-44DE-AADF-3A8853C4FF4F}" srcId="{391041E8-7E3A-4743-9BE2-F0DD87725788}" destId="{D4548B33-7F6E-4715-804A-5F55C7CF7596}" srcOrd="1" destOrd="0" parTransId="{069CCED5-CC15-4B8F-8CC2-A64C76A8CFEA}" sibTransId="{DC271326-A083-4AFE-8BD8-81CF96F296B3}"/>
    <dgm:cxn modelId="{756039E1-CD26-48D0-8247-D452ADFB05EB}" type="presOf" srcId="{44522F3D-80D6-4E22-9ABE-063F64BA2072}" destId="{44628384-169E-4BA1-BCE3-356513D832F4}" srcOrd="0" destOrd="0" presId="urn:microsoft.com/office/officeart/2005/8/layout/hList1"/>
    <dgm:cxn modelId="{ABA1AAE4-6B37-4B63-9969-B4C0910233C6}" type="presOf" srcId="{6090CDDD-E577-4029-B693-4389009685F1}" destId="{F0364255-6FC8-42BD-AE20-74C5F30BC0E6}" srcOrd="0" destOrd="2" presId="urn:microsoft.com/office/officeart/2005/8/layout/hList1"/>
    <dgm:cxn modelId="{C9FCF4E6-BB89-4116-A339-75008CC31E65}" srcId="{6C49039A-0B05-4457-9A1C-4DE4E27A3720}" destId="{85C168B9-FAE8-4F59-AD39-06564012DF92}" srcOrd="0" destOrd="0" parTransId="{E12A00F9-8177-468F-ABE7-CF1EF9321209}" sibTransId="{AECE6853-CEFE-4CE3-83A7-61B52F3CBD28}"/>
    <dgm:cxn modelId="{7C7CF9EE-4722-41D1-A393-ACD20679AB53}" srcId="{408368C3-39A8-4414-BC92-918C71B11A84}" destId="{6C49039A-0B05-4457-9A1C-4DE4E27A3720}" srcOrd="2" destOrd="0" parTransId="{C873EEE9-5DFD-4FF4-AC79-30AC50B1A8D2}" sibTransId="{47638F6A-0E9E-4179-BA4B-8092690E6A9F}"/>
    <dgm:cxn modelId="{F5D1E0EF-A4E1-4B20-9721-4BED89A7E723}" srcId="{6C49039A-0B05-4457-9A1C-4DE4E27A3720}" destId="{67EE61D8-2D50-43D4-8940-9325016DDB43}" srcOrd="3" destOrd="0" parTransId="{C8B5A724-8D82-4178-8B50-D7D4B17D86D4}" sibTransId="{A1B9A35E-0A0A-4A2B-B0D2-B7CD63939DEE}"/>
    <dgm:cxn modelId="{7837B52C-E18E-435B-A60E-1F13C791867F}" type="presParOf" srcId="{EFF9E935-2B9E-4E4E-96F5-46014562686D}" destId="{586E69D9-312E-4C15-A173-458065E9140B}" srcOrd="0" destOrd="0" presId="urn:microsoft.com/office/officeart/2005/8/layout/hList1"/>
    <dgm:cxn modelId="{2B57EFC6-081E-4B6C-8883-E9694954C482}" type="presParOf" srcId="{586E69D9-312E-4C15-A173-458065E9140B}" destId="{68FCC709-6CED-4C1C-8EB1-6507F4224617}" srcOrd="0" destOrd="0" presId="urn:microsoft.com/office/officeart/2005/8/layout/hList1"/>
    <dgm:cxn modelId="{66DEF97A-D971-473A-BF52-5A9E73354732}" type="presParOf" srcId="{586E69D9-312E-4C15-A173-458065E9140B}" destId="{F0364255-6FC8-42BD-AE20-74C5F30BC0E6}" srcOrd="1" destOrd="0" presId="urn:microsoft.com/office/officeart/2005/8/layout/hList1"/>
    <dgm:cxn modelId="{D70DBB2B-43D4-4777-A5E7-46C9EF3DF71A}" type="presParOf" srcId="{EFF9E935-2B9E-4E4E-96F5-46014562686D}" destId="{E01D7CF8-BA27-459A-B165-B2CBECC808E3}" srcOrd="1" destOrd="0" presId="urn:microsoft.com/office/officeart/2005/8/layout/hList1"/>
    <dgm:cxn modelId="{23BB2439-A581-483D-94CF-126E56D0B0D5}" type="presParOf" srcId="{EFF9E935-2B9E-4E4E-96F5-46014562686D}" destId="{FFB4576F-68C7-4A29-9CEB-EBC1A8F1A265}" srcOrd="2" destOrd="0" presId="urn:microsoft.com/office/officeart/2005/8/layout/hList1"/>
    <dgm:cxn modelId="{57442B14-DDA0-4620-939D-9424EA67FAEE}" type="presParOf" srcId="{FFB4576F-68C7-4A29-9CEB-EBC1A8F1A265}" destId="{F1D8DD6F-55BF-4DE3-997C-3A6DFDB45853}" srcOrd="0" destOrd="0" presId="urn:microsoft.com/office/officeart/2005/8/layout/hList1"/>
    <dgm:cxn modelId="{653FBB5D-B6EF-49C2-AD1F-38B96B567265}" type="presParOf" srcId="{FFB4576F-68C7-4A29-9CEB-EBC1A8F1A265}" destId="{44628384-169E-4BA1-BCE3-356513D832F4}" srcOrd="1" destOrd="0" presId="urn:microsoft.com/office/officeart/2005/8/layout/hList1"/>
    <dgm:cxn modelId="{1A8CA169-1D1F-4ED1-9376-4505E661BADF}" type="presParOf" srcId="{EFF9E935-2B9E-4E4E-96F5-46014562686D}" destId="{B83DD8D2-708C-492D-9741-16152F142B77}" srcOrd="3" destOrd="0" presId="urn:microsoft.com/office/officeart/2005/8/layout/hList1"/>
    <dgm:cxn modelId="{8597FD93-E031-4F9F-BA62-DF4DFAE7C291}" type="presParOf" srcId="{EFF9E935-2B9E-4E4E-96F5-46014562686D}" destId="{DE4AF93A-E9B3-4D56-92C4-6C8B6441ECFA}" srcOrd="4" destOrd="0" presId="urn:microsoft.com/office/officeart/2005/8/layout/hList1"/>
    <dgm:cxn modelId="{15B0000F-731E-4340-B3A9-B9A1F0CEAB86}" type="presParOf" srcId="{DE4AF93A-E9B3-4D56-92C4-6C8B6441ECFA}" destId="{EDC83BBF-4F49-461C-825D-023BE43ADD72}" srcOrd="0" destOrd="0" presId="urn:microsoft.com/office/officeart/2005/8/layout/hList1"/>
    <dgm:cxn modelId="{BF4FCB09-9083-4A65-B99A-19C5CAA90CEB}" type="presParOf" srcId="{DE4AF93A-E9B3-4D56-92C4-6C8B6441ECFA}" destId="{73B8116D-B92B-4514-B721-D15A46B36CB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5C63276D-2AB5-4A69-B5F4-E7942F1D1635}" type="doc">
      <dgm:prSet loTypeId="urn:microsoft.com/office/officeart/2005/8/layout/cycle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FC685EF-DEB1-46AC-9F7C-1EA2CC466E01}">
      <dgm:prSet phldrT="[Text]"/>
      <dgm:spPr/>
      <dgm:t>
        <a:bodyPr/>
        <a:lstStyle/>
        <a:p>
          <a:r>
            <a:rPr lang="en-US" dirty="0"/>
            <a:t>Sleep Depreivation</a:t>
          </a:r>
        </a:p>
      </dgm:t>
    </dgm:pt>
    <dgm:pt modelId="{333B1A65-53A1-4C7A-8A49-384725469452}" type="parTrans" cxnId="{E6F9B5C7-970D-4CDF-9B94-531F982FB906}">
      <dgm:prSet/>
      <dgm:spPr/>
      <dgm:t>
        <a:bodyPr/>
        <a:lstStyle/>
        <a:p>
          <a:endParaRPr lang="en-US"/>
        </a:p>
      </dgm:t>
    </dgm:pt>
    <dgm:pt modelId="{F640B35F-4BFD-447F-BA5E-78AF226D6D9E}" type="sibTrans" cxnId="{E6F9B5C7-970D-4CDF-9B94-531F982FB906}">
      <dgm:prSet/>
      <dgm:spPr/>
      <dgm:t>
        <a:bodyPr/>
        <a:lstStyle/>
        <a:p>
          <a:endParaRPr lang="en-US"/>
        </a:p>
      </dgm:t>
    </dgm:pt>
    <dgm:pt modelId="{D3D480F3-152C-472D-9CC2-41B4B7837D28}">
      <dgm:prSet phldrT="[Text]"/>
      <dgm:spPr/>
      <dgm:t>
        <a:bodyPr/>
        <a:lstStyle/>
        <a:p>
          <a:r>
            <a:rPr lang="en-US" dirty="0"/>
            <a:t>Forced Arousals</a:t>
          </a:r>
        </a:p>
      </dgm:t>
    </dgm:pt>
    <dgm:pt modelId="{4AA4FF55-CB4C-44E6-95BC-046CD1890E96}" type="parTrans" cxnId="{66DC7BD9-04CF-4DFD-A9CF-F6838EF0BF35}">
      <dgm:prSet/>
      <dgm:spPr/>
      <dgm:t>
        <a:bodyPr/>
        <a:lstStyle/>
        <a:p>
          <a:endParaRPr lang="en-US"/>
        </a:p>
      </dgm:t>
    </dgm:pt>
    <dgm:pt modelId="{AD08CA6C-B82D-4E4A-A20A-05E69ECE6DED}" type="sibTrans" cxnId="{66DC7BD9-04CF-4DFD-A9CF-F6838EF0BF35}">
      <dgm:prSet/>
      <dgm:spPr/>
      <dgm:t>
        <a:bodyPr/>
        <a:lstStyle/>
        <a:p>
          <a:endParaRPr lang="en-US"/>
        </a:p>
      </dgm:t>
    </dgm:pt>
    <dgm:pt modelId="{54BF857C-17E2-4AE8-A50A-FE3F0E05DD7D}">
      <dgm:prSet phldrT="[Text]"/>
      <dgm:spPr/>
      <dgm:t>
        <a:bodyPr/>
        <a:lstStyle/>
        <a:p>
          <a:r>
            <a:rPr lang="en-US" dirty="0"/>
            <a:t>Co-Morbid</a:t>
          </a:r>
        </a:p>
        <a:p>
          <a:r>
            <a:rPr lang="en-US" dirty="0"/>
            <a:t>Dx</a:t>
          </a:r>
        </a:p>
      </dgm:t>
    </dgm:pt>
    <dgm:pt modelId="{6A38C0FB-C9BD-4DAF-BB92-93FB987A8154}" type="parTrans" cxnId="{91C7ACAC-DCDD-40A2-BB27-DBC574690D96}">
      <dgm:prSet/>
      <dgm:spPr/>
      <dgm:t>
        <a:bodyPr/>
        <a:lstStyle/>
        <a:p>
          <a:endParaRPr lang="en-US"/>
        </a:p>
      </dgm:t>
    </dgm:pt>
    <dgm:pt modelId="{5496DC90-48DD-4F97-A780-6B1D2FCD40D8}" type="sibTrans" cxnId="{91C7ACAC-DCDD-40A2-BB27-DBC574690D96}">
      <dgm:prSet/>
      <dgm:spPr/>
      <dgm:t>
        <a:bodyPr/>
        <a:lstStyle/>
        <a:p>
          <a:endParaRPr lang="en-US"/>
        </a:p>
      </dgm:t>
    </dgm:pt>
    <dgm:pt modelId="{3F324084-1C01-4061-B4DC-1C2C750F7450}">
      <dgm:prSet phldrT="[Text]"/>
      <dgm:spPr/>
      <dgm:t>
        <a:bodyPr/>
        <a:lstStyle/>
        <a:p>
          <a:r>
            <a:rPr lang="en-US" dirty="0"/>
            <a:t>Rx</a:t>
          </a:r>
        </a:p>
      </dgm:t>
    </dgm:pt>
    <dgm:pt modelId="{0E075AF7-53FB-4EE7-9C68-CDF858A422D5}" type="parTrans" cxnId="{024B8E12-4EB8-4B14-A854-48FF6E2162A6}">
      <dgm:prSet/>
      <dgm:spPr/>
      <dgm:t>
        <a:bodyPr/>
        <a:lstStyle/>
        <a:p>
          <a:endParaRPr lang="en-US"/>
        </a:p>
      </dgm:t>
    </dgm:pt>
    <dgm:pt modelId="{ADEBFA0F-95EE-4A15-88A5-55674250268A}" type="sibTrans" cxnId="{024B8E12-4EB8-4B14-A854-48FF6E2162A6}">
      <dgm:prSet/>
      <dgm:spPr/>
      <dgm:t>
        <a:bodyPr/>
        <a:lstStyle/>
        <a:p>
          <a:endParaRPr lang="en-US"/>
        </a:p>
      </dgm:t>
    </dgm:pt>
    <dgm:pt modelId="{086B9F4D-D40E-4F3C-BC43-721E771D75F0}">
      <dgm:prSet/>
      <dgm:spPr/>
      <dgm:t>
        <a:bodyPr/>
        <a:lstStyle/>
        <a:p>
          <a:r>
            <a:rPr lang="en-US" dirty="0"/>
            <a:t>Stress</a:t>
          </a:r>
        </a:p>
      </dgm:t>
    </dgm:pt>
    <dgm:pt modelId="{901CEA18-900A-4354-9EA3-E6C070E89714}" type="parTrans" cxnId="{AE904F68-441E-4F22-8E5B-D8994AD01E6D}">
      <dgm:prSet/>
      <dgm:spPr/>
      <dgm:t>
        <a:bodyPr/>
        <a:lstStyle/>
        <a:p>
          <a:endParaRPr lang="en-US"/>
        </a:p>
      </dgm:t>
    </dgm:pt>
    <dgm:pt modelId="{13333B76-C2B7-46DB-BD49-484A4C57ED35}" type="sibTrans" cxnId="{AE904F68-441E-4F22-8E5B-D8994AD01E6D}">
      <dgm:prSet/>
      <dgm:spPr/>
      <dgm:t>
        <a:bodyPr/>
        <a:lstStyle/>
        <a:p>
          <a:endParaRPr lang="en-US"/>
        </a:p>
      </dgm:t>
    </dgm:pt>
    <dgm:pt modelId="{F0E85C9B-5011-4A45-BE49-ADB10F592921}">
      <dgm:prSet/>
      <dgm:spPr/>
      <dgm:t>
        <a:bodyPr/>
        <a:lstStyle/>
        <a:p>
          <a:r>
            <a:rPr lang="en-US" dirty="0"/>
            <a:t>Sleep</a:t>
          </a:r>
        </a:p>
        <a:p>
          <a:r>
            <a:rPr lang="en-US" dirty="0"/>
            <a:t>Dx</a:t>
          </a:r>
        </a:p>
      </dgm:t>
    </dgm:pt>
    <dgm:pt modelId="{EA07A5A0-CE72-41C9-9B51-301781A4E62D}" type="parTrans" cxnId="{1854C759-0787-4489-AFF9-5B4FC549D219}">
      <dgm:prSet/>
      <dgm:spPr/>
      <dgm:t>
        <a:bodyPr/>
        <a:lstStyle/>
        <a:p>
          <a:endParaRPr lang="en-US"/>
        </a:p>
      </dgm:t>
    </dgm:pt>
    <dgm:pt modelId="{232323C0-6A09-4547-9E27-5ADE425013B0}" type="sibTrans" cxnId="{1854C759-0787-4489-AFF9-5B4FC549D219}">
      <dgm:prSet/>
      <dgm:spPr/>
      <dgm:t>
        <a:bodyPr/>
        <a:lstStyle/>
        <a:p>
          <a:endParaRPr lang="en-US"/>
        </a:p>
      </dgm:t>
    </dgm:pt>
    <dgm:pt modelId="{59E11E3F-63BC-4972-BD24-ED75E89F5D3C}" type="pres">
      <dgm:prSet presAssocID="{5C63276D-2AB5-4A69-B5F4-E7942F1D1635}" presName="cycle" presStyleCnt="0">
        <dgm:presLayoutVars>
          <dgm:dir/>
          <dgm:resizeHandles val="exact"/>
        </dgm:presLayoutVars>
      </dgm:prSet>
      <dgm:spPr/>
    </dgm:pt>
    <dgm:pt modelId="{F2996891-F80A-4AB1-86EC-67640D79E283}" type="pres">
      <dgm:prSet presAssocID="{F0E85C9B-5011-4A45-BE49-ADB10F592921}" presName="node" presStyleLbl="node1" presStyleIdx="0" presStyleCnt="6">
        <dgm:presLayoutVars>
          <dgm:bulletEnabled val="1"/>
        </dgm:presLayoutVars>
      </dgm:prSet>
      <dgm:spPr/>
    </dgm:pt>
    <dgm:pt modelId="{CE52F702-03D9-49D2-9092-F51ADBDB649A}" type="pres">
      <dgm:prSet presAssocID="{F0E85C9B-5011-4A45-BE49-ADB10F592921}" presName="spNode" presStyleCnt="0"/>
      <dgm:spPr/>
    </dgm:pt>
    <dgm:pt modelId="{61055B2E-FEB0-4E71-A514-198280D3D92C}" type="pres">
      <dgm:prSet presAssocID="{232323C0-6A09-4547-9E27-5ADE425013B0}" presName="sibTrans" presStyleLbl="sibTrans1D1" presStyleIdx="0" presStyleCnt="6"/>
      <dgm:spPr/>
    </dgm:pt>
    <dgm:pt modelId="{9002BC09-25E7-43BF-9903-598A49BB46A8}" type="pres">
      <dgm:prSet presAssocID="{086B9F4D-D40E-4F3C-BC43-721E771D75F0}" presName="node" presStyleLbl="node1" presStyleIdx="1" presStyleCnt="6">
        <dgm:presLayoutVars>
          <dgm:bulletEnabled val="1"/>
        </dgm:presLayoutVars>
      </dgm:prSet>
      <dgm:spPr/>
    </dgm:pt>
    <dgm:pt modelId="{76DE9F29-69F6-4C06-A95E-2622A6B40C45}" type="pres">
      <dgm:prSet presAssocID="{086B9F4D-D40E-4F3C-BC43-721E771D75F0}" presName="spNode" presStyleCnt="0"/>
      <dgm:spPr/>
    </dgm:pt>
    <dgm:pt modelId="{F929EE25-CC4E-4961-82DC-B3524F1C31C0}" type="pres">
      <dgm:prSet presAssocID="{13333B76-C2B7-46DB-BD49-484A4C57ED35}" presName="sibTrans" presStyleLbl="sibTrans1D1" presStyleIdx="1" presStyleCnt="6"/>
      <dgm:spPr/>
    </dgm:pt>
    <dgm:pt modelId="{35BBFB7C-F644-41A3-8024-ED07507009CB}" type="pres">
      <dgm:prSet presAssocID="{CFC685EF-DEB1-46AC-9F7C-1EA2CC466E01}" presName="node" presStyleLbl="node1" presStyleIdx="2" presStyleCnt="6">
        <dgm:presLayoutVars>
          <dgm:bulletEnabled val="1"/>
        </dgm:presLayoutVars>
      </dgm:prSet>
      <dgm:spPr/>
    </dgm:pt>
    <dgm:pt modelId="{C5B7FAB1-7324-45DD-86F4-B4A6AE529EEE}" type="pres">
      <dgm:prSet presAssocID="{CFC685EF-DEB1-46AC-9F7C-1EA2CC466E01}" presName="spNode" presStyleCnt="0"/>
      <dgm:spPr/>
    </dgm:pt>
    <dgm:pt modelId="{677F2DD2-546F-481E-8E87-BFDB8E791642}" type="pres">
      <dgm:prSet presAssocID="{F640B35F-4BFD-447F-BA5E-78AF226D6D9E}" presName="sibTrans" presStyleLbl="sibTrans1D1" presStyleIdx="2" presStyleCnt="6"/>
      <dgm:spPr/>
    </dgm:pt>
    <dgm:pt modelId="{A8968C93-9D5D-4C9C-AD65-D5639B67963B}" type="pres">
      <dgm:prSet presAssocID="{D3D480F3-152C-472D-9CC2-41B4B7837D28}" presName="node" presStyleLbl="node1" presStyleIdx="3" presStyleCnt="6">
        <dgm:presLayoutVars>
          <dgm:bulletEnabled val="1"/>
        </dgm:presLayoutVars>
      </dgm:prSet>
      <dgm:spPr/>
    </dgm:pt>
    <dgm:pt modelId="{289A95B3-D161-49FB-A4AF-4969F9F632F8}" type="pres">
      <dgm:prSet presAssocID="{D3D480F3-152C-472D-9CC2-41B4B7837D28}" presName="spNode" presStyleCnt="0"/>
      <dgm:spPr/>
    </dgm:pt>
    <dgm:pt modelId="{1DD9C30F-64E2-44EC-81B6-D1657BC8867C}" type="pres">
      <dgm:prSet presAssocID="{AD08CA6C-B82D-4E4A-A20A-05E69ECE6DED}" presName="sibTrans" presStyleLbl="sibTrans1D1" presStyleIdx="3" presStyleCnt="6"/>
      <dgm:spPr/>
    </dgm:pt>
    <dgm:pt modelId="{113AE5CB-D538-4959-A04C-0965A85B026F}" type="pres">
      <dgm:prSet presAssocID="{54BF857C-17E2-4AE8-A50A-FE3F0E05DD7D}" presName="node" presStyleLbl="node1" presStyleIdx="4" presStyleCnt="6">
        <dgm:presLayoutVars>
          <dgm:bulletEnabled val="1"/>
        </dgm:presLayoutVars>
      </dgm:prSet>
      <dgm:spPr/>
    </dgm:pt>
    <dgm:pt modelId="{E8AA5E6E-C5F1-4299-80B2-AB605EB403FB}" type="pres">
      <dgm:prSet presAssocID="{54BF857C-17E2-4AE8-A50A-FE3F0E05DD7D}" presName="spNode" presStyleCnt="0"/>
      <dgm:spPr/>
    </dgm:pt>
    <dgm:pt modelId="{6259F4CD-4A53-4A9C-BE16-659B6FD8E56E}" type="pres">
      <dgm:prSet presAssocID="{5496DC90-48DD-4F97-A780-6B1D2FCD40D8}" presName="sibTrans" presStyleLbl="sibTrans1D1" presStyleIdx="4" presStyleCnt="6"/>
      <dgm:spPr/>
    </dgm:pt>
    <dgm:pt modelId="{EC14EC4C-FE1A-48DD-B993-95F9BDBEFCE4}" type="pres">
      <dgm:prSet presAssocID="{3F324084-1C01-4061-B4DC-1C2C750F7450}" presName="node" presStyleLbl="node1" presStyleIdx="5" presStyleCnt="6">
        <dgm:presLayoutVars>
          <dgm:bulletEnabled val="1"/>
        </dgm:presLayoutVars>
      </dgm:prSet>
      <dgm:spPr/>
    </dgm:pt>
    <dgm:pt modelId="{243E98EC-DD20-49B4-B651-4B4C4165B443}" type="pres">
      <dgm:prSet presAssocID="{3F324084-1C01-4061-B4DC-1C2C750F7450}" presName="spNode" presStyleCnt="0"/>
      <dgm:spPr/>
    </dgm:pt>
    <dgm:pt modelId="{10A65716-B6F8-4D1D-AC2B-F2369F88DD52}" type="pres">
      <dgm:prSet presAssocID="{ADEBFA0F-95EE-4A15-88A5-55674250268A}" presName="sibTrans" presStyleLbl="sibTrans1D1" presStyleIdx="5" presStyleCnt="6"/>
      <dgm:spPr/>
    </dgm:pt>
  </dgm:ptLst>
  <dgm:cxnLst>
    <dgm:cxn modelId="{FD9D3E0A-E9B5-4A2A-BD77-A9F31AB9C1C4}" type="presOf" srcId="{CFC685EF-DEB1-46AC-9F7C-1EA2CC466E01}" destId="{35BBFB7C-F644-41A3-8024-ED07507009CB}" srcOrd="0" destOrd="0" presId="urn:microsoft.com/office/officeart/2005/8/layout/cycle6"/>
    <dgm:cxn modelId="{024B8E12-4EB8-4B14-A854-48FF6E2162A6}" srcId="{5C63276D-2AB5-4A69-B5F4-E7942F1D1635}" destId="{3F324084-1C01-4061-B4DC-1C2C750F7450}" srcOrd="5" destOrd="0" parTransId="{0E075AF7-53FB-4EE7-9C68-CDF858A422D5}" sibTransId="{ADEBFA0F-95EE-4A15-88A5-55674250268A}"/>
    <dgm:cxn modelId="{45843A1B-BD0C-4512-82E5-E1C23961D0D3}" type="presOf" srcId="{AD08CA6C-B82D-4E4A-A20A-05E69ECE6DED}" destId="{1DD9C30F-64E2-44EC-81B6-D1657BC8867C}" srcOrd="0" destOrd="0" presId="urn:microsoft.com/office/officeart/2005/8/layout/cycle6"/>
    <dgm:cxn modelId="{4B384B3C-0C78-40F0-9526-2ED9DAB25116}" type="presOf" srcId="{232323C0-6A09-4547-9E27-5ADE425013B0}" destId="{61055B2E-FEB0-4E71-A514-198280D3D92C}" srcOrd="0" destOrd="0" presId="urn:microsoft.com/office/officeart/2005/8/layout/cycle6"/>
    <dgm:cxn modelId="{39AAC63F-57E9-4483-A618-C6EBB00E08CE}" type="presOf" srcId="{13333B76-C2B7-46DB-BD49-484A4C57ED35}" destId="{F929EE25-CC4E-4961-82DC-B3524F1C31C0}" srcOrd="0" destOrd="0" presId="urn:microsoft.com/office/officeart/2005/8/layout/cycle6"/>
    <dgm:cxn modelId="{D2ECCA3F-FE5D-4D17-8C7A-208DC72AE44F}" type="presOf" srcId="{F0E85C9B-5011-4A45-BE49-ADB10F592921}" destId="{F2996891-F80A-4AB1-86EC-67640D79E283}" srcOrd="0" destOrd="0" presId="urn:microsoft.com/office/officeart/2005/8/layout/cycle6"/>
    <dgm:cxn modelId="{C80F4540-0775-41D3-A850-C17BBB2AB104}" type="presOf" srcId="{5496DC90-48DD-4F97-A780-6B1D2FCD40D8}" destId="{6259F4CD-4A53-4A9C-BE16-659B6FD8E56E}" srcOrd="0" destOrd="0" presId="urn:microsoft.com/office/officeart/2005/8/layout/cycle6"/>
    <dgm:cxn modelId="{AE904F68-441E-4F22-8E5B-D8994AD01E6D}" srcId="{5C63276D-2AB5-4A69-B5F4-E7942F1D1635}" destId="{086B9F4D-D40E-4F3C-BC43-721E771D75F0}" srcOrd="1" destOrd="0" parTransId="{901CEA18-900A-4354-9EA3-E6C070E89714}" sibTransId="{13333B76-C2B7-46DB-BD49-484A4C57ED35}"/>
    <dgm:cxn modelId="{9DB51E56-D736-457E-9A1B-31A5B9B8B335}" type="presOf" srcId="{D3D480F3-152C-472D-9CC2-41B4B7837D28}" destId="{A8968C93-9D5D-4C9C-AD65-D5639B67963B}" srcOrd="0" destOrd="0" presId="urn:microsoft.com/office/officeart/2005/8/layout/cycle6"/>
    <dgm:cxn modelId="{01FAAC58-1EEA-4822-BF89-23805FA43645}" type="presOf" srcId="{086B9F4D-D40E-4F3C-BC43-721E771D75F0}" destId="{9002BC09-25E7-43BF-9903-598A49BB46A8}" srcOrd="0" destOrd="0" presId="urn:microsoft.com/office/officeart/2005/8/layout/cycle6"/>
    <dgm:cxn modelId="{1854C759-0787-4489-AFF9-5B4FC549D219}" srcId="{5C63276D-2AB5-4A69-B5F4-E7942F1D1635}" destId="{F0E85C9B-5011-4A45-BE49-ADB10F592921}" srcOrd="0" destOrd="0" parTransId="{EA07A5A0-CE72-41C9-9B51-301781A4E62D}" sibTransId="{232323C0-6A09-4547-9E27-5ADE425013B0}"/>
    <dgm:cxn modelId="{274B3B88-1E19-445C-B22C-6F27EEE4C93D}" type="presOf" srcId="{ADEBFA0F-95EE-4A15-88A5-55674250268A}" destId="{10A65716-B6F8-4D1D-AC2B-F2369F88DD52}" srcOrd="0" destOrd="0" presId="urn:microsoft.com/office/officeart/2005/8/layout/cycle6"/>
    <dgm:cxn modelId="{3B73A68C-F536-485A-8B22-A3BCA66A7160}" type="presOf" srcId="{F640B35F-4BFD-447F-BA5E-78AF226D6D9E}" destId="{677F2DD2-546F-481E-8E87-BFDB8E791642}" srcOrd="0" destOrd="0" presId="urn:microsoft.com/office/officeart/2005/8/layout/cycle6"/>
    <dgm:cxn modelId="{91C7ACAC-DCDD-40A2-BB27-DBC574690D96}" srcId="{5C63276D-2AB5-4A69-B5F4-E7942F1D1635}" destId="{54BF857C-17E2-4AE8-A50A-FE3F0E05DD7D}" srcOrd="4" destOrd="0" parTransId="{6A38C0FB-C9BD-4DAF-BB92-93FB987A8154}" sibTransId="{5496DC90-48DD-4F97-A780-6B1D2FCD40D8}"/>
    <dgm:cxn modelId="{E6F9B5C7-970D-4CDF-9B94-531F982FB906}" srcId="{5C63276D-2AB5-4A69-B5F4-E7942F1D1635}" destId="{CFC685EF-DEB1-46AC-9F7C-1EA2CC466E01}" srcOrd="2" destOrd="0" parTransId="{333B1A65-53A1-4C7A-8A49-384725469452}" sibTransId="{F640B35F-4BFD-447F-BA5E-78AF226D6D9E}"/>
    <dgm:cxn modelId="{986DF7C8-6218-4C76-B755-D24F0287E349}" type="presOf" srcId="{3F324084-1C01-4061-B4DC-1C2C750F7450}" destId="{EC14EC4C-FE1A-48DD-B993-95F9BDBEFCE4}" srcOrd="0" destOrd="0" presId="urn:microsoft.com/office/officeart/2005/8/layout/cycle6"/>
    <dgm:cxn modelId="{66DC7BD9-04CF-4DFD-A9CF-F6838EF0BF35}" srcId="{5C63276D-2AB5-4A69-B5F4-E7942F1D1635}" destId="{D3D480F3-152C-472D-9CC2-41B4B7837D28}" srcOrd="3" destOrd="0" parTransId="{4AA4FF55-CB4C-44E6-95BC-046CD1890E96}" sibTransId="{AD08CA6C-B82D-4E4A-A20A-05E69ECE6DED}"/>
    <dgm:cxn modelId="{E78D4BDB-6B0F-427E-B779-602BD16753F7}" type="presOf" srcId="{54BF857C-17E2-4AE8-A50A-FE3F0E05DD7D}" destId="{113AE5CB-D538-4959-A04C-0965A85B026F}" srcOrd="0" destOrd="0" presId="urn:microsoft.com/office/officeart/2005/8/layout/cycle6"/>
    <dgm:cxn modelId="{20A8A3DB-1611-43FA-80FE-3FB0D68AC051}" type="presOf" srcId="{5C63276D-2AB5-4A69-B5F4-E7942F1D1635}" destId="{59E11E3F-63BC-4972-BD24-ED75E89F5D3C}" srcOrd="0" destOrd="0" presId="urn:microsoft.com/office/officeart/2005/8/layout/cycle6"/>
    <dgm:cxn modelId="{89396869-3FB1-4218-BB11-1507397AA8C1}" type="presParOf" srcId="{59E11E3F-63BC-4972-BD24-ED75E89F5D3C}" destId="{F2996891-F80A-4AB1-86EC-67640D79E283}" srcOrd="0" destOrd="0" presId="urn:microsoft.com/office/officeart/2005/8/layout/cycle6"/>
    <dgm:cxn modelId="{B1077523-D2C6-4895-9084-381E6E77B99C}" type="presParOf" srcId="{59E11E3F-63BC-4972-BD24-ED75E89F5D3C}" destId="{CE52F702-03D9-49D2-9092-F51ADBDB649A}" srcOrd="1" destOrd="0" presId="urn:microsoft.com/office/officeart/2005/8/layout/cycle6"/>
    <dgm:cxn modelId="{566959EC-5E7A-40D4-9A7E-678BFF8A0FC6}" type="presParOf" srcId="{59E11E3F-63BC-4972-BD24-ED75E89F5D3C}" destId="{61055B2E-FEB0-4E71-A514-198280D3D92C}" srcOrd="2" destOrd="0" presId="urn:microsoft.com/office/officeart/2005/8/layout/cycle6"/>
    <dgm:cxn modelId="{9B2D9B1C-B043-46D3-94D0-45164E16BCDB}" type="presParOf" srcId="{59E11E3F-63BC-4972-BD24-ED75E89F5D3C}" destId="{9002BC09-25E7-43BF-9903-598A49BB46A8}" srcOrd="3" destOrd="0" presId="urn:microsoft.com/office/officeart/2005/8/layout/cycle6"/>
    <dgm:cxn modelId="{BC61E497-5763-4B6B-847E-9B4F7C85DB88}" type="presParOf" srcId="{59E11E3F-63BC-4972-BD24-ED75E89F5D3C}" destId="{76DE9F29-69F6-4C06-A95E-2622A6B40C45}" srcOrd="4" destOrd="0" presId="urn:microsoft.com/office/officeart/2005/8/layout/cycle6"/>
    <dgm:cxn modelId="{FDDEE1B8-A89A-418D-9646-612E596D7966}" type="presParOf" srcId="{59E11E3F-63BC-4972-BD24-ED75E89F5D3C}" destId="{F929EE25-CC4E-4961-82DC-B3524F1C31C0}" srcOrd="5" destOrd="0" presId="urn:microsoft.com/office/officeart/2005/8/layout/cycle6"/>
    <dgm:cxn modelId="{1A9B57F3-5A69-40FE-8EA1-66092E93D57F}" type="presParOf" srcId="{59E11E3F-63BC-4972-BD24-ED75E89F5D3C}" destId="{35BBFB7C-F644-41A3-8024-ED07507009CB}" srcOrd="6" destOrd="0" presId="urn:microsoft.com/office/officeart/2005/8/layout/cycle6"/>
    <dgm:cxn modelId="{01E7D6DA-ECEC-4CF7-B3BB-53E6D6C7AEEF}" type="presParOf" srcId="{59E11E3F-63BC-4972-BD24-ED75E89F5D3C}" destId="{C5B7FAB1-7324-45DD-86F4-B4A6AE529EEE}" srcOrd="7" destOrd="0" presId="urn:microsoft.com/office/officeart/2005/8/layout/cycle6"/>
    <dgm:cxn modelId="{FBCDE8D8-284C-4BA8-AFA8-3D1C76FA247E}" type="presParOf" srcId="{59E11E3F-63BC-4972-BD24-ED75E89F5D3C}" destId="{677F2DD2-546F-481E-8E87-BFDB8E791642}" srcOrd="8" destOrd="0" presId="urn:microsoft.com/office/officeart/2005/8/layout/cycle6"/>
    <dgm:cxn modelId="{51DC0268-C609-4ED4-AC0B-1B84F0FF5F8B}" type="presParOf" srcId="{59E11E3F-63BC-4972-BD24-ED75E89F5D3C}" destId="{A8968C93-9D5D-4C9C-AD65-D5639B67963B}" srcOrd="9" destOrd="0" presId="urn:microsoft.com/office/officeart/2005/8/layout/cycle6"/>
    <dgm:cxn modelId="{DF78E7B3-2917-43C0-9529-754E8FA9916E}" type="presParOf" srcId="{59E11E3F-63BC-4972-BD24-ED75E89F5D3C}" destId="{289A95B3-D161-49FB-A4AF-4969F9F632F8}" srcOrd="10" destOrd="0" presId="urn:microsoft.com/office/officeart/2005/8/layout/cycle6"/>
    <dgm:cxn modelId="{6CA5F468-214C-4945-BC55-5136ABC68218}" type="presParOf" srcId="{59E11E3F-63BC-4972-BD24-ED75E89F5D3C}" destId="{1DD9C30F-64E2-44EC-81B6-D1657BC8867C}" srcOrd="11" destOrd="0" presId="urn:microsoft.com/office/officeart/2005/8/layout/cycle6"/>
    <dgm:cxn modelId="{F7049E6B-C110-414F-AB35-00EFE30C01FD}" type="presParOf" srcId="{59E11E3F-63BC-4972-BD24-ED75E89F5D3C}" destId="{113AE5CB-D538-4959-A04C-0965A85B026F}" srcOrd="12" destOrd="0" presId="urn:microsoft.com/office/officeart/2005/8/layout/cycle6"/>
    <dgm:cxn modelId="{7E82B61E-B519-4181-A663-F0EA8467A72F}" type="presParOf" srcId="{59E11E3F-63BC-4972-BD24-ED75E89F5D3C}" destId="{E8AA5E6E-C5F1-4299-80B2-AB605EB403FB}" srcOrd="13" destOrd="0" presId="urn:microsoft.com/office/officeart/2005/8/layout/cycle6"/>
    <dgm:cxn modelId="{3D535EB8-CF83-43F3-BB2B-6AAE7B1B3FEC}" type="presParOf" srcId="{59E11E3F-63BC-4972-BD24-ED75E89F5D3C}" destId="{6259F4CD-4A53-4A9C-BE16-659B6FD8E56E}" srcOrd="14" destOrd="0" presId="urn:microsoft.com/office/officeart/2005/8/layout/cycle6"/>
    <dgm:cxn modelId="{5F263AAE-C3E8-4301-9F4D-BFFF4BCD0185}" type="presParOf" srcId="{59E11E3F-63BC-4972-BD24-ED75E89F5D3C}" destId="{EC14EC4C-FE1A-48DD-B993-95F9BDBEFCE4}" srcOrd="15" destOrd="0" presId="urn:microsoft.com/office/officeart/2005/8/layout/cycle6"/>
    <dgm:cxn modelId="{BB51A5F0-1CAE-49BF-AB2C-1177600B69E5}" type="presParOf" srcId="{59E11E3F-63BC-4972-BD24-ED75E89F5D3C}" destId="{243E98EC-DD20-49B4-B651-4B4C4165B443}" srcOrd="16" destOrd="0" presId="urn:microsoft.com/office/officeart/2005/8/layout/cycle6"/>
    <dgm:cxn modelId="{DE2F28FB-9548-4F28-AD33-2E254D660C9E}" type="presParOf" srcId="{59E11E3F-63BC-4972-BD24-ED75E89F5D3C}" destId="{10A65716-B6F8-4D1D-AC2B-F2369F88DD52}" srcOrd="17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333848EB-384B-4CBD-ADB8-80C1FC9DA62E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AC824D91-A3AD-4B46-A921-C599D7AF6889}">
      <dgm:prSet/>
      <dgm:spPr/>
      <dgm:t>
        <a:bodyPr/>
        <a:lstStyle/>
        <a:p>
          <a:r>
            <a:rPr lang="en-US"/>
            <a:t>Typically emerge from N3 sleep</a:t>
          </a:r>
        </a:p>
      </dgm:t>
    </dgm:pt>
    <dgm:pt modelId="{BC7DE2ED-4661-41B2-B3F7-E9C3A9A1D642}" type="parTrans" cxnId="{3B117FF3-18CF-4EF9-92C5-1B5F7980F50A}">
      <dgm:prSet/>
      <dgm:spPr/>
      <dgm:t>
        <a:bodyPr/>
        <a:lstStyle/>
        <a:p>
          <a:endParaRPr lang="en-US"/>
        </a:p>
      </dgm:t>
    </dgm:pt>
    <dgm:pt modelId="{5735B0C6-A27D-40B0-A293-F21182695D50}" type="sibTrans" cxnId="{3B117FF3-18CF-4EF9-92C5-1B5F7980F50A}">
      <dgm:prSet/>
      <dgm:spPr/>
      <dgm:t>
        <a:bodyPr/>
        <a:lstStyle/>
        <a:p>
          <a:endParaRPr lang="en-US"/>
        </a:p>
      </dgm:t>
    </dgm:pt>
    <dgm:pt modelId="{D0F45D16-0738-42EA-8672-3F295846C833}">
      <dgm:prSet/>
      <dgm:spPr/>
      <dgm:t>
        <a:bodyPr/>
        <a:lstStyle/>
        <a:p>
          <a:r>
            <a:rPr lang="en-US"/>
            <a:t>Predilection for 1</a:t>
          </a:r>
          <a:r>
            <a:rPr lang="en-US" baseline="30000"/>
            <a:t>st</a:t>
          </a:r>
          <a:r>
            <a:rPr lang="en-US"/>
            <a:t> third of the night</a:t>
          </a:r>
        </a:p>
      </dgm:t>
    </dgm:pt>
    <dgm:pt modelId="{D9709F8F-1E9E-4FD9-A931-768E28E91359}" type="parTrans" cxnId="{8BB7822B-66BA-4694-9E52-CBF1C85526E8}">
      <dgm:prSet/>
      <dgm:spPr/>
      <dgm:t>
        <a:bodyPr/>
        <a:lstStyle/>
        <a:p>
          <a:endParaRPr lang="en-US"/>
        </a:p>
      </dgm:t>
    </dgm:pt>
    <dgm:pt modelId="{1D851328-63B5-4FA1-80F5-F40E54F79FD2}" type="sibTrans" cxnId="{8BB7822B-66BA-4694-9E52-CBF1C85526E8}">
      <dgm:prSet/>
      <dgm:spPr/>
      <dgm:t>
        <a:bodyPr/>
        <a:lstStyle/>
        <a:p>
          <a:endParaRPr lang="en-US"/>
        </a:p>
      </dgm:t>
    </dgm:pt>
    <dgm:pt modelId="{27217157-B51B-4015-B36E-2E7F3FAF7AFE}">
      <dgm:prSet/>
      <dgm:spPr/>
      <dgm:t>
        <a:bodyPr/>
        <a:lstStyle/>
        <a:p>
          <a:r>
            <a:rPr lang="en-US"/>
            <a:t>More common in children</a:t>
          </a:r>
        </a:p>
      </dgm:t>
    </dgm:pt>
    <dgm:pt modelId="{F1574510-D66C-41C2-96B9-947ECA298A67}" type="parTrans" cxnId="{39B8B302-B31C-47A4-B7C4-FF88B330B93C}">
      <dgm:prSet/>
      <dgm:spPr/>
      <dgm:t>
        <a:bodyPr/>
        <a:lstStyle/>
        <a:p>
          <a:endParaRPr lang="en-US"/>
        </a:p>
      </dgm:t>
    </dgm:pt>
    <dgm:pt modelId="{C06CA680-9498-492B-951D-04E598DFEB52}" type="sibTrans" cxnId="{39B8B302-B31C-47A4-B7C4-FF88B330B93C}">
      <dgm:prSet/>
      <dgm:spPr/>
      <dgm:t>
        <a:bodyPr/>
        <a:lstStyle/>
        <a:p>
          <a:endParaRPr lang="en-US"/>
        </a:p>
      </dgm:t>
    </dgm:pt>
    <dgm:pt modelId="{73348D6D-BB16-435A-95A8-7B44E9CC88AD}">
      <dgm:prSet/>
      <dgm:spPr/>
      <dgm:t>
        <a:bodyPr/>
        <a:lstStyle/>
        <a:p>
          <a:r>
            <a:rPr lang="en-US"/>
            <a:t>Decrease in frequency with age</a:t>
          </a:r>
        </a:p>
      </dgm:t>
    </dgm:pt>
    <dgm:pt modelId="{81511FC3-C9D6-46C6-9A62-6E49E0F4A826}" type="parTrans" cxnId="{9628694F-A89B-4506-BCA9-17599BC29C80}">
      <dgm:prSet/>
      <dgm:spPr/>
      <dgm:t>
        <a:bodyPr/>
        <a:lstStyle/>
        <a:p>
          <a:endParaRPr lang="en-US"/>
        </a:p>
      </dgm:t>
    </dgm:pt>
    <dgm:pt modelId="{F8471A8F-B1A9-4BB7-911F-29192C3FE25F}" type="sibTrans" cxnId="{9628694F-A89B-4506-BCA9-17599BC29C80}">
      <dgm:prSet/>
      <dgm:spPr/>
      <dgm:t>
        <a:bodyPr/>
        <a:lstStyle/>
        <a:p>
          <a:endParaRPr lang="en-US"/>
        </a:p>
      </dgm:t>
    </dgm:pt>
    <dgm:pt modelId="{D7339377-03B1-41D1-9E31-3DCA2F6568C9}">
      <dgm:prSet/>
      <dgm:spPr/>
      <dgm:t>
        <a:bodyPr/>
        <a:lstStyle/>
        <a:p>
          <a:r>
            <a:rPr lang="en-US"/>
            <a:t>Amnestic or poor event recall</a:t>
          </a:r>
        </a:p>
      </dgm:t>
    </dgm:pt>
    <dgm:pt modelId="{8B202B2F-CF19-4137-84C7-3A229A5FD854}" type="parTrans" cxnId="{92C7A371-3F0D-4006-AE17-16BB14DB1919}">
      <dgm:prSet/>
      <dgm:spPr/>
      <dgm:t>
        <a:bodyPr/>
        <a:lstStyle/>
        <a:p>
          <a:endParaRPr lang="en-US"/>
        </a:p>
      </dgm:t>
    </dgm:pt>
    <dgm:pt modelId="{5BBF3CF3-B335-41B9-9FEF-5BE2E089960C}" type="sibTrans" cxnId="{92C7A371-3F0D-4006-AE17-16BB14DB1919}">
      <dgm:prSet/>
      <dgm:spPr/>
      <dgm:t>
        <a:bodyPr/>
        <a:lstStyle/>
        <a:p>
          <a:endParaRPr lang="en-US"/>
        </a:p>
      </dgm:t>
    </dgm:pt>
    <dgm:pt modelId="{4FD936ED-6007-42C9-88A1-7B20AF848F8F}">
      <dgm:prSet/>
      <dgm:spPr/>
      <dgm:t>
        <a:bodyPr/>
        <a:lstStyle/>
        <a:p>
          <a:r>
            <a:rPr lang="en-US"/>
            <a:t>Non stereotypic behavior </a:t>
          </a:r>
        </a:p>
      </dgm:t>
    </dgm:pt>
    <dgm:pt modelId="{4E1927CC-3562-41CE-B02B-D68D5D62D507}" type="parTrans" cxnId="{E7013662-B7ED-4633-B009-1DDF6F06D1C0}">
      <dgm:prSet/>
      <dgm:spPr/>
      <dgm:t>
        <a:bodyPr/>
        <a:lstStyle/>
        <a:p>
          <a:endParaRPr lang="en-US"/>
        </a:p>
      </dgm:t>
    </dgm:pt>
    <dgm:pt modelId="{B69EEB7D-A09D-4CA8-AA78-7E8C04C25A17}" type="sibTrans" cxnId="{E7013662-B7ED-4633-B009-1DDF6F06D1C0}">
      <dgm:prSet/>
      <dgm:spPr/>
      <dgm:t>
        <a:bodyPr/>
        <a:lstStyle/>
        <a:p>
          <a:endParaRPr lang="en-US"/>
        </a:p>
      </dgm:t>
    </dgm:pt>
    <dgm:pt modelId="{705D8D23-DE3B-4766-93BB-B747D435F8A5}" type="pres">
      <dgm:prSet presAssocID="{333848EB-384B-4CBD-ADB8-80C1FC9DA62E}" presName="linear" presStyleCnt="0">
        <dgm:presLayoutVars>
          <dgm:animLvl val="lvl"/>
          <dgm:resizeHandles val="exact"/>
        </dgm:presLayoutVars>
      </dgm:prSet>
      <dgm:spPr/>
    </dgm:pt>
    <dgm:pt modelId="{2038C2B5-6F34-43D6-8CA7-30299C52B753}" type="pres">
      <dgm:prSet presAssocID="{AC824D91-A3AD-4B46-A921-C599D7AF6889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78FFA08C-0DFD-410F-A7D6-EF67595B1B7B}" type="pres">
      <dgm:prSet presAssocID="{5735B0C6-A27D-40B0-A293-F21182695D50}" presName="spacer" presStyleCnt="0"/>
      <dgm:spPr/>
    </dgm:pt>
    <dgm:pt modelId="{8EE74D3F-F799-4E3B-B005-84C088556C57}" type="pres">
      <dgm:prSet presAssocID="{D0F45D16-0738-42EA-8672-3F295846C833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69BDD998-83D1-45EE-8778-83B7488A93EB}" type="pres">
      <dgm:prSet presAssocID="{1D851328-63B5-4FA1-80F5-F40E54F79FD2}" presName="spacer" presStyleCnt="0"/>
      <dgm:spPr/>
    </dgm:pt>
    <dgm:pt modelId="{21DFCAF6-0838-408A-AF7D-2BE2E23E8EAA}" type="pres">
      <dgm:prSet presAssocID="{27217157-B51B-4015-B36E-2E7F3FAF7AFE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CF821241-4A96-4E57-8785-095FB90DA7B3}" type="pres">
      <dgm:prSet presAssocID="{C06CA680-9498-492B-951D-04E598DFEB52}" presName="spacer" presStyleCnt="0"/>
      <dgm:spPr/>
    </dgm:pt>
    <dgm:pt modelId="{66E74F25-B249-4A31-8B3D-AF8E4B17FACC}" type="pres">
      <dgm:prSet presAssocID="{73348D6D-BB16-435A-95A8-7B44E9CC88AD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7BD31AFB-C36A-4585-B66E-A89CCD46B7DF}" type="pres">
      <dgm:prSet presAssocID="{F8471A8F-B1A9-4BB7-911F-29192C3FE25F}" presName="spacer" presStyleCnt="0"/>
      <dgm:spPr/>
    </dgm:pt>
    <dgm:pt modelId="{B78DDBF2-7639-444A-860A-EEB4BA932379}" type="pres">
      <dgm:prSet presAssocID="{D7339377-03B1-41D1-9E31-3DCA2F6568C9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9AA99146-7786-4818-8DD4-7BFACF8F3918}" type="pres">
      <dgm:prSet presAssocID="{5BBF3CF3-B335-41B9-9FEF-5BE2E089960C}" presName="spacer" presStyleCnt="0"/>
      <dgm:spPr/>
    </dgm:pt>
    <dgm:pt modelId="{F83F3A17-E763-47E6-B982-515A41D81255}" type="pres">
      <dgm:prSet presAssocID="{4FD936ED-6007-42C9-88A1-7B20AF848F8F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7B7BF601-6DD6-43D9-9E2D-4643877B3027}" type="presOf" srcId="{AC824D91-A3AD-4B46-A921-C599D7AF6889}" destId="{2038C2B5-6F34-43D6-8CA7-30299C52B753}" srcOrd="0" destOrd="0" presId="urn:microsoft.com/office/officeart/2005/8/layout/vList2"/>
    <dgm:cxn modelId="{39B8B302-B31C-47A4-B7C4-FF88B330B93C}" srcId="{333848EB-384B-4CBD-ADB8-80C1FC9DA62E}" destId="{27217157-B51B-4015-B36E-2E7F3FAF7AFE}" srcOrd="2" destOrd="0" parTransId="{F1574510-D66C-41C2-96B9-947ECA298A67}" sibTransId="{C06CA680-9498-492B-951D-04E598DFEB52}"/>
    <dgm:cxn modelId="{D8CE6606-9310-4402-AF5C-338939E90AC8}" type="presOf" srcId="{4FD936ED-6007-42C9-88A1-7B20AF848F8F}" destId="{F83F3A17-E763-47E6-B982-515A41D81255}" srcOrd="0" destOrd="0" presId="urn:microsoft.com/office/officeart/2005/8/layout/vList2"/>
    <dgm:cxn modelId="{3177E407-C81A-46AF-946D-BE017C55774D}" type="presOf" srcId="{D0F45D16-0738-42EA-8672-3F295846C833}" destId="{8EE74D3F-F799-4E3B-B005-84C088556C57}" srcOrd="0" destOrd="0" presId="urn:microsoft.com/office/officeart/2005/8/layout/vList2"/>
    <dgm:cxn modelId="{8454D012-4D43-4BDE-BE30-F8B5F3A1EBCE}" type="presOf" srcId="{73348D6D-BB16-435A-95A8-7B44E9CC88AD}" destId="{66E74F25-B249-4A31-8B3D-AF8E4B17FACC}" srcOrd="0" destOrd="0" presId="urn:microsoft.com/office/officeart/2005/8/layout/vList2"/>
    <dgm:cxn modelId="{8BB7822B-66BA-4694-9E52-CBF1C85526E8}" srcId="{333848EB-384B-4CBD-ADB8-80C1FC9DA62E}" destId="{D0F45D16-0738-42EA-8672-3F295846C833}" srcOrd="1" destOrd="0" parTransId="{D9709F8F-1E9E-4FD9-A931-768E28E91359}" sibTransId="{1D851328-63B5-4FA1-80F5-F40E54F79FD2}"/>
    <dgm:cxn modelId="{E7013662-B7ED-4633-B009-1DDF6F06D1C0}" srcId="{333848EB-384B-4CBD-ADB8-80C1FC9DA62E}" destId="{4FD936ED-6007-42C9-88A1-7B20AF848F8F}" srcOrd="5" destOrd="0" parTransId="{4E1927CC-3562-41CE-B02B-D68D5D62D507}" sibTransId="{B69EEB7D-A09D-4CA8-AA78-7E8C04C25A17}"/>
    <dgm:cxn modelId="{9628694F-A89B-4506-BCA9-17599BC29C80}" srcId="{333848EB-384B-4CBD-ADB8-80C1FC9DA62E}" destId="{73348D6D-BB16-435A-95A8-7B44E9CC88AD}" srcOrd="3" destOrd="0" parTransId="{81511FC3-C9D6-46C6-9A62-6E49E0F4A826}" sibTransId="{F8471A8F-B1A9-4BB7-911F-29192C3FE25F}"/>
    <dgm:cxn modelId="{92C7A371-3F0D-4006-AE17-16BB14DB1919}" srcId="{333848EB-384B-4CBD-ADB8-80C1FC9DA62E}" destId="{D7339377-03B1-41D1-9E31-3DCA2F6568C9}" srcOrd="4" destOrd="0" parTransId="{8B202B2F-CF19-4137-84C7-3A229A5FD854}" sibTransId="{5BBF3CF3-B335-41B9-9FEF-5BE2E089960C}"/>
    <dgm:cxn modelId="{B2E7EEA4-83E0-4F32-9E50-5AB31FD67DA4}" type="presOf" srcId="{D7339377-03B1-41D1-9E31-3DCA2F6568C9}" destId="{B78DDBF2-7639-444A-860A-EEB4BA932379}" srcOrd="0" destOrd="0" presId="urn:microsoft.com/office/officeart/2005/8/layout/vList2"/>
    <dgm:cxn modelId="{9127C1C1-FAC1-4EDB-BF98-E742B401EDC2}" type="presOf" srcId="{333848EB-384B-4CBD-ADB8-80C1FC9DA62E}" destId="{705D8D23-DE3B-4766-93BB-B747D435F8A5}" srcOrd="0" destOrd="0" presId="urn:microsoft.com/office/officeart/2005/8/layout/vList2"/>
    <dgm:cxn modelId="{3B117FF3-18CF-4EF9-92C5-1B5F7980F50A}" srcId="{333848EB-384B-4CBD-ADB8-80C1FC9DA62E}" destId="{AC824D91-A3AD-4B46-A921-C599D7AF6889}" srcOrd="0" destOrd="0" parTransId="{BC7DE2ED-4661-41B2-B3F7-E9C3A9A1D642}" sibTransId="{5735B0C6-A27D-40B0-A293-F21182695D50}"/>
    <dgm:cxn modelId="{935E01FB-9480-43CC-9DFE-EB8F5C49D1D2}" type="presOf" srcId="{27217157-B51B-4015-B36E-2E7F3FAF7AFE}" destId="{21DFCAF6-0838-408A-AF7D-2BE2E23E8EAA}" srcOrd="0" destOrd="0" presId="urn:microsoft.com/office/officeart/2005/8/layout/vList2"/>
    <dgm:cxn modelId="{5365299D-965D-4254-B886-C2F9F98F3192}" type="presParOf" srcId="{705D8D23-DE3B-4766-93BB-B747D435F8A5}" destId="{2038C2B5-6F34-43D6-8CA7-30299C52B753}" srcOrd="0" destOrd="0" presId="urn:microsoft.com/office/officeart/2005/8/layout/vList2"/>
    <dgm:cxn modelId="{95AAE90D-6397-4D57-81A3-4236632357BF}" type="presParOf" srcId="{705D8D23-DE3B-4766-93BB-B747D435F8A5}" destId="{78FFA08C-0DFD-410F-A7D6-EF67595B1B7B}" srcOrd="1" destOrd="0" presId="urn:microsoft.com/office/officeart/2005/8/layout/vList2"/>
    <dgm:cxn modelId="{CE2A33F8-CAA5-4F9D-B62D-6320DF9C4D93}" type="presParOf" srcId="{705D8D23-DE3B-4766-93BB-B747D435F8A5}" destId="{8EE74D3F-F799-4E3B-B005-84C088556C57}" srcOrd="2" destOrd="0" presId="urn:microsoft.com/office/officeart/2005/8/layout/vList2"/>
    <dgm:cxn modelId="{DC31D2F2-A9A6-46D3-8A5A-5AB1807512C3}" type="presParOf" srcId="{705D8D23-DE3B-4766-93BB-B747D435F8A5}" destId="{69BDD998-83D1-45EE-8778-83B7488A93EB}" srcOrd="3" destOrd="0" presId="urn:microsoft.com/office/officeart/2005/8/layout/vList2"/>
    <dgm:cxn modelId="{A07FE7D0-16E9-4D5C-82E2-5366063B0B68}" type="presParOf" srcId="{705D8D23-DE3B-4766-93BB-B747D435F8A5}" destId="{21DFCAF6-0838-408A-AF7D-2BE2E23E8EAA}" srcOrd="4" destOrd="0" presId="urn:microsoft.com/office/officeart/2005/8/layout/vList2"/>
    <dgm:cxn modelId="{8CFD9AB8-FE3E-48EA-9B8B-EE3C0D45A29A}" type="presParOf" srcId="{705D8D23-DE3B-4766-93BB-B747D435F8A5}" destId="{CF821241-4A96-4E57-8785-095FB90DA7B3}" srcOrd="5" destOrd="0" presId="urn:microsoft.com/office/officeart/2005/8/layout/vList2"/>
    <dgm:cxn modelId="{C5AE6652-6594-407D-BE1C-BA5F0A9EBACE}" type="presParOf" srcId="{705D8D23-DE3B-4766-93BB-B747D435F8A5}" destId="{66E74F25-B249-4A31-8B3D-AF8E4B17FACC}" srcOrd="6" destOrd="0" presId="urn:microsoft.com/office/officeart/2005/8/layout/vList2"/>
    <dgm:cxn modelId="{9AA462E9-E8F3-4DDC-9C3A-B3E1B93D2083}" type="presParOf" srcId="{705D8D23-DE3B-4766-93BB-B747D435F8A5}" destId="{7BD31AFB-C36A-4585-B66E-A89CCD46B7DF}" srcOrd="7" destOrd="0" presId="urn:microsoft.com/office/officeart/2005/8/layout/vList2"/>
    <dgm:cxn modelId="{5AAE1633-6E14-4B52-BC17-6DD415E69833}" type="presParOf" srcId="{705D8D23-DE3B-4766-93BB-B747D435F8A5}" destId="{B78DDBF2-7639-444A-860A-EEB4BA932379}" srcOrd="8" destOrd="0" presId="urn:microsoft.com/office/officeart/2005/8/layout/vList2"/>
    <dgm:cxn modelId="{752019CF-6B10-47C6-B76D-11D93F3B358B}" type="presParOf" srcId="{705D8D23-DE3B-4766-93BB-B747D435F8A5}" destId="{9AA99146-7786-4818-8DD4-7BFACF8F3918}" srcOrd="9" destOrd="0" presId="urn:microsoft.com/office/officeart/2005/8/layout/vList2"/>
    <dgm:cxn modelId="{097A77EF-0F51-44A4-9A3E-3BBDA7819CC0}" type="presParOf" srcId="{705D8D23-DE3B-4766-93BB-B747D435F8A5}" destId="{F83F3A17-E763-47E6-B982-515A41D81255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408368C3-39A8-4414-BC92-918C71B11A84}" type="doc">
      <dgm:prSet loTypeId="urn:microsoft.com/office/officeart/2005/8/layout/hList1" loCatId="list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391041E8-7E3A-4743-9BE2-F0DD87725788}">
      <dgm:prSet phldrT="[Text]" custT="1"/>
      <dgm:spPr/>
      <dgm:t>
        <a:bodyPr/>
        <a:lstStyle/>
        <a:p>
          <a:r>
            <a:rPr lang="en-US" sz="2400" dirty="0"/>
            <a:t>Somnambulism</a:t>
          </a:r>
        </a:p>
      </dgm:t>
    </dgm:pt>
    <dgm:pt modelId="{0618E77C-38D7-490A-A3BC-81FC0D5B8AF0}" type="parTrans" cxnId="{67E14E95-C79F-4772-8B6B-8279733F9CBC}">
      <dgm:prSet/>
      <dgm:spPr/>
      <dgm:t>
        <a:bodyPr/>
        <a:lstStyle/>
        <a:p>
          <a:endParaRPr lang="en-US"/>
        </a:p>
      </dgm:t>
    </dgm:pt>
    <dgm:pt modelId="{15DB8740-94A1-4CC8-B7DD-2E7D323526BC}" type="sibTrans" cxnId="{67E14E95-C79F-4772-8B6B-8279733F9CBC}">
      <dgm:prSet/>
      <dgm:spPr/>
      <dgm:t>
        <a:bodyPr/>
        <a:lstStyle/>
        <a:p>
          <a:endParaRPr lang="en-US"/>
        </a:p>
      </dgm:t>
    </dgm:pt>
    <dgm:pt modelId="{D4548B33-7F6E-4715-804A-5F55C7CF7596}">
      <dgm:prSet phldrT="[Text]"/>
      <dgm:spPr/>
      <dgm:t>
        <a:bodyPr/>
        <a:lstStyle/>
        <a:p>
          <a:r>
            <a:rPr lang="en-US" dirty="0">
              <a:cs typeface="Source Sans Pro Light"/>
            </a:rPr>
            <a:t>Manifests in walking around in an altered state with impaired judgement</a:t>
          </a:r>
          <a:endParaRPr lang="en-US" dirty="0"/>
        </a:p>
      </dgm:t>
    </dgm:pt>
    <dgm:pt modelId="{069CCED5-CC15-4B8F-8CC2-A64C76A8CFEA}" type="parTrans" cxnId="{6784C3D1-9726-44DE-AADF-3A8853C4FF4F}">
      <dgm:prSet/>
      <dgm:spPr/>
      <dgm:t>
        <a:bodyPr/>
        <a:lstStyle/>
        <a:p>
          <a:endParaRPr lang="en-US"/>
        </a:p>
      </dgm:t>
    </dgm:pt>
    <dgm:pt modelId="{DC271326-A083-4AFE-8BD8-81CF96F296B3}" type="sibTrans" cxnId="{6784C3D1-9726-44DE-AADF-3A8853C4FF4F}">
      <dgm:prSet/>
      <dgm:spPr/>
      <dgm:t>
        <a:bodyPr/>
        <a:lstStyle/>
        <a:p>
          <a:endParaRPr lang="en-US"/>
        </a:p>
      </dgm:t>
    </dgm:pt>
    <dgm:pt modelId="{C53E40E4-5338-49D0-89EC-38B4A8C3984F}">
      <dgm:prSet phldrT="[Text]" custT="1"/>
      <dgm:spPr/>
      <dgm:t>
        <a:bodyPr/>
        <a:lstStyle/>
        <a:p>
          <a:r>
            <a:rPr lang="en-US" sz="2400" dirty="0"/>
            <a:t>Somniloquy</a:t>
          </a:r>
        </a:p>
      </dgm:t>
    </dgm:pt>
    <dgm:pt modelId="{47EDACC6-34E2-41F1-9D04-3D5931C9F317}" type="parTrans" cxnId="{B2CEE22E-5BCC-4BA6-ADF3-5AED260A3F18}">
      <dgm:prSet/>
      <dgm:spPr/>
      <dgm:t>
        <a:bodyPr/>
        <a:lstStyle/>
        <a:p>
          <a:endParaRPr lang="en-US"/>
        </a:p>
      </dgm:t>
    </dgm:pt>
    <dgm:pt modelId="{6A66AD2E-1492-456E-9D99-4F8FBBAD4FFB}" type="sibTrans" cxnId="{B2CEE22E-5BCC-4BA6-ADF3-5AED260A3F18}">
      <dgm:prSet/>
      <dgm:spPr/>
      <dgm:t>
        <a:bodyPr/>
        <a:lstStyle/>
        <a:p>
          <a:endParaRPr lang="en-US"/>
        </a:p>
      </dgm:t>
    </dgm:pt>
    <dgm:pt modelId="{44522F3D-80D6-4E22-9ABE-063F64BA2072}">
      <dgm:prSet phldrT="[Text]"/>
      <dgm:spPr/>
      <dgm:t>
        <a:bodyPr/>
        <a:lstStyle/>
        <a:p>
          <a:pPr>
            <a:buClr>
              <a:srgbClr val="00B0F0"/>
            </a:buClr>
            <a:buFont typeface="Wingdings" panose="05000000000000000000" pitchFamily="2" charset="2"/>
            <a:buNone/>
          </a:pPr>
          <a:endParaRPr lang="en-US" dirty="0"/>
        </a:p>
      </dgm:t>
    </dgm:pt>
    <dgm:pt modelId="{076256BA-E81E-47EC-B1F8-941E68A4F7B1}" type="parTrans" cxnId="{5B47BD0D-6D65-4C43-A553-4D4E952A6FDF}">
      <dgm:prSet/>
      <dgm:spPr/>
      <dgm:t>
        <a:bodyPr/>
        <a:lstStyle/>
        <a:p>
          <a:endParaRPr lang="en-US"/>
        </a:p>
      </dgm:t>
    </dgm:pt>
    <dgm:pt modelId="{84FFBA20-B9AC-490A-8226-0A2B5D4BDAC8}" type="sibTrans" cxnId="{5B47BD0D-6D65-4C43-A553-4D4E952A6FDF}">
      <dgm:prSet/>
      <dgm:spPr/>
      <dgm:t>
        <a:bodyPr/>
        <a:lstStyle/>
        <a:p>
          <a:endParaRPr lang="en-US"/>
        </a:p>
      </dgm:t>
    </dgm:pt>
    <dgm:pt modelId="{6C49039A-0B05-4457-9A1C-4DE4E27A3720}">
      <dgm:prSet phldrT="[Text]" custT="1"/>
      <dgm:spPr/>
      <dgm:t>
        <a:bodyPr/>
        <a:lstStyle/>
        <a:p>
          <a:r>
            <a:rPr lang="en-US" sz="2400" dirty="0"/>
            <a:t>Confusional Arousals</a:t>
          </a:r>
        </a:p>
      </dgm:t>
    </dgm:pt>
    <dgm:pt modelId="{C873EEE9-5DFD-4FF4-AC79-30AC50B1A8D2}" type="parTrans" cxnId="{7C7CF9EE-4722-41D1-A393-ACD20679AB53}">
      <dgm:prSet/>
      <dgm:spPr/>
      <dgm:t>
        <a:bodyPr/>
        <a:lstStyle/>
        <a:p>
          <a:endParaRPr lang="en-US"/>
        </a:p>
      </dgm:t>
    </dgm:pt>
    <dgm:pt modelId="{47638F6A-0E9E-4179-BA4B-8092690E6A9F}" type="sibTrans" cxnId="{7C7CF9EE-4722-41D1-A393-ACD20679AB53}">
      <dgm:prSet/>
      <dgm:spPr/>
      <dgm:t>
        <a:bodyPr/>
        <a:lstStyle/>
        <a:p>
          <a:endParaRPr lang="en-US"/>
        </a:p>
      </dgm:t>
    </dgm:pt>
    <dgm:pt modelId="{85C168B9-FAE8-4F59-AD39-06564012DF92}">
      <dgm:prSet phldrT="[Text]"/>
      <dgm:spPr/>
      <dgm:t>
        <a:bodyPr/>
        <a:lstStyle/>
        <a:p>
          <a:pPr>
            <a:buClr>
              <a:srgbClr val="00B0F0"/>
            </a:buClr>
            <a:buFont typeface="Wingdings" panose="05000000000000000000" pitchFamily="2" charset="2"/>
            <a:buChar char="Ø"/>
          </a:pPr>
          <a:endParaRPr lang="en-US" dirty="0"/>
        </a:p>
      </dgm:t>
    </dgm:pt>
    <dgm:pt modelId="{E12A00F9-8177-468F-ABE7-CF1EF9321209}" type="parTrans" cxnId="{C9FCF4E6-BB89-4116-A339-75008CC31E65}">
      <dgm:prSet/>
      <dgm:spPr/>
      <dgm:t>
        <a:bodyPr/>
        <a:lstStyle/>
        <a:p>
          <a:endParaRPr lang="en-US"/>
        </a:p>
      </dgm:t>
    </dgm:pt>
    <dgm:pt modelId="{AECE6853-CEFE-4CE3-83A7-61B52F3CBD28}" type="sibTrans" cxnId="{C9FCF4E6-BB89-4116-A339-75008CC31E65}">
      <dgm:prSet/>
      <dgm:spPr/>
      <dgm:t>
        <a:bodyPr/>
        <a:lstStyle/>
        <a:p>
          <a:endParaRPr lang="en-US"/>
        </a:p>
      </dgm:t>
    </dgm:pt>
    <dgm:pt modelId="{78C68BFE-D743-4125-8A14-9DD3525CC439}">
      <dgm:prSet/>
      <dgm:spPr/>
      <dgm:t>
        <a:bodyPr/>
        <a:lstStyle/>
        <a:p>
          <a:r>
            <a:rPr lang="en-US" dirty="0">
              <a:cs typeface="Source Sans Pro Light"/>
            </a:rPr>
            <a:t>Considered a common benign variant of parasomnia</a:t>
          </a:r>
          <a:endParaRPr lang="en-US" spc="-3" dirty="0">
            <a:cs typeface="Source Sans Pro Light"/>
          </a:endParaRPr>
        </a:p>
      </dgm:t>
    </dgm:pt>
    <dgm:pt modelId="{F2A67065-AA2C-4609-9717-D8B7DC7515BF}" type="parTrans" cxnId="{D9422318-5F05-4A78-AB46-6F992E8DF514}">
      <dgm:prSet/>
      <dgm:spPr/>
      <dgm:t>
        <a:bodyPr/>
        <a:lstStyle/>
        <a:p>
          <a:endParaRPr lang="en-US"/>
        </a:p>
      </dgm:t>
    </dgm:pt>
    <dgm:pt modelId="{9482EE2B-63A6-4698-ADA0-C18DFECE252A}" type="sibTrans" cxnId="{D9422318-5F05-4A78-AB46-6F992E8DF514}">
      <dgm:prSet/>
      <dgm:spPr/>
      <dgm:t>
        <a:bodyPr/>
        <a:lstStyle/>
        <a:p>
          <a:endParaRPr lang="en-US"/>
        </a:p>
      </dgm:t>
    </dgm:pt>
    <dgm:pt modelId="{40D58FC5-77A7-488F-BBAE-8B89A6F46BBD}">
      <dgm:prSet/>
      <dgm:spPr/>
      <dgm:t>
        <a:bodyPr/>
        <a:lstStyle/>
        <a:p>
          <a:r>
            <a:rPr lang="en-US" dirty="0">
              <a:cs typeface="Source Sans Pro Light"/>
            </a:rPr>
            <a:t>Confusional behavior during or after arousals from sleep</a:t>
          </a:r>
          <a:endParaRPr lang="en-US" spc="-3" dirty="0">
            <a:cs typeface="Source Sans Pro Light"/>
          </a:endParaRPr>
        </a:p>
      </dgm:t>
    </dgm:pt>
    <dgm:pt modelId="{5F342C8A-1568-44F7-A198-B66C3C72D432}" type="parTrans" cxnId="{3B72D299-CD40-4816-8C3A-C58759DD1B8B}">
      <dgm:prSet/>
      <dgm:spPr/>
      <dgm:t>
        <a:bodyPr/>
        <a:lstStyle/>
        <a:p>
          <a:endParaRPr lang="en-US"/>
        </a:p>
      </dgm:t>
    </dgm:pt>
    <dgm:pt modelId="{B9484A3E-12FD-48C1-B0F4-EECFB65A2599}" type="sibTrans" cxnId="{3B72D299-CD40-4816-8C3A-C58759DD1B8B}">
      <dgm:prSet/>
      <dgm:spPr/>
      <dgm:t>
        <a:bodyPr/>
        <a:lstStyle/>
        <a:p>
          <a:endParaRPr lang="en-US"/>
        </a:p>
      </dgm:t>
    </dgm:pt>
    <dgm:pt modelId="{992CCAA0-4F8F-45C9-B4F7-C5D2B0408358}">
      <dgm:prSet phldrT="[Text]"/>
      <dgm:spPr/>
      <dgm:t>
        <a:bodyPr/>
        <a:lstStyle/>
        <a:p>
          <a:endParaRPr lang="en-US" dirty="0"/>
        </a:p>
      </dgm:t>
    </dgm:pt>
    <dgm:pt modelId="{3E36960A-0B68-4F38-882F-615A393CE5B2}" type="parTrans" cxnId="{4B88E914-0273-413A-8743-E9A8A0621AB9}">
      <dgm:prSet/>
      <dgm:spPr/>
      <dgm:t>
        <a:bodyPr/>
        <a:lstStyle/>
        <a:p>
          <a:endParaRPr lang="en-US"/>
        </a:p>
      </dgm:t>
    </dgm:pt>
    <dgm:pt modelId="{98248422-1802-4FC2-89B0-C41AC83A75CA}" type="sibTrans" cxnId="{4B88E914-0273-413A-8743-E9A8A0621AB9}">
      <dgm:prSet/>
      <dgm:spPr/>
      <dgm:t>
        <a:bodyPr/>
        <a:lstStyle/>
        <a:p>
          <a:endParaRPr lang="en-US"/>
        </a:p>
      </dgm:t>
    </dgm:pt>
    <dgm:pt modelId="{1D476679-356C-46C7-95C2-F73597EB2A3E}">
      <dgm:prSet/>
      <dgm:spPr/>
      <dgm:t>
        <a:bodyPr/>
        <a:lstStyle/>
        <a:p>
          <a:r>
            <a:rPr lang="en-US" dirty="0">
              <a:cs typeface="Source Sans Pro Light"/>
            </a:rPr>
            <a:t>Prevalence: 17% in childhood, peaks at age 12</a:t>
          </a:r>
        </a:p>
      </dgm:t>
    </dgm:pt>
    <dgm:pt modelId="{B111D8DA-EBEE-4F28-9474-2D15A72C60E8}" type="parTrans" cxnId="{42B68537-B6F0-4951-972F-AD265C81A300}">
      <dgm:prSet/>
      <dgm:spPr/>
      <dgm:t>
        <a:bodyPr/>
        <a:lstStyle/>
        <a:p>
          <a:endParaRPr lang="en-US"/>
        </a:p>
      </dgm:t>
    </dgm:pt>
    <dgm:pt modelId="{F13F8C47-13CA-4EB8-BA41-B66CD2CC322B}" type="sibTrans" cxnId="{42B68537-B6F0-4951-972F-AD265C81A300}">
      <dgm:prSet/>
      <dgm:spPr/>
      <dgm:t>
        <a:bodyPr/>
        <a:lstStyle/>
        <a:p>
          <a:endParaRPr lang="en-US"/>
        </a:p>
      </dgm:t>
    </dgm:pt>
    <dgm:pt modelId="{1D50D09D-207D-4A2D-AC49-7FA3D8016898}">
      <dgm:prSet/>
      <dgm:spPr/>
      <dgm:t>
        <a:bodyPr/>
        <a:lstStyle/>
        <a:p>
          <a:r>
            <a:rPr lang="en-US" dirty="0">
              <a:cs typeface="Source Sans Pro Light"/>
            </a:rPr>
            <a:t>Frequency decreases with age, but 3% adults continue to have disorder</a:t>
          </a:r>
        </a:p>
      </dgm:t>
    </dgm:pt>
    <dgm:pt modelId="{AE843049-5EDA-44CA-AA6E-58BC7F45BC78}" type="parTrans" cxnId="{83D20437-AF60-424A-875C-D21B853B8167}">
      <dgm:prSet/>
      <dgm:spPr/>
      <dgm:t>
        <a:bodyPr/>
        <a:lstStyle/>
        <a:p>
          <a:endParaRPr lang="en-US"/>
        </a:p>
      </dgm:t>
    </dgm:pt>
    <dgm:pt modelId="{F8908349-5552-495A-8AE0-C2AEC7BC4B0C}" type="sibTrans" cxnId="{83D20437-AF60-424A-875C-D21B853B8167}">
      <dgm:prSet/>
      <dgm:spPr/>
      <dgm:t>
        <a:bodyPr/>
        <a:lstStyle/>
        <a:p>
          <a:endParaRPr lang="en-US"/>
        </a:p>
      </dgm:t>
    </dgm:pt>
    <dgm:pt modelId="{F81CDE62-DFDD-42BC-8753-F08FE8D72DBF}">
      <dgm:prSet/>
      <dgm:spPr/>
      <dgm:t>
        <a:bodyPr/>
        <a:lstStyle/>
        <a:p>
          <a:r>
            <a:rPr lang="en-US" dirty="0">
              <a:cs typeface="Source Sans Pro Light"/>
            </a:rPr>
            <a:t>Safety and legal implications </a:t>
          </a:r>
        </a:p>
      </dgm:t>
    </dgm:pt>
    <dgm:pt modelId="{3112EA66-BABE-405F-82CA-A401388DFD29}" type="parTrans" cxnId="{A7711AF0-08D6-4A76-8861-893FE2205320}">
      <dgm:prSet/>
      <dgm:spPr/>
      <dgm:t>
        <a:bodyPr/>
        <a:lstStyle/>
        <a:p>
          <a:endParaRPr lang="en-US"/>
        </a:p>
      </dgm:t>
    </dgm:pt>
    <dgm:pt modelId="{A9C431AA-66F8-4356-97EF-39126DAE2CF8}" type="sibTrans" cxnId="{A7711AF0-08D6-4A76-8861-893FE2205320}">
      <dgm:prSet/>
      <dgm:spPr/>
      <dgm:t>
        <a:bodyPr/>
        <a:lstStyle/>
        <a:p>
          <a:endParaRPr lang="en-US"/>
        </a:p>
      </dgm:t>
    </dgm:pt>
    <dgm:pt modelId="{0905E926-BDEA-494A-9FF7-DB46C5247213}">
      <dgm:prSet/>
      <dgm:spPr/>
      <dgm:t>
        <a:bodyPr/>
        <a:lstStyle/>
        <a:p>
          <a:r>
            <a:rPr lang="en-US" dirty="0">
              <a:cs typeface="Source Sans Pro Light"/>
            </a:rPr>
            <a:t>Can mimic NFLE</a:t>
          </a:r>
        </a:p>
      </dgm:t>
    </dgm:pt>
    <dgm:pt modelId="{E58884C6-BB5C-42D1-AFB9-C43E3A9F9A57}" type="parTrans" cxnId="{87BBCDB2-7CDE-4E5B-87CA-61F135798504}">
      <dgm:prSet/>
      <dgm:spPr/>
      <dgm:t>
        <a:bodyPr/>
        <a:lstStyle/>
        <a:p>
          <a:endParaRPr lang="en-US"/>
        </a:p>
      </dgm:t>
    </dgm:pt>
    <dgm:pt modelId="{27AA0F19-E546-472D-8603-C71A14574C30}" type="sibTrans" cxnId="{87BBCDB2-7CDE-4E5B-87CA-61F135798504}">
      <dgm:prSet/>
      <dgm:spPr/>
      <dgm:t>
        <a:bodyPr/>
        <a:lstStyle/>
        <a:p>
          <a:endParaRPr lang="en-US"/>
        </a:p>
      </dgm:t>
    </dgm:pt>
    <dgm:pt modelId="{7D972CD2-E338-4F5E-8814-52080603155F}">
      <dgm:prSet/>
      <dgm:spPr/>
      <dgm:t>
        <a:bodyPr/>
        <a:lstStyle/>
        <a:p>
          <a:r>
            <a:rPr lang="en-US" dirty="0">
              <a:cs typeface="Source Sans Pro Light"/>
            </a:rPr>
            <a:t>Common in both children and adults</a:t>
          </a:r>
        </a:p>
      </dgm:t>
    </dgm:pt>
    <dgm:pt modelId="{3E037122-A808-4C38-9075-7E67AF7E0B8B}" type="parTrans" cxnId="{07189ABE-4ABA-4310-A261-017AD954D379}">
      <dgm:prSet/>
      <dgm:spPr/>
      <dgm:t>
        <a:bodyPr/>
        <a:lstStyle/>
        <a:p>
          <a:endParaRPr lang="en-US"/>
        </a:p>
      </dgm:t>
    </dgm:pt>
    <dgm:pt modelId="{50AB9AB3-E6F0-4B62-A966-3C93DFE6600E}" type="sibTrans" cxnId="{07189ABE-4ABA-4310-A261-017AD954D379}">
      <dgm:prSet/>
      <dgm:spPr/>
      <dgm:t>
        <a:bodyPr/>
        <a:lstStyle/>
        <a:p>
          <a:endParaRPr lang="en-US"/>
        </a:p>
      </dgm:t>
    </dgm:pt>
    <dgm:pt modelId="{F7C8894C-F046-4F72-BB54-F5681BF87E34}">
      <dgm:prSet/>
      <dgm:spPr/>
      <dgm:t>
        <a:bodyPr/>
        <a:lstStyle/>
        <a:p>
          <a:r>
            <a:rPr lang="en-US" dirty="0">
              <a:cs typeface="Source Sans Pro Light"/>
            </a:rPr>
            <a:t>Occur most often out of N3 sleep</a:t>
          </a:r>
        </a:p>
      </dgm:t>
    </dgm:pt>
    <dgm:pt modelId="{ACE7BF15-0269-4B73-B816-27F3FA7592A2}" type="parTrans" cxnId="{0F53F8F2-6F40-4A13-B160-582ADA83CF95}">
      <dgm:prSet/>
      <dgm:spPr/>
      <dgm:t>
        <a:bodyPr/>
        <a:lstStyle/>
        <a:p>
          <a:endParaRPr lang="en-US"/>
        </a:p>
      </dgm:t>
    </dgm:pt>
    <dgm:pt modelId="{811B88B2-1C45-4D78-8DE7-66B5D01E600E}" type="sibTrans" cxnId="{0F53F8F2-6F40-4A13-B160-582ADA83CF95}">
      <dgm:prSet/>
      <dgm:spPr/>
      <dgm:t>
        <a:bodyPr/>
        <a:lstStyle/>
        <a:p>
          <a:endParaRPr lang="en-US"/>
        </a:p>
      </dgm:t>
    </dgm:pt>
    <dgm:pt modelId="{AFC28756-05D4-4282-90F6-88E8649FF8B0}">
      <dgm:prSet/>
      <dgm:spPr/>
      <dgm:t>
        <a:bodyPr/>
        <a:lstStyle/>
        <a:p>
          <a:r>
            <a:rPr lang="en-US" dirty="0">
              <a:cs typeface="Source Sans Pro Light"/>
            </a:rPr>
            <a:t>Most patients will outgrow the disorder</a:t>
          </a:r>
        </a:p>
      </dgm:t>
    </dgm:pt>
    <dgm:pt modelId="{540047ED-A35A-4ED3-A4D2-1A91B7DCCB61}" type="parTrans" cxnId="{FFEC353E-BFC5-430E-881F-719D091DAB3D}">
      <dgm:prSet/>
      <dgm:spPr/>
      <dgm:t>
        <a:bodyPr/>
        <a:lstStyle/>
        <a:p>
          <a:endParaRPr lang="en-US"/>
        </a:p>
      </dgm:t>
    </dgm:pt>
    <dgm:pt modelId="{27523599-A7D4-41BE-BCA9-38FBB2D5F281}" type="sibTrans" cxnId="{FFEC353E-BFC5-430E-881F-719D091DAB3D}">
      <dgm:prSet/>
      <dgm:spPr/>
      <dgm:t>
        <a:bodyPr/>
        <a:lstStyle/>
        <a:p>
          <a:endParaRPr lang="en-US"/>
        </a:p>
      </dgm:t>
    </dgm:pt>
    <dgm:pt modelId="{BE0775DC-4E5D-40F8-85BB-5A4140437674}">
      <dgm:prSet/>
      <dgm:spPr/>
      <dgm:t>
        <a:bodyPr/>
        <a:lstStyle/>
        <a:p>
          <a:r>
            <a:rPr lang="en-US" dirty="0">
              <a:cs typeface="Source Sans Pro Light"/>
            </a:rPr>
            <a:t>Prevalence: 17.3% in children age 3-13; 6.9% in children over 15 to adulthood </a:t>
          </a:r>
        </a:p>
      </dgm:t>
    </dgm:pt>
    <dgm:pt modelId="{3F241882-9327-4517-9C7C-113389BF6072}" type="parTrans" cxnId="{C83C6E56-D2DE-4822-9DC3-1BB8A50A817B}">
      <dgm:prSet/>
      <dgm:spPr/>
      <dgm:t>
        <a:bodyPr/>
        <a:lstStyle/>
        <a:p>
          <a:endParaRPr lang="en-US"/>
        </a:p>
      </dgm:t>
    </dgm:pt>
    <dgm:pt modelId="{FED8A1B6-2B09-48DF-B307-EE850317C94C}" type="sibTrans" cxnId="{C83C6E56-D2DE-4822-9DC3-1BB8A50A817B}">
      <dgm:prSet/>
      <dgm:spPr/>
      <dgm:t>
        <a:bodyPr/>
        <a:lstStyle/>
        <a:p>
          <a:endParaRPr lang="en-US"/>
        </a:p>
      </dgm:t>
    </dgm:pt>
    <dgm:pt modelId="{EFF9E935-2B9E-4E4E-96F5-46014562686D}" type="pres">
      <dgm:prSet presAssocID="{408368C3-39A8-4414-BC92-918C71B11A84}" presName="Name0" presStyleCnt="0">
        <dgm:presLayoutVars>
          <dgm:dir/>
          <dgm:animLvl val="lvl"/>
          <dgm:resizeHandles val="exact"/>
        </dgm:presLayoutVars>
      </dgm:prSet>
      <dgm:spPr/>
    </dgm:pt>
    <dgm:pt modelId="{586E69D9-312E-4C15-A173-458065E9140B}" type="pres">
      <dgm:prSet presAssocID="{391041E8-7E3A-4743-9BE2-F0DD87725788}" presName="composite" presStyleCnt="0"/>
      <dgm:spPr/>
    </dgm:pt>
    <dgm:pt modelId="{68FCC709-6CED-4C1C-8EB1-6507F4224617}" type="pres">
      <dgm:prSet presAssocID="{391041E8-7E3A-4743-9BE2-F0DD87725788}" presName="parTx" presStyleLbl="alignNode1" presStyleIdx="0" presStyleCnt="3" custScaleX="99215">
        <dgm:presLayoutVars>
          <dgm:chMax val="0"/>
          <dgm:chPref val="0"/>
          <dgm:bulletEnabled val="1"/>
        </dgm:presLayoutVars>
      </dgm:prSet>
      <dgm:spPr/>
    </dgm:pt>
    <dgm:pt modelId="{F0364255-6FC8-42BD-AE20-74C5F30BC0E6}" type="pres">
      <dgm:prSet presAssocID="{391041E8-7E3A-4743-9BE2-F0DD87725788}" presName="desTx" presStyleLbl="alignAccFollowNode1" presStyleIdx="0" presStyleCnt="3">
        <dgm:presLayoutVars>
          <dgm:bulletEnabled val="1"/>
        </dgm:presLayoutVars>
      </dgm:prSet>
      <dgm:spPr/>
    </dgm:pt>
    <dgm:pt modelId="{E01D7CF8-BA27-459A-B165-B2CBECC808E3}" type="pres">
      <dgm:prSet presAssocID="{15DB8740-94A1-4CC8-B7DD-2E7D323526BC}" presName="space" presStyleCnt="0"/>
      <dgm:spPr/>
    </dgm:pt>
    <dgm:pt modelId="{FFB4576F-68C7-4A29-9CEB-EBC1A8F1A265}" type="pres">
      <dgm:prSet presAssocID="{C53E40E4-5338-49D0-89EC-38B4A8C3984F}" presName="composite" presStyleCnt="0"/>
      <dgm:spPr/>
    </dgm:pt>
    <dgm:pt modelId="{F1D8DD6F-55BF-4DE3-997C-3A6DFDB45853}" type="pres">
      <dgm:prSet presAssocID="{C53E40E4-5338-49D0-89EC-38B4A8C3984F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44628384-169E-4BA1-BCE3-356513D832F4}" type="pres">
      <dgm:prSet presAssocID="{C53E40E4-5338-49D0-89EC-38B4A8C3984F}" presName="desTx" presStyleLbl="alignAccFollowNode1" presStyleIdx="1" presStyleCnt="3">
        <dgm:presLayoutVars>
          <dgm:bulletEnabled val="1"/>
        </dgm:presLayoutVars>
      </dgm:prSet>
      <dgm:spPr/>
    </dgm:pt>
    <dgm:pt modelId="{B83DD8D2-708C-492D-9741-16152F142B77}" type="pres">
      <dgm:prSet presAssocID="{6A66AD2E-1492-456E-9D99-4F8FBBAD4FFB}" presName="space" presStyleCnt="0"/>
      <dgm:spPr/>
    </dgm:pt>
    <dgm:pt modelId="{DE4AF93A-E9B3-4D56-92C4-6C8B6441ECFA}" type="pres">
      <dgm:prSet presAssocID="{6C49039A-0B05-4457-9A1C-4DE4E27A3720}" presName="composite" presStyleCnt="0"/>
      <dgm:spPr/>
    </dgm:pt>
    <dgm:pt modelId="{EDC83BBF-4F49-461C-825D-023BE43ADD72}" type="pres">
      <dgm:prSet presAssocID="{6C49039A-0B05-4457-9A1C-4DE4E27A3720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73B8116D-B92B-4514-B721-D15A46B36CB6}" type="pres">
      <dgm:prSet presAssocID="{6C49039A-0B05-4457-9A1C-4DE4E27A3720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5B47BD0D-6D65-4C43-A553-4D4E952A6FDF}" srcId="{C53E40E4-5338-49D0-89EC-38B4A8C3984F}" destId="{44522F3D-80D6-4E22-9ABE-063F64BA2072}" srcOrd="0" destOrd="0" parTransId="{076256BA-E81E-47EC-B1F8-941E68A4F7B1}" sibTransId="{84FFBA20-B9AC-490A-8226-0A2B5D4BDAC8}"/>
    <dgm:cxn modelId="{8F808913-77AE-466B-B215-EFEF47C58494}" type="presOf" srcId="{85C168B9-FAE8-4F59-AD39-06564012DF92}" destId="{73B8116D-B92B-4514-B721-D15A46B36CB6}" srcOrd="0" destOrd="0" presId="urn:microsoft.com/office/officeart/2005/8/layout/hList1"/>
    <dgm:cxn modelId="{4B88E914-0273-413A-8743-E9A8A0621AB9}" srcId="{391041E8-7E3A-4743-9BE2-F0DD87725788}" destId="{992CCAA0-4F8F-45C9-B4F7-C5D2B0408358}" srcOrd="0" destOrd="0" parTransId="{3E36960A-0B68-4F38-882F-615A393CE5B2}" sibTransId="{98248422-1802-4FC2-89B0-C41AC83A75CA}"/>
    <dgm:cxn modelId="{D9422318-5F05-4A78-AB46-6F992E8DF514}" srcId="{C53E40E4-5338-49D0-89EC-38B4A8C3984F}" destId="{78C68BFE-D743-4125-8A14-9DD3525CC439}" srcOrd="1" destOrd="0" parTransId="{F2A67065-AA2C-4609-9717-D8B7DC7515BF}" sibTransId="{9482EE2B-63A6-4698-ADA0-C18DFECE252A}"/>
    <dgm:cxn modelId="{CBB8291E-27E2-4EAE-B688-074BA4ADC721}" type="presOf" srcId="{7D972CD2-E338-4F5E-8814-52080603155F}" destId="{44628384-169E-4BA1-BCE3-356513D832F4}" srcOrd="0" destOrd="2" presId="urn:microsoft.com/office/officeart/2005/8/layout/hList1"/>
    <dgm:cxn modelId="{0FF0652D-A4E5-4DC8-B89B-080A315871D7}" type="presOf" srcId="{F81CDE62-DFDD-42BC-8753-F08FE8D72DBF}" destId="{F0364255-6FC8-42BD-AE20-74C5F30BC0E6}" srcOrd="0" destOrd="2" presId="urn:microsoft.com/office/officeart/2005/8/layout/hList1"/>
    <dgm:cxn modelId="{B2CEE22E-5BCC-4BA6-ADF3-5AED260A3F18}" srcId="{408368C3-39A8-4414-BC92-918C71B11A84}" destId="{C53E40E4-5338-49D0-89EC-38B4A8C3984F}" srcOrd="1" destOrd="0" parTransId="{47EDACC6-34E2-41F1-9D04-3D5931C9F317}" sibTransId="{6A66AD2E-1492-456E-9D99-4F8FBBAD4FFB}"/>
    <dgm:cxn modelId="{E65C1C33-7BC1-49DA-8188-E360EF44A79B}" type="presOf" srcId="{408368C3-39A8-4414-BC92-918C71B11A84}" destId="{EFF9E935-2B9E-4E4E-96F5-46014562686D}" srcOrd="0" destOrd="0" presId="urn:microsoft.com/office/officeart/2005/8/layout/hList1"/>
    <dgm:cxn modelId="{83D20437-AF60-424A-875C-D21B853B8167}" srcId="{391041E8-7E3A-4743-9BE2-F0DD87725788}" destId="{1D50D09D-207D-4A2D-AC49-7FA3D8016898}" srcOrd="5" destOrd="0" parTransId="{AE843049-5EDA-44CA-AA6E-58BC7F45BC78}" sibTransId="{F8908349-5552-495A-8AE0-C2AEC7BC4B0C}"/>
    <dgm:cxn modelId="{42B68537-B6F0-4951-972F-AD265C81A300}" srcId="{391041E8-7E3A-4743-9BE2-F0DD87725788}" destId="{1D476679-356C-46C7-95C2-F73597EB2A3E}" srcOrd="4" destOrd="0" parTransId="{B111D8DA-EBEE-4F28-9474-2D15A72C60E8}" sibTransId="{F13F8C47-13CA-4EB8-BA41-B66CD2CC322B}"/>
    <dgm:cxn modelId="{FFEC353E-BFC5-430E-881F-719D091DAB3D}" srcId="{6C49039A-0B05-4457-9A1C-4DE4E27A3720}" destId="{AFC28756-05D4-4282-90F6-88E8649FF8B0}" srcOrd="4" destOrd="0" parTransId="{540047ED-A35A-4ED3-A4D2-1A91B7DCCB61}" sibTransId="{27523599-A7D4-41BE-BCA9-38FBB2D5F281}"/>
    <dgm:cxn modelId="{EDE78C3F-0EDD-421F-9B5A-A995174FE79F}" type="presOf" srcId="{1D50D09D-207D-4A2D-AC49-7FA3D8016898}" destId="{F0364255-6FC8-42BD-AE20-74C5F30BC0E6}" srcOrd="0" destOrd="5" presId="urn:microsoft.com/office/officeart/2005/8/layout/hList1"/>
    <dgm:cxn modelId="{C446E941-2DB0-4E23-96C3-C81878710B60}" type="presOf" srcId="{AFC28756-05D4-4282-90F6-88E8649FF8B0}" destId="{73B8116D-B92B-4514-B721-D15A46B36CB6}" srcOrd="0" destOrd="4" presId="urn:microsoft.com/office/officeart/2005/8/layout/hList1"/>
    <dgm:cxn modelId="{876C3254-1CD6-4EA4-8249-995EC99188DA}" type="presOf" srcId="{40D58FC5-77A7-488F-BBAE-8B89A6F46BBD}" destId="{73B8116D-B92B-4514-B721-D15A46B36CB6}" srcOrd="0" destOrd="1" presId="urn:microsoft.com/office/officeart/2005/8/layout/hList1"/>
    <dgm:cxn modelId="{C83C6E56-D2DE-4822-9DC3-1BB8A50A817B}" srcId="{6C49039A-0B05-4457-9A1C-4DE4E27A3720}" destId="{BE0775DC-4E5D-40F8-85BB-5A4140437674}" srcOrd="3" destOrd="0" parTransId="{3F241882-9327-4517-9C7C-113389BF6072}" sibTransId="{FED8A1B6-2B09-48DF-B307-EE850317C94C}"/>
    <dgm:cxn modelId="{D5FB9385-2B22-43BE-AD3B-A850602CED1E}" type="presOf" srcId="{0905E926-BDEA-494A-9FF7-DB46C5247213}" destId="{F0364255-6FC8-42BD-AE20-74C5F30BC0E6}" srcOrd="0" destOrd="3" presId="urn:microsoft.com/office/officeart/2005/8/layout/hList1"/>
    <dgm:cxn modelId="{67E14E95-C79F-4772-8B6B-8279733F9CBC}" srcId="{408368C3-39A8-4414-BC92-918C71B11A84}" destId="{391041E8-7E3A-4743-9BE2-F0DD87725788}" srcOrd="0" destOrd="0" parTransId="{0618E77C-38D7-490A-A3BC-81FC0D5B8AF0}" sibTransId="{15DB8740-94A1-4CC8-B7DD-2E7D323526BC}"/>
    <dgm:cxn modelId="{3B72D299-CD40-4816-8C3A-C58759DD1B8B}" srcId="{6C49039A-0B05-4457-9A1C-4DE4E27A3720}" destId="{40D58FC5-77A7-488F-BBAE-8B89A6F46BBD}" srcOrd="1" destOrd="0" parTransId="{5F342C8A-1568-44F7-A198-B66C3C72D432}" sibTransId="{B9484A3E-12FD-48C1-B0F4-EECFB65A2599}"/>
    <dgm:cxn modelId="{943C01A2-BEC4-4D0A-AAC8-1E3D3B792702}" type="presOf" srcId="{78C68BFE-D743-4125-8A14-9DD3525CC439}" destId="{44628384-169E-4BA1-BCE3-356513D832F4}" srcOrd="0" destOrd="1" presId="urn:microsoft.com/office/officeart/2005/8/layout/hList1"/>
    <dgm:cxn modelId="{172ED1A3-5A33-4CD3-A12B-8C8894F86908}" type="presOf" srcId="{F7C8894C-F046-4F72-BB54-F5681BF87E34}" destId="{73B8116D-B92B-4514-B721-D15A46B36CB6}" srcOrd="0" destOrd="2" presId="urn:microsoft.com/office/officeart/2005/8/layout/hList1"/>
    <dgm:cxn modelId="{711538AD-ACB3-4729-B63A-AE625709AC1A}" type="presOf" srcId="{D4548B33-7F6E-4715-804A-5F55C7CF7596}" destId="{F0364255-6FC8-42BD-AE20-74C5F30BC0E6}" srcOrd="0" destOrd="1" presId="urn:microsoft.com/office/officeart/2005/8/layout/hList1"/>
    <dgm:cxn modelId="{21DCAEAF-CB3B-441B-9330-D8CA3307A444}" type="presOf" srcId="{1D476679-356C-46C7-95C2-F73597EB2A3E}" destId="{F0364255-6FC8-42BD-AE20-74C5F30BC0E6}" srcOrd="0" destOrd="4" presId="urn:microsoft.com/office/officeart/2005/8/layout/hList1"/>
    <dgm:cxn modelId="{87BBCDB2-7CDE-4E5B-87CA-61F135798504}" srcId="{391041E8-7E3A-4743-9BE2-F0DD87725788}" destId="{0905E926-BDEA-494A-9FF7-DB46C5247213}" srcOrd="3" destOrd="0" parTransId="{E58884C6-BB5C-42D1-AFB9-C43E3A9F9A57}" sibTransId="{27AA0F19-E546-472D-8603-C71A14574C30}"/>
    <dgm:cxn modelId="{563B67BD-CDF9-42EF-AC4A-616DDCAB7125}" type="presOf" srcId="{6C49039A-0B05-4457-9A1C-4DE4E27A3720}" destId="{EDC83BBF-4F49-461C-825D-023BE43ADD72}" srcOrd="0" destOrd="0" presId="urn:microsoft.com/office/officeart/2005/8/layout/hList1"/>
    <dgm:cxn modelId="{620A4ABE-12FC-4F4D-82DA-5691B92AAADE}" type="presOf" srcId="{391041E8-7E3A-4743-9BE2-F0DD87725788}" destId="{68FCC709-6CED-4C1C-8EB1-6507F4224617}" srcOrd="0" destOrd="0" presId="urn:microsoft.com/office/officeart/2005/8/layout/hList1"/>
    <dgm:cxn modelId="{07189ABE-4ABA-4310-A261-017AD954D379}" srcId="{C53E40E4-5338-49D0-89EC-38B4A8C3984F}" destId="{7D972CD2-E338-4F5E-8814-52080603155F}" srcOrd="2" destOrd="0" parTransId="{3E037122-A808-4C38-9075-7E67AF7E0B8B}" sibTransId="{50AB9AB3-E6F0-4B62-A966-3C93DFE6600E}"/>
    <dgm:cxn modelId="{740EADC6-8D39-4A59-83B1-B31CDD9B9D99}" type="presOf" srcId="{992CCAA0-4F8F-45C9-B4F7-C5D2B0408358}" destId="{F0364255-6FC8-42BD-AE20-74C5F30BC0E6}" srcOrd="0" destOrd="0" presId="urn:microsoft.com/office/officeart/2005/8/layout/hList1"/>
    <dgm:cxn modelId="{E91E9ACA-9DDC-474A-A435-C43A3E55EB77}" type="presOf" srcId="{C53E40E4-5338-49D0-89EC-38B4A8C3984F}" destId="{F1D8DD6F-55BF-4DE3-997C-3A6DFDB45853}" srcOrd="0" destOrd="0" presId="urn:microsoft.com/office/officeart/2005/8/layout/hList1"/>
    <dgm:cxn modelId="{6784C3D1-9726-44DE-AADF-3A8853C4FF4F}" srcId="{391041E8-7E3A-4743-9BE2-F0DD87725788}" destId="{D4548B33-7F6E-4715-804A-5F55C7CF7596}" srcOrd="1" destOrd="0" parTransId="{069CCED5-CC15-4B8F-8CC2-A64C76A8CFEA}" sibTransId="{DC271326-A083-4AFE-8BD8-81CF96F296B3}"/>
    <dgm:cxn modelId="{756039E1-CD26-48D0-8247-D452ADFB05EB}" type="presOf" srcId="{44522F3D-80D6-4E22-9ABE-063F64BA2072}" destId="{44628384-169E-4BA1-BCE3-356513D832F4}" srcOrd="0" destOrd="0" presId="urn:microsoft.com/office/officeart/2005/8/layout/hList1"/>
    <dgm:cxn modelId="{00A9B1E3-CE47-42A1-9B4A-0AF005FAC2BE}" type="presOf" srcId="{BE0775DC-4E5D-40F8-85BB-5A4140437674}" destId="{73B8116D-B92B-4514-B721-D15A46B36CB6}" srcOrd="0" destOrd="3" presId="urn:microsoft.com/office/officeart/2005/8/layout/hList1"/>
    <dgm:cxn modelId="{C9FCF4E6-BB89-4116-A339-75008CC31E65}" srcId="{6C49039A-0B05-4457-9A1C-4DE4E27A3720}" destId="{85C168B9-FAE8-4F59-AD39-06564012DF92}" srcOrd="0" destOrd="0" parTransId="{E12A00F9-8177-468F-ABE7-CF1EF9321209}" sibTransId="{AECE6853-CEFE-4CE3-83A7-61B52F3CBD28}"/>
    <dgm:cxn modelId="{7C7CF9EE-4722-41D1-A393-ACD20679AB53}" srcId="{408368C3-39A8-4414-BC92-918C71B11A84}" destId="{6C49039A-0B05-4457-9A1C-4DE4E27A3720}" srcOrd="2" destOrd="0" parTransId="{C873EEE9-5DFD-4FF4-AC79-30AC50B1A8D2}" sibTransId="{47638F6A-0E9E-4179-BA4B-8092690E6A9F}"/>
    <dgm:cxn modelId="{A7711AF0-08D6-4A76-8861-893FE2205320}" srcId="{391041E8-7E3A-4743-9BE2-F0DD87725788}" destId="{F81CDE62-DFDD-42BC-8753-F08FE8D72DBF}" srcOrd="2" destOrd="0" parTransId="{3112EA66-BABE-405F-82CA-A401388DFD29}" sibTransId="{A9C431AA-66F8-4356-97EF-39126DAE2CF8}"/>
    <dgm:cxn modelId="{0F53F8F2-6F40-4A13-B160-582ADA83CF95}" srcId="{6C49039A-0B05-4457-9A1C-4DE4E27A3720}" destId="{F7C8894C-F046-4F72-BB54-F5681BF87E34}" srcOrd="2" destOrd="0" parTransId="{ACE7BF15-0269-4B73-B816-27F3FA7592A2}" sibTransId="{811B88B2-1C45-4D78-8DE7-66B5D01E600E}"/>
    <dgm:cxn modelId="{7837B52C-E18E-435B-A60E-1F13C791867F}" type="presParOf" srcId="{EFF9E935-2B9E-4E4E-96F5-46014562686D}" destId="{586E69D9-312E-4C15-A173-458065E9140B}" srcOrd="0" destOrd="0" presId="urn:microsoft.com/office/officeart/2005/8/layout/hList1"/>
    <dgm:cxn modelId="{2B57EFC6-081E-4B6C-8883-E9694954C482}" type="presParOf" srcId="{586E69D9-312E-4C15-A173-458065E9140B}" destId="{68FCC709-6CED-4C1C-8EB1-6507F4224617}" srcOrd="0" destOrd="0" presId="urn:microsoft.com/office/officeart/2005/8/layout/hList1"/>
    <dgm:cxn modelId="{66DEF97A-D971-473A-BF52-5A9E73354732}" type="presParOf" srcId="{586E69D9-312E-4C15-A173-458065E9140B}" destId="{F0364255-6FC8-42BD-AE20-74C5F30BC0E6}" srcOrd="1" destOrd="0" presId="urn:microsoft.com/office/officeart/2005/8/layout/hList1"/>
    <dgm:cxn modelId="{D70DBB2B-43D4-4777-A5E7-46C9EF3DF71A}" type="presParOf" srcId="{EFF9E935-2B9E-4E4E-96F5-46014562686D}" destId="{E01D7CF8-BA27-459A-B165-B2CBECC808E3}" srcOrd="1" destOrd="0" presId="urn:microsoft.com/office/officeart/2005/8/layout/hList1"/>
    <dgm:cxn modelId="{23BB2439-A581-483D-94CF-126E56D0B0D5}" type="presParOf" srcId="{EFF9E935-2B9E-4E4E-96F5-46014562686D}" destId="{FFB4576F-68C7-4A29-9CEB-EBC1A8F1A265}" srcOrd="2" destOrd="0" presId="urn:microsoft.com/office/officeart/2005/8/layout/hList1"/>
    <dgm:cxn modelId="{57442B14-DDA0-4620-939D-9424EA67FAEE}" type="presParOf" srcId="{FFB4576F-68C7-4A29-9CEB-EBC1A8F1A265}" destId="{F1D8DD6F-55BF-4DE3-997C-3A6DFDB45853}" srcOrd="0" destOrd="0" presId="urn:microsoft.com/office/officeart/2005/8/layout/hList1"/>
    <dgm:cxn modelId="{653FBB5D-B6EF-49C2-AD1F-38B96B567265}" type="presParOf" srcId="{FFB4576F-68C7-4A29-9CEB-EBC1A8F1A265}" destId="{44628384-169E-4BA1-BCE3-356513D832F4}" srcOrd="1" destOrd="0" presId="urn:microsoft.com/office/officeart/2005/8/layout/hList1"/>
    <dgm:cxn modelId="{1A8CA169-1D1F-4ED1-9376-4505E661BADF}" type="presParOf" srcId="{EFF9E935-2B9E-4E4E-96F5-46014562686D}" destId="{B83DD8D2-708C-492D-9741-16152F142B77}" srcOrd="3" destOrd="0" presId="urn:microsoft.com/office/officeart/2005/8/layout/hList1"/>
    <dgm:cxn modelId="{8597FD93-E031-4F9F-BA62-DF4DFAE7C291}" type="presParOf" srcId="{EFF9E935-2B9E-4E4E-96F5-46014562686D}" destId="{DE4AF93A-E9B3-4D56-92C4-6C8B6441ECFA}" srcOrd="4" destOrd="0" presId="urn:microsoft.com/office/officeart/2005/8/layout/hList1"/>
    <dgm:cxn modelId="{15B0000F-731E-4340-B3A9-B9A1F0CEAB86}" type="presParOf" srcId="{DE4AF93A-E9B3-4D56-92C4-6C8B6441ECFA}" destId="{EDC83BBF-4F49-461C-825D-023BE43ADD72}" srcOrd="0" destOrd="0" presId="urn:microsoft.com/office/officeart/2005/8/layout/hList1"/>
    <dgm:cxn modelId="{BF4FCB09-9083-4A65-B99A-19C5CAA90CEB}" type="presParOf" srcId="{DE4AF93A-E9B3-4D56-92C4-6C8B6441ECFA}" destId="{73B8116D-B92B-4514-B721-D15A46B36CB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408368C3-39A8-4414-BC92-918C71B11A84}" type="doc">
      <dgm:prSet loTypeId="urn:microsoft.com/office/officeart/2005/8/layout/hList1" loCatId="list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391041E8-7E3A-4743-9BE2-F0DD87725788}">
      <dgm:prSet phldrT="[Text]" custT="1"/>
      <dgm:spPr/>
      <dgm:t>
        <a:bodyPr/>
        <a:lstStyle/>
        <a:p>
          <a:r>
            <a:rPr lang="en-US" sz="2400" dirty="0">
              <a:solidFill>
                <a:schemeClr val="bg1"/>
              </a:solidFill>
              <a:cs typeface="Source Sans Pro Light"/>
            </a:rPr>
            <a:t>REM Behavior Disorder </a:t>
          </a:r>
          <a:endParaRPr lang="en-US" sz="2400" dirty="0">
            <a:solidFill>
              <a:schemeClr val="bg1"/>
            </a:solidFill>
          </a:endParaRPr>
        </a:p>
      </dgm:t>
    </dgm:pt>
    <dgm:pt modelId="{0618E77C-38D7-490A-A3BC-81FC0D5B8AF0}" type="parTrans" cxnId="{67E14E95-C79F-4772-8B6B-8279733F9CBC}">
      <dgm:prSet/>
      <dgm:spPr/>
      <dgm:t>
        <a:bodyPr/>
        <a:lstStyle/>
        <a:p>
          <a:endParaRPr lang="en-US"/>
        </a:p>
      </dgm:t>
    </dgm:pt>
    <dgm:pt modelId="{15DB8740-94A1-4CC8-B7DD-2E7D323526BC}" type="sibTrans" cxnId="{67E14E95-C79F-4772-8B6B-8279733F9CBC}">
      <dgm:prSet/>
      <dgm:spPr/>
      <dgm:t>
        <a:bodyPr/>
        <a:lstStyle/>
        <a:p>
          <a:endParaRPr lang="en-US"/>
        </a:p>
      </dgm:t>
    </dgm:pt>
    <dgm:pt modelId="{D4548B33-7F6E-4715-804A-5F55C7CF7596}">
      <dgm:prSet phldrT="[Text]"/>
      <dgm:spPr/>
      <dgm:t>
        <a:bodyPr/>
        <a:lstStyle/>
        <a:p>
          <a:r>
            <a:rPr lang="en-US" dirty="0">
              <a:cs typeface="Source Sans Pro Light"/>
            </a:rPr>
            <a:t>Associated with alpha-</a:t>
          </a:r>
          <a:r>
            <a:rPr lang="en-US" dirty="0" err="1">
              <a:cs typeface="Source Sans Pro Light"/>
            </a:rPr>
            <a:t>synucleopathies</a:t>
          </a:r>
          <a:endParaRPr lang="en-US" dirty="0"/>
        </a:p>
      </dgm:t>
    </dgm:pt>
    <dgm:pt modelId="{069CCED5-CC15-4B8F-8CC2-A64C76A8CFEA}" type="parTrans" cxnId="{6784C3D1-9726-44DE-AADF-3A8853C4FF4F}">
      <dgm:prSet/>
      <dgm:spPr/>
      <dgm:t>
        <a:bodyPr/>
        <a:lstStyle/>
        <a:p>
          <a:endParaRPr lang="en-US"/>
        </a:p>
      </dgm:t>
    </dgm:pt>
    <dgm:pt modelId="{DC271326-A083-4AFE-8BD8-81CF96F296B3}" type="sibTrans" cxnId="{6784C3D1-9726-44DE-AADF-3A8853C4FF4F}">
      <dgm:prSet/>
      <dgm:spPr/>
      <dgm:t>
        <a:bodyPr/>
        <a:lstStyle/>
        <a:p>
          <a:endParaRPr lang="en-US"/>
        </a:p>
      </dgm:t>
    </dgm:pt>
    <dgm:pt modelId="{C53E40E4-5338-49D0-89EC-38B4A8C3984F}">
      <dgm:prSet phldrT="[Text]" custT="1"/>
      <dgm:spPr/>
      <dgm:t>
        <a:bodyPr/>
        <a:lstStyle/>
        <a:p>
          <a:r>
            <a:rPr lang="en-US" sz="2400" dirty="0"/>
            <a:t>Nightmare Disorder</a:t>
          </a:r>
        </a:p>
      </dgm:t>
    </dgm:pt>
    <dgm:pt modelId="{47EDACC6-34E2-41F1-9D04-3D5931C9F317}" type="parTrans" cxnId="{B2CEE22E-5BCC-4BA6-ADF3-5AED260A3F18}">
      <dgm:prSet/>
      <dgm:spPr/>
      <dgm:t>
        <a:bodyPr/>
        <a:lstStyle/>
        <a:p>
          <a:endParaRPr lang="en-US"/>
        </a:p>
      </dgm:t>
    </dgm:pt>
    <dgm:pt modelId="{6A66AD2E-1492-456E-9D99-4F8FBBAD4FFB}" type="sibTrans" cxnId="{B2CEE22E-5BCC-4BA6-ADF3-5AED260A3F18}">
      <dgm:prSet/>
      <dgm:spPr/>
      <dgm:t>
        <a:bodyPr/>
        <a:lstStyle/>
        <a:p>
          <a:endParaRPr lang="en-US"/>
        </a:p>
      </dgm:t>
    </dgm:pt>
    <dgm:pt modelId="{44522F3D-80D6-4E22-9ABE-063F64BA2072}">
      <dgm:prSet phldrT="[Text]"/>
      <dgm:spPr/>
      <dgm:t>
        <a:bodyPr/>
        <a:lstStyle/>
        <a:p>
          <a:pPr>
            <a:buClr>
              <a:srgbClr val="00B0F0"/>
            </a:buClr>
            <a:buFont typeface="Wingdings" panose="05000000000000000000" pitchFamily="2" charset="2"/>
            <a:buNone/>
          </a:pPr>
          <a:endParaRPr lang="en-US" dirty="0"/>
        </a:p>
      </dgm:t>
    </dgm:pt>
    <dgm:pt modelId="{076256BA-E81E-47EC-B1F8-941E68A4F7B1}" type="parTrans" cxnId="{5B47BD0D-6D65-4C43-A553-4D4E952A6FDF}">
      <dgm:prSet/>
      <dgm:spPr/>
      <dgm:t>
        <a:bodyPr/>
        <a:lstStyle/>
        <a:p>
          <a:endParaRPr lang="en-US"/>
        </a:p>
      </dgm:t>
    </dgm:pt>
    <dgm:pt modelId="{84FFBA20-B9AC-490A-8226-0A2B5D4BDAC8}" type="sibTrans" cxnId="{5B47BD0D-6D65-4C43-A553-4D4E952A6FDF}">
      <dgm:prSet/>
      <dgm:spPr/>
      <dgm:t>
        <a:bodyPr/>
        <a:lstStyle/>
        <a:p>
          <a:endParaRPr lang="en-US"/>
        </a:p>
      </dgm:t>
    </dgm:pt>
    <dgm:pt modelId="{6C49039A-0B05-4457-9A1C-4DE4E27A3720}">
      <dgm:prSet phldrT="[Text]" custT="1"/>
      <dgm:spPr/>
      <dgm:t>
        <a:bodyPr/>
        <a:lstStyle/>
        <a:p>
          <a:r>
            <a:rPr lang="en-US" sz="2400" dirty="0">
              <a:solidFill>
                <a:schemeClr val="bg1"/>
              </a:solidFill>
              <a:cs typeface="Source Sans Pro Light"/>
            </a:rPr>
            <a:t>Isolated Sleep Paralysis</a:t>
          </a:r>
          <a:endParaRPr lang="en-US" sz="2400" dirty="0">
            <a:solidFill>
              <a:schemeClr val="bg1"/>
            </a:solidFill>
          </a:endParaRPr>
        </a:p>
      </dgm:t>
    </dgm:pt>
    <dgm:pt modelId="{C873EEE9-5DFD-4FF4-AC79-30AC50B1A8D2}" type="parTrans" cxnId="{7C7CF9EE-4722-41D1-A393-ACD20679AB53}">
      <dgm:prSet/>
      <dgm:spPr/>
      <dgm:t>
        <a:bodyPr/>
        <a:lstStyle/>
        <a:p>
          <a:endParaRPr lang="en-US"/>
        </a:p>
      </dgm:t>
    </dgm:pt>
    <dgm:pt modelId="{47638F6A-0E9E-4179-BA4B-8092690E6A9F}" type="sibTrans" cxnId="{7C7CF9EE-4722-41D1-A393-ACD20679AB53}">
      <dgm:prSet/>
      <dgm:spPr/>
      <dgm:t>
        <a:bodyPr/>
        <a:lstStyle/>
        <a:p>
          <a:endParaRPr lang="en-US"/>
        </a:p>
      </dgm:t>
    </dgm:pt>
    <dgm:pt modelId="{85C168B9-FAE8-4F59-AD39-06564012DF92}">
      <dgm:prSet phldrT="[Text]"/>
      <dgm:spPr/>
      <dgm:t>
        <a:bodyPr/>
        <a:lstStyle/>
        <a:p>
          <a:pPr>
            <a:buClr>
              <a:srgbClr val="00B0F0"/>
            </a:buClr>
            <a:buFont typeface="Wingdings" panose="05000000000000000000" pitchFamily="2" charset="2"/>
            <a:buChar char="Ø"/>
          </a:pPr>
          <a:endParaRPr lang="en-US" dirty="0"/>
        </a:p>
      </dgm:t>
    </dgm:pt>
    <dgm:pt modelId="{E12A00F9-8177-468F-ABE7-CF1EF9321209}" type="parTrans" cxnId="{C9FCF4E6-BB89-4116-A339-75008CC31E65}">
      <dgm:prSet/>
      <dgm:spPr/>
      <dgm:t>
        <a:bodyPr/>
        <a:lstStyle/>
        <a:p>
          <a:endParaRPr lang="en-US"/>
        </a:p>
      </dgm:t>
    </dgm:pt>
    <dgm:pt modelId="{AECE6853-CEFE-4CE3-83A7-61B52F3CBD28}" type="sibTrans" cxnId="{C9FCF4E6-BB89-4116-A339-75008CC31E65}">
      <dgm:prSet/>
      <dgm:spPr/>
      <dgm:t>
        <a:bodyPr/>
        <a:lstStyle/>
        <a:p>
          <a:endParaRPr lang="en-US"/>
        </a:p>
      </dgm:t>
    </dgm:pt>
    <dgm:pt modelId="{78C68BFE-D743-4125-8A14-9DD3525CC439}">
      <dgm:prSet/>
      <dgm:spPr/>
      <dgm:t>
        <a:bodyPr/>
        <a:lstStyle/>
        <a:p>
          <a:r>
            <a:rPr lang="en-US" dirty="0">
              <a:cs typeface="Source Sans Pro Light"/>
            </a:rPr>
            <a:t>Occurs in the last third of the night</a:t>
          </a:r>
          <a:endParaRPr lang="en-US" spc="-3" dirty="0">
            <a:cs typeface="Source Sans Pro Light"/>
          </a:endParaRPr>
        </a:p>
      </dgm:t>
    </dgm:pt>
    <dgm:pt modelId="{F2A67065-AA2C-4609-9717-D8B7DC7515BF}" type="parTrans" cxnId="{D9422318-5F05-4A78-AB46-6F992E8DF514}">
      <dgm:prSet/>
      <dgm:spPr/>
      <dgm:t>
        <a:bodyPr/>
        <a:lstStyle/>
        <a:p>
          <a:endParaRPr lang="en-US"/>
        </a:p>
      </dgm:t>
    </dgm:pt>
    <dgm:pt modelId="{9482EE2B-63A6-4698-ADA0-C18DFECE252A}" type="sibTrans" cxnId="{D9422318-5F05-4A78-AB46-6F992E8DF514}">
      <dgm:prSet/>
      <dgm:spPr/>
      <dgm:t>
        <a:bodyPr/>
        <a:lstStyle/>
        <a:p>
          <a:endParaRPr lang="en-US"/>
        </a:p>
      </dgm:t>
    </dgm:pt>
    <dgm:pt modelId="{40D58FC5-77A7-488F-BBAE-8B89A6F46BBD}">
      <dgm:prSet/>
      <dgm:spPr/>
      <dgm:t>
        <a:bodyPr/>
        <a:lstStyle/>
        <a:p>
          <a:r>
            <a:rPr lang="en-US" dirty="0">
              <a:cs typeface="Source Sans Pro Light"/>
            </a:rPr>
            <a:t>Inability to move on awakening </a:t>
          </a:r>
          <a:endParaRPr lang="en-US" spc="-3" dirty="0">
            <a:cs typeface="Source Sans Pro Light"/>
          </a:endParaRPr>
        </a:p>
      </dgm:t>
    </dgm:pt>
    <dgm:pt modelId="{5F342C8A-1568-44F7-A198-B66C3C72D432}" type="parTrans" cxnId="{3B72D299-CD40-4816-8C3A-C58759DD1B8B}">
      <dgm:prSet/>
      <dgm:spPr/>
      <dgm:t>
        <a:bodyPr/>
        <a:lstStyle/>
        <a:p>
          <a:endParaRPr lang="en-US"/>
        </a:p>
      </dgm:t>
    </dgm:pt>
    <dgm:pt modelId="{B9484A3E-12FD-48C1-B0F4-EECFB65A2599}" type="sibTrans" cxnId="{3B72D299-CD40-4816-8C3A-C58759DD1B8B}">
      <dgm:prSet/>
      <dgm:spPr/>
      <dgm:t>
        <a:bodyPr/>
        <a:lstStyle/>
        <a:p>
          <a:endParaRPr lang="en-US"/>
        </a:p>
      </dgm:t>
    </dgm:pt>
    <dgm:pt modelId="{992CCAA0-4F8F-45C9-B4F7-C5D2B0408358}">
      <dgm:prSet phldrT="[Text]"/>
      <dgm:spPr/>
      <dgm:t>
        <a:bodyPr/>
        <a:lstStyle/>
        <a:p>
          <a:endParaRPr lang="en-US" dirty="0"/>
        </a:p>
      </dgm:t>
    </dgm:pt>
    <dgm:pt modelId="{3E36960A-0B68-4F38-882F-615A393CE5B2}" type="parTrans" cxnId="{4B88E914-0273-413A-8743-E9A8A0621AB9}">
      <dgm:prSet/>
      <dgm:spPr/>
      <dgm:t>
        <a:bodyPr/>
        <a:lstStyle/>
        <a:p>
          <a:endParaRPr lang="en-US"/>
        </a:p>
      </dgm:t>
    </dgm:pt>
    <dgm:pt modelId="{98248422-1802-4FC2-89B0-C41AC83A75CA}" type="sibTrans" cxnId="{4B88E914-0273-413A-8743-E9A8A0621AB9}">
      <dgm:prSet/>
      <dgm:spPr/>
      <dgm:t>
        <a:bodyPr/>
        <a:lstStyle/>
        <a:p>
          <a:endParaRPr lang="en-US"/>
        </a:p>
      </dgm:t>
    </dgm:pt>
    <dgm:pt modelId="{7D972CD2-E338-4F5E-8814-52080603155F}">
      <dgm:prSet/>
      <dgm:spPr/>
      <dgm:t>
        <a:bodyPr/>
        <a:lstStyle/>
        <a:p>
          <a:r>
            <a:rPr lang="en-US" dirty="0">
              <a:cs typeface="Source Sans Pro Light"/>
            </a:rPr>
            <a:t>Associated with mild autonomic discharge</a:t>
          </a:r>
        </a:p>
      </dgm:t>
    </dgm:pt>
    <dgm:pt modelId="{3E037122-A808-4C38-9075-7E67AF7E0B8B}" type="parTrans" cxnId="{07189ABE-4ABA-4310-A261-017AD954D379}">
      <dgm:prSet/>
      <dgm:spPr/>
      <dgm:t>
        <a:bodyPr/>
        <a:lstStyle/>
        <a:p>
          <a:endParaRPr lang="en-US"/>
        </a:p>
      </dgm:t>
    </dgm:pt>
    <dgm:pt modelId="{50AB9AB3-E6F0-4B62-A966-3C93DFE6600E}" type="sibTrans" cxnId="{07189ABE-4ABA-4310-A261-017AD954D379}">
      <dgm:prSet/>
      <dgm:spPr/>
      <dgm:t>
        <a:bodyPr/>
        <a:lstStyle/>
        <a:p>
          <a:endParaRPr lang="en-US"/>
        </a:p>
      </dgm:t>
    </dgm:pt>
    <dgm:pt modelId="{76313E82-AA12-4D56-A727-3A801593FE83}">
      <dgm:prSet/>
      <dgm:spPr/>
      <dgm:t>
        <a:bodyPr/>
        <a:lstStyle/>
        <a:p>
          <a:r>
            <a:rPr lang="en-US" dirty="0">
              <a:cs typeface="Source Sans Pro Light"/>
            </a:rPr>
            <a:t>MSA, DLB, PD</a:t>
          </a:r>
        </a:p>
      </dgm:t>
    </dgm:pt>
    <dgm:pt modelId="{E07E3406-C4E2-4AEC-AFB6-DCF33E2305F1}" type="parTrans" cxnId="{DB6E2164-F1FC-4BF9-BE0A-980DB8836BE9}">
      <dgm:prSet/>
      <dgm:spPr/>
      <dgm:t>
        <a:bodyPr/>
        <a:lstStyle/>
        <a:p>
          <a:endParaRPr lang="en-US"/>
        </a:p>
      </dgm:t>
    </dgm:pt>
    <dgm:pt modelId="{6876D03B-2A62-4D54-9F3D-9B4B2FFB7BDF}" type="sibTrans" cxnId="{DB6E2164-F1FC-4BF9-BE0A-980DB8836BE9}">
      <dgm:prSet/>
      <dgm:spPr/>
      <dgm:t>
        <a:bodyPr/>
        <a:lstStyle/>
        <a:p>
          <a:endParaRPr lang="en-US"/>
        </a:p>
      </dgm:t>
    </dgm:pt>
    <dgm:pt modelId="{4B6512D3-7FB7-4BE0-8BD4-990675F2EE4A}">
      <dgm:prSet/>
      <dgm:spPr/>
      <dgm:t>
        <a:bodyPr/>
        <a:lstStyle/>
        <a:p>
          <a:r>
            <a:rPr lang="en-US" dirty="0">
              <a:cs typeface="Source Sans Pro Light"/>
            </a:rPr>
            <a:t>Classically seen in men &gt; 50 (prevalence 0.5%)</a:t>
          </a:r>
        </a:p>
      </dgm:t>
    </dgm:pt>
    <dgm:pt modelId="{7EE807BD-962C-44F5-B55B-318ABBB60070}" type="parTrans" cxnId="{48DFEE76-A807-4B17-AF88-BE99DFCC6051}">
      <dgm:prSet/>
      <dgm:spPr/>
      <dgm:t>
        <a:bodyPr/>
        <a:lstStyle/>
        <a:p>
          <a:endParaRPr lang="en-US"/>
        </a:p>
      </dgm:t>
    </dgm:pt>
    <dgm:pt modelId="{7CCA3238-1CAE-4396-BF98-8283A3A68D6D}" type="sibTrans" cxnId="{48DFEE76-A807-4B17-AF88-BE99DFCC6051}">
      <dgm:prSet/>
      <dgm:spPr/>
      <dgm:t>
        <a:bodyPr/>
        <a:lstStyle/>
        <a:p>
          <a:endParaRPr lang="en-US"/>
        </a:p>
      </dgm:t>
    </dgm:pt>
    <dgm:pt modelId="{8C4B49A9-B10D-4149-9C52-DEACC0370FBC}">
      <dgm:prSet/>
      <dgm:spPr/>
      <dgm:t>
        <a:bodyPr/>
        <a:lstStyle/>
        <a:p>
          <a:r>
            <a:rPr lang="en-US" dirty="0">
              <a:cs typeface="Source Sans Pro Light"/>
            </a:rPr>
            <a:t>Can result in injury</a:t>
          </a:r>
        </a:p>
      </dgm:t>
    </dgm:pt>
    <dgm:pt modelId="{7A00CFEE-7FD3-497E-801F-30F3925796EB}" type="parTrans" cxnId="{8E6E4E0E-D725-4003-9963-666B26A12B8B}">
      <dgm:prSet/>
      <dgm:spPr/>
      <dgm:t>
        <a:bodyPr/>
        <a:lstStyle/>
        <a:p>
          <a:endParaRPr lang="en-US"/>
        </a:p>
      </dgm:t>
    </dgm:pt>
    <dgm:pt modelId="{3C9C8267-BA7E-4783-B8C0-35573BA58591}" type="sibTrans" cxnId="{8E6E4E0E-D725-4003-9963-666B26A12B8B}">
      <dgm:prSet/>
      <dgm:spPr/>
      <dgm:t>
        <a:bodyPr/>
        <a:lstStyle/>
        <a:p>
          <a:endParaRPr lang="en-US"/>
        </a:p>
      </dgm:t>
    </dgm:pt>
    <dgm:pt modelId="{822A7EEF-7125-4230-BDE1-0FC54885A9DB}">
      <dgm:prSet/>
      <dgm:spPr/>
      <dgm:t>
        <a:bodyPr/>
        <a:lstStyle/>
        <a:p>
          <a:r>
            <a:rPr lang="en-US" dirty="0">
              <a:cs typeface="Source Sans Pro Light"/>
            </a:rPr>
            <a:t>Tx: Melatonin or clonazepam (Alprazolam)</a:t>
          </a:r>
        </a:p>
      </dgm:t>
    </dgm:pt>
    <dgm:pt modelId="{43807FEB-D911-4A8E-988D-6098913D3DB7}" type="parTrans" cxnId="{1ED85FF5-C6E1-453B-BE9D-CAD3A90D364E}">
      <dgm:prSet/>
      <dgm:spPr/>
      <dgm:t>
        <a:bodyPr/>
        <a:lstStyle/>
        <a:p>
          <a:endParaRPr lang="en-US"/>
        </a:p>
      </dgm:t>
    </dgm:pt>
    <dgm:pt modelId="{70CBED74-A980-45A3-B353-38F8EA5B7FD7}" type="sibTrans" cxnId="{1ED85FF5-C6E1-453B-BE9D-CAD3A90D364E}">
      <dgm:prSet/>
      <dgm:spPr/>
      <dgm:t>
        <a:bodyPr/>
        <a:lstStyle/>
        <a:p>
          <a:endParaRPr lang="en-US"/>
        </a:p>
      </dgm:t>
    </dgm:pt>
    <dgm:pt modelId="{DB2E3EBE-3D40-44E8-88D5-5805134D34C4}">
      <dgm:prSet/>
      <dgm:spPr/>
      <dgm:t>
        <a:bodyPr/>
        <a:lstStyle/>
        <a:p>
          <a:r>
            <a:rPr lang="en-US" dirty="0">
              <a:cs typeface="Source Sans Pro Light"/>
            </a:rPr>
            <a:t>In teens/young adults </a:t>
          </a:r>
          <a:r>
            <a:rPr lang="en-US" dirty="0">
              <a:cs typeface="Source Sans Pro Light"/>
              <a:sym typeface="Wingdings" panose="05000000000000000000" pitchFamily="2" charset="2"/>
            </a:rPr>
            <a:t> Associated with EtOH, brainstem tumors, MS, SSRI use, narcolepsy</a:t>
          </a:r>
        </a:p>
      </dgm:t>
    </dgm:pt>
    <dgm:pt modelId="{82E1BB5D-2F89-44FA-9312-896D22B1F776}" type="parTrans" cxnId="{D8862A2E-29A1-4D28-8C1C-0F06E75BEEA8}">
      <dgm:prSet/>
      <dgm:spPr/>
      <dgm:t>
        <a:bodyPr/>
        <a:lstStyle/>
        <a:p>
          <a:endParaRPr lang="en-US"/>
        </a:p>
      </dgm:t>
    </dgm:pt>
    <dgm:pt modelId="{EB5C5F86-9A3E-4F39-A2E3-8B963114CFCA}" type="sibTrans" cxnId="{D8862A2E-29A1-4D28-8C1C-0F06E75BEEA8}">
      <dgm:prSet/>
      <dgm:spPr/>
      <dgm:t>
        <a:bodyPr/>
        <a:lstStyle/>
        <a:p>
          <a:endParaRPr lang="en-US"/>
        </a:p>
      </dgm:t>
    </dgm:pt>
    <dgm:pt modelId="{CE4843D1-C3D9-4D12-BACF-7113F6EA685A}">
      <dgm:prSet/>
      <dgm:spPr/>
      <dgm:t>
        <a:bodyPr/>
        <a:lstStyle/>
        <a:p>
          <a:r>
            <a:rPr lang="en-US" dirty="0">
              <a:cs typeface="Source Sans Pro Light"/>
            </a:rPr>
            <a:t>Lack of REM atonia </a:t>
          </a:r>
        </a:p>
      </dgm:t>
    </dgm:pt>
    <dgm:pt modelId="{0A208C4A-41C4-414D-8A56-D0B53E2F06A5}" type="parTrans" cxnId="{F5116F62-2B58-4125-A652-AA21923A3F5C}">
      <dgm:prSet/>
      <dgm:spPr/>
      <dgm:t>
        <a:bodyPr/>
        <a:lstStyle/>
        <a:p>
          <a:endParaRPr lang="en-US"/>
        </a:p>
      </dgm:t>
    </dgm:pt>
    <dgm:pt modelId="{81D45BC4-788D-4A3D-938E-D85A81B1AF68}" type="sibTrans" cxnId="{F5116F62-2B58-4125-A652-AA21923A3F5C}">
      <dgm:prSet/>
      <dgm:spPr/>
      <dgm:t>
        <a:bodyPr/>
        <a:lstStyle/>
        <a:p>
          <a:endParaRPr lang="en-US"/>
        </a:p>
      </dgm:t>
    </dgm:pt>
    <dgm:pt modelId="{6648F356-AEC1-438B-9B2A-2669C228460A}">
      <dgm:prSet/>
      <dgm:spPr/>
      <dgm:t>
        <a:bodyPr/>
        <a:lstStyle/>
        <a:p>
          <a:r>
            <a:rPr lang="en-US" dirty="0">
              <a:cs typeface="Source Sans Pro Light"/>
            </a:rPr>
            <a:t>Can occur normally at least once in a lifetime (40-50%)</a:t>
          </a:r>
        </a:p>
      </dgm:t>
    </dgm:pt>
    <dgm:pt modelId="{78F1B26C-A668-432F-B7BB-D878E7B5CD1B}" type="parTrans" cxnId="{13F0833E-DCEA-421A-ACED-719BF79F2FE5}">
      <dgm:prSet/>
      <dgm:spPr/>
      <dgm:t>
        <a:bodyPr/>
        <a:lstStyle/>
        <a:p>
          <a:endParaRPr lang="en-US"/>
        </a:p>
      </dgm:t>
    </dgm:pt>
    <dgm:pt modelId="{C69CBA06-6125-4FE0-AB1D-97EA05C78EA2}" type="sibTrans" cxnId="{13F0833E-DCEA-421A-ACED-719BF79F2FE5}">
      <dgm:prSet/>
      <dgm:spPr/>
      <dgm:t>
        <a:bodyPr/>
        <a:lstStyle/>
        <a:p>
          <a:endParaRPr lang="en-US"/>
        </a:p>
      </dgm:t>
    </dgm:pt>
    <dgm:pt modelId="{432F1A12-B874-4337-BD3B-FBEBF5F31979}">
      <dgm:prSet/>
      <dgm:spPr/>
      <dgm:t>
        <a:bodyPr/>
        <a:lstStyle/>
        <a:p>
          <a:r>
            <a:rPr lang="en-US" dirty="0">
              <a:cs typeface="Source Sans Pro Light"/>
            </a:rPr>
            <a:t>Arousal is associated with paralysis of skeletal muscle (except diaphragm and EOM)</a:t>
          </a:r>
        </a:p>
      </dgm:t>
    </dgm:pt>
    <dgm:pt modelId="{42CADAEA-C429-4D08-8ACB-36626CDF73F8}" type="parTrans" cxnId="{223EE621-E8CF-42EC-ABA4-F8EAD08AFC42}">
      <dgm:prSet/>
      <dgm:spPr/>
      <dgm:t>
        <a:bodyPr/>
        <a:lstStyle/>
        <a:p>
          <a:endParaRPr lang="en-US"/>
        </a:p>
      </dgm:t>
    </dgm:pt>
    <dgm:pt modelId="{D94D7231-4E31-4D81-956A-5A13D9EFCFB4}" type="sibTrans" cxnId="{223EE621-E8CF-42EC-ABA4-F8EAD08AFC42}">
      <dgm:prSet/>
      <dgm:spPr/>
      <dgm:t>
        <a:bodyPr/>
        <a:lstStyle/>
        <a:p>
          <a:endParaRPr lang="en-US"/>
        </a:p>
      </dgm:t>
    </dgm:pt>
    <dgm:pt modelId="{5D37E6FD-68C7-474D-A325-5B3B48053D81}">
      <dgm:prSet/>
      <dgm:spPr/>
      <dgm:t>
        <a:bodyPr/>
        <a:lstStyle/>
        <a:p>
          <a:r>
            <a:rPr lang="en-US" dirty="0">
              <a:cs typeface="Source Sans Pro Light"/>
            </a:rPr>
            <a:t>Episodes can last up to a few minutes and improve spontaneously</a:t>
          </a:r>
        </a:p>
      </dgm:t>
    </dgm:pt>
    <dgm:pt modelId="{2C00D1AD-3155-486C-89A8-FB698FB79061}" type="parTrans" cxnId="{E2ACF7EE-91D7-4089-9665-E63C0BEA184E}">
      <dgm:prSet/>
      <dgm:spPr/>
      <dgm:t>
        <a:bodyPr/>
        <a:lstStyle/>
        <a:p>
          <a:endParaRPr lang="en-US"/>
        </a:p>
      </dgm:t>
    </dgm:pt>
    <dgm:pt modelId="{BFF5CB6A-1E6F-4908-962C-7433D6B77DE0}" type="sibTrans" cxnId="{E2ACF7EE-91D7-4089-9665-E63C0BEA184E}">
      <dgm:prSet/>
      <dgm:spPr/>
      <dgm:t>
        <a:bodyPr/>
        <a:lstStyle/>
        <a:p>
          <a:endParaRPr lang="en-US"/>
        </a:p>
      </dgm:t>
    </dgm:pt>
    <dgm:pt modelId="{C6B88470-03A0-453A-92C8-1E1770DD14BC}">
      <dgm:prSet/>
      <dgm:spPr/>
      <dgm:t>
        <a:bodyPr/>
        <a:lstStyle/>
        <a:p>
          <a:r>
            <a:rPr lang="en-US" dirty="0">
              <a:cs typeface="Source Sans Pro Light"/>
            </a:rPr>
            <a:t>RISP: Tx with </a:t>
          </a:r>
        </a:p>
      </dgm:t>
    </dgm:pt>
    <dgm:pt modelId="{702D2770-E27A-49C1-859C-2F7290F7EC78}" type="parTrans" cxnId="{A28713A6-A999-4EAA-9E50-59394FA495EB}">
      <dgm:prSet/>
      <dgm:spPr/>
      <dgm:t>
        <a:bodyPr/>
        <a:lstStyle/>
        <a:p>
          <a:endParaRPr lang="en-US"/>
        </a:p>
      </dgm:t>
    </dgm:pt>
    <dgm:pt modelId="{ACFF7623-4E9E-449E-9B0E-9EEED17C6309}" type="sibTrans" cxnId="{A28713A6-A999-4EAA-9E50-59394FA495EB}">
      <dgm:prSet/>
      <dgm:spPr/>
      <dgm:t>
        <a:bodyPr/>
        <a:lstStyle/>
        <a:p>
          <a:endParaRPr lang="en-US"/>
        </a:p>
      </dgm:t>
    </dgm:pt>
    <dgm:pt modelId="{32318216-2177-4E62-988A-8D0A69E47246}">
      <dgm:prSet/>
      <dgm:spPr/>
      <dgm:t>
        <a:bodyPr/>
        <a:lstStyle/>
        <a:p>
          <a:r>
            <a:rPr lang="en-US" dirty="0">
              <a:cs typeface="Source Sans Pro Light"/>
            </a:rPr>
            <a:t>Tx with reassurance </a:t>
          </a:r>
        </a:p>
      </dgm:t>
    </dgm:pt>
    <dgm:pt modelId="{6A224755-991A-41FD-8646-326C32B771E0}" type="parTrans" cxnId="{D4383AD2-91A6-4731-8BED-82209DF0477D}">
      <dgm:prSet/>
      <dgm:spPr/>
      <dgm:t>
        <a:bodyPr/>
        <a:lstStyle/>
        <a:p>
          <a:endParaRPr lang="en-US"/>
        </a:p>
      </dgm:t>
    </dgm:pt>
    <dgm:pt modelId="{75B2B112-476C-4490-8404-6A7FF2C1947C}" type="sibTrans" cxnId="{D4383AD2-91A6-4731-8BED-82209DF0477D}">
      <dgm:prSet/>
      <dgm:spPr/>
      <dgm:t>
        <a:bodyPr/>
        <a:lstStyle/>
        <a:p>
          <a:endParaRPr lang="en-US"/>
        </a:p>
      </dgm:t>
    </dgm:pt>
    <dgm:pt modelId="{8DC861D1-0103-4B01-8CCE-58475C8CCADD}">
      <dgm:prSet/>
      <dgm:spPr/>
      <dgm:t>
        <a:bodyPr/>
        <a:lstStyle/>
        <a:p>
          <a:endParaRPr lang="en-US" spc="-3" dirty="0">
            <a:cs typeface="Source Sans Pro Light"/>
          </a:endParaRPr>
        </a:p>
      </dgm:t>
    </dgm:pt>
    <dgm:pt modelId="{2B9E9F18-8399-44E7-AC7B-504325BAB34A}" type="parTrans" cxnId="{A1C704F4-D6B5-4095-877F-0E0210D0FDBA}">
      <dgm:prSet/>
      <dgm:spPr/>
    </dgm:pt>
    <dgm:pt modelId="{0AE0E275-60E6-440E-9F58-8C0E80205F81}" type="sibTrans" cxnId="{A1C704F4-D6B5-4095-877F-0E0210D0FDBA}">
      <dgm:prSet/>
      <dgm:spPr/>
    </dgm:pt>
    <dgm:pt modelId="{A7CB45F1-D8C2-40E4-99D4-2C5E07DCB76F}">
      <dgm:prSet/>
      <dgm:spPr/>
      <dgm:t>
        <a:bodyPr/>
        <a:lstStyle/>
        <a:p>
          <a:r>
            <a:rPr lang="en-US" dirty="0">
              <a:cs typeface="Source Sans Pro Light"/>
            </a:rPr>
            <a:t>Cognition remains intact</a:t>
          </a:r>
        </a:p>
      </dgm:t>
    </dgm:pt>
    <dgm:pt modelId="{CDE45F37-7B46-4767-BF99-29138B7BAC63}" type="parTrans" cxnId="{296ED0A0-051E-419D-A265-E3FACDFEF2E2}">
      <dgm:prSet/>
      <dgm:spPr/>
    </dgm:pt>
    <dgm:pt modelId="{77A65A99-32B6-450E-BE52-E05FE0115422}" type="sibTrans" cxnId="{296ED0A0-051E-419D-A265-E3FACDFEF2E2}">
      <dgm:prSet/>
      <dgm:spPr/>
    </dgm:pt>
    <dgm:pt modelId="{799CC079-872E-4B51-A1B2-3B08DD9AFAD8}">
      <dgm:prSet/>
      <dgm:spPr/>
      <dgm:t>
        <a:bodyPr/>
        <a:lstStyle/>
        <a:p>
          <a:endParaRPr lang="en-US" dirty="0">
            <a:cs typeface="Source Sans Pro Light"/>
          </a:endParaRPr>
        </a:p>
      </dgm:t>
    </dgm:pt>
    <dgm:pt modelId="{171D9FE9-CEA6-41A8-93E0-71630C6951AA}" type="parTrans" cxnId="{B144F70B-6689-42F3-B7B9-3B07E64BB365}">
      <dgm:prSet/>
      <dgm:spPr/>
    </dgm:pt>
    <dgm:pt modelId="{E8DF4B06-0219-43CA-8649-57ACF851E5B4}" type="sibTrans" cxnId="{B144F70B-6689-42F3-B7B9-3B07E64BB365}">
      <dgm:prSet/>
      <dgm:spPr/>
    </dgm:pt>
    <dgm:pt modelId="{09BD9AA8-0907-442A-A7D7-BBBA9E1E6A3A}">
      <dgm:prSet/>
      <dgm:spPr/>
      <dgm:t>
        <a:bodyPr/>
        <a:lstStyle/>
        <a:p>
          <a:endParaRPr lang="en-US" dirty="0">
            <a:cs typeface="Source Sans Pro Light"/>
          </a:endParaRPr>
        </a:p>
      </dgm:t>
    </dgm:pt>
    <dgm:pt modelId="{62BCC6CB-9806-4F58-BB58-9D0AC6FEDA72}" type="parTrans" cxnId="{C294F86A-B199-46AD-8115-8D7F3858455D}">
      <dgm:prSet/>
      <dgm:spPr/>
    </dgm:pt>
    <dgm:pt modelId="{E9516548-E9ED-4C96-BDE0-6CC504069C94}" type="sibTrans" cxnId="{C294F86A-B199-46AD-8115-8D7F3858455D}">
      <dgm:prSet/>
      <dgm:spPr/>
    </dgm:pt>
    <dgm:pt modelId="{67E15C1E-708D-4D8E-AFD3-3D1690803E51}">
      <dgm:prSet/>
      <dgm:spPr/>
      <dgm:t>
        <a:bodyPr/>
        <a:lstStyle/>
        <a:p>
          <a:r>
            <a:rPr lang="en-US" dirty="0">
              <a:cs typeface="Source Sans Pro Light"/>
            </a:rPr>
            <a:t>Patient’s often have an amnestic component </a:t>
          </a:r>
        </a:p>
      </dgm:t>
    </dgm:pt>
    <dgm:pt modelId="{1FC565B3-7A89-4CA5-BD3D-927BA9433ABF}" type="parTrans" cxnId="{C5B29F7A-45E7-4927-84CD-693D623A592C}">
      <dgm:prSet/>
      <dgm:spPr/>
    </dgm:pt>
    <dgm:pt modelId="{0C48C62B-9886-411D-9028-B1FC8578FC54}" type="sibTrans" cxnId="{C5B29F7A-45E7-4927-84CD-693D623A592C}">
      <dgm:prSet/>
      <dgm:spPr/>
    </dgm:pt>
    <dgm:pt modelId="{EFF9E935-2B9E-4E4E-96F5-46014562686D}" type="pres">
      <dgm:prSet presAssocID="{408368C3-39A8-4414-BC92-918C71B11A84}" presName="Name0" presStyleCnt="0">
        <dgm:presLayoutVars>
          <dgm:dir/>
          <dgm:animLvl val="lvl"/>
          <dgm:resizeHandles val="exact"/>
        </dgm:presLayoutVars>
      </dgm:prSet>
      <dgm:spPr/>
    </dgm:pt>
    <dgm:pt modelId="{586E69D9-312E-4C15-A173-458065E9140B}" type="pres">
      <dgm:prSet presAssocID="{391041E8-7E3A-4743-9BE2-F0DD87725788}" presName="composite" presStyleCnt="0"/>
      <dgm:spPr/>
    </dgm:pt>
    <dgm:pt modelId="{68FCC709-6CED-4C1C-8EB1-6507F4224617}" type="pres">
      <dgm:prSet presAssocID="{391041E8-7E3A-4743-9BE2-F0DD87725788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F0364255-6FC8-42BD-AE20-74C5F30BC0E6}" type="pres">
      <dgm:prSet presAssocID="{391041E8-7E3A-4743-9BE2-F0DD87725788}" presName="desTx" presStyleLbl="alignAccFollowNode1" presStyleIdx="0" presStyleCnt="3">
        <dgm:presLayoutVars>
          <dgm:bulletEnabled val="1"/>
        </dgm:presLayoutVars>
      </dgm:prSet>
      <dgm:spPr/>
    </dgm:pt>
    <dgm:pt modelId="{E01D7CF8-BA27-459A-B165-B2CBECC808E3}" type="pres">
      <dgm:prSet presAssocID="{15DB8740-94A1-4CC8-B7DD-2E7D323526BC}" presName="space" presStyleCnt="0"/>
      <dgm:spPr/>
    </dgm:pt>
    <dgm:pt modelId="{FFB4576F-68C7-4A29-9CEB-EBC1A8F1A265}" type="pres">
      <dgm:prSet presAssocID="{C53E40E4-5338-49D0-89EC-38B4A8C3984F}" presName="composite" presStyleCnt="0"/>
      <dgm:spPr/>
    </dgm:pt>
    <dgm:pt modelId="{F1D8DD6F-55BF-4DE3-997C-3A6DFDB45853}" type="pres">
      <dgm:prSet presAssocID="{C53E40E4-5338-49D0-89EC-38B4A8C3984F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44628384-169E-4BA1-BCE3-356513D832F4}" type="pres">
      <dgm:prSet presAssocID="{C53E40E4-5338-49D0-89EC-38B4A8C3984F}" presName="desTx" presStyleLbl="alignAccFollowNode1" presStyleIdx="1" presStyleCnt="3">
        <dgm:presLayoutVars>
          <dgm:bulletEnabled val="1"/>
        </dgm:presLayoutVars>
      </dgm:prSet>
      <dgm:spPr/>
    </dgm:pt>
    <dgm:pt modelId="{B83DD8D2-708C-492D-9741-16152F142B77}" type="pres">
      <dgm:prSet presAssocID="{6A66AD2E-1492-456E-9D99-4F8FBBAD4FFB}" presName="space" presStyleCnt="0"/>
      <dgm:spPr/>
    </dgm:pt>
    <dgm:pt modelId="{DE4AF93A-E9B3-4D56-92C4-6C8B6441ECFA}" type="pres">
      <dgm:prSet presAssocID="{6C49039A-0B05-4457-9A1C-4DE4E27A3720}" presName="composite" presStyleCnt="0"/>
      <dgm:spPr/>
    </dgm:pt>
    <dgm:pt modelId="{EDC83BBF-4F49-461C-825D-023BE43ADD72}" type="pres">
      <dgm:prSet presAssocID="{6C49039A-0B05-4457-9A1C-4DE4E27A3720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73B8116D-B92B-4514-B721-D15A46B36CB6}" type="pres">
      <dgm:prSet presAssocID="{6C49039A-0B05-4457-9A1C-4DE4E27A3720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1278CD08-7B57-40F9-8CAB-A1E4A57B361E}" type="presOf" srcId="{822A7EEF-7125-4230-BDE1-0FC54885A9DB}" destId="{F0364255-6FC8-42BD-AE20-74C5F30BC0E6}" srcOrd="0" destOrd="6" presId="urn:microsoft.com/office/officeart/2005/8/layout/hList1"/>
    <dgm:cxn modelId="{B144F70B-6689-42F3-B7B9-3B07E64BB365}" srcId="{C53E40E4-5338-49D0-89EC-38B4A8C3984F}" destId="{799CC079-872E-4B51-A1B2-3B08DD9AFAD8}" srcOrd="6" destOrd="0" parTransId="{171D9FE9-CEA6-41A8-93E0-71630C6951AA}" sibTransId="{E8DF4B06-0219-43CA-8649-57ACF851E5B4}"/>
    <dgm:cxn modelId="{5B47BD0D-6D65-4C43-A553-4D4E952A6FDF}" srcId="{C53E40E4-5338-49D0-89EC-38B4A8C3984F}" destId="{44522F3D-80D6-4E22-9ABE-063F64BA2072}" srcOrd="0" destOrd="0" parTransId="{076256BA-E81E-47EC-B1F8-941E68A4F7B1}" sibTransId="{84FFBA20-B9AC-490A-8226-0A2B5D4BDAC8}"/>
    <dgm:cxn modelId="{8E6E4E0E-D725-4003-9963-666B26A12B8B}" srcId="{391041E8-7E3A-4743-9BE2-F0DD87725788}" destId="{8C4B49A9-B10D-4149-9C52-DEACC0370FBC}" srcOrd="3" destOrd="0" parTransId="{7A00CFEE-7FD3-497E-801F-30F3925796EB}" sibTransId="{3C9C8267-BA7E-4783-B8C0-35573BA58591}"/>
    <dgm:cxn modelId="{E498DC12-BF47-40C9-A828-5C52BEFC6BD9}" type="presOf" srcId="{76313E82-AA12-4D56-A727-3A801593FE83}" destId="{F0364255-6FC8-42BD-AE20-74C5F30BC0E6}" srcOrd="0" destOrd="2" presId="urn:microsoft.com/office/officeart/2005/8/layout/hList1"/>
    <dgm:cxn modelId="{8F808913-77AE-466B-B215-EFEF47C58494}" type="presOf" srcId="{85C168B9-FAE8-4F59-AD39-06564012DF92}" destId="{73B8116D-B92B-4514-B721-D15A46B36CB6}" srcOrd="0" destOrd="0" presId="urn:microsoft.com/office/officeart/2005/8/layout/hList1"/>
    <dgm:cxn modelId="{4B88E914-0273-413A-8743-E9A8A0621AB9}" srcId="{391041E8-7E3A-4743-9BE2-F0DD87725788}" destId="{992CCAA0-4F8F-45C9-B4F7-C5D2B0408358}" srcOrd="0" destOrd="0" parTransId="{3E36960A-0B68-4F38-882F-615A393CE5B2}" sibTransId="{98248422-1802-4FC2-89B0-C41AC83A75CA}"/>
    <dgm:cxn modelId="{D9422318-5F05-4A78-AB46-6F992E8DF514}" srcId="{C53E40E4-5338-49D0-89EC-38B4A8C3984F}" destId="{78C68BFE-D743-4125-8A14-9DD3525CC439}" srcOrd="1" destOrd="0" parTransId="{F2A67065-AA2C-4609-9717-D8B7DC7515BF}" sibTransId="{9482EE2B-63A6-4698-ADA0-C18DFECE252A}"/>
    <dgm:cxn modelId="{CBB8291E-27E2-4EAE-B688-074BA4ADC721}" type="presOf" srcId="{7D972CD2-E338-4F5E-8814-52080603155F}" destId="{44628384-169E-4BA1-BCE3-356513D832F4}" srcOrd="0" destOrd="3" presId="urn:microsoft.com/office/officeart/2005/8/layout/hList1"/>
    <dgm:cxn modelId="{223EE621-E8CF-42EC-ABA4-F8EAD08AFC42}" srcId="{6C49039A-0B05-4457-9A1C-4DE4E27A3720}" destId="{432F1A12-B874-4337-BD3B-FBEBF5F31979}" srcOrd="3" destOrd="0" parTransId="{42CADAEA-C429-4D08-8ACB-36626CDF73F8}" sibTransId="{D94D7231-4E31-4D81-956A-5A13D9EFCFB4}"/>
    <dgm:cxn modelId="{83B09D22-55FD-4564-941B-4D718F32CE7E}" type="presOf" srcId="{6648F356-AEC1-438B-9B2A-2669C228460A}" destId="{73B8116D-B92B-4514-B721-D15A46B36CB6}" srcOrd="0" destOrd="2" presId="urn:microsoft.com/office/officeart/2005/8/layout/hList1"/>
    <dgm:cxn modelId="{3FDB0627-781C-43E9-8B52-ACEC666DD95F}" type="presOf" srcId="{09BD9AA8-0907-442A-A7D7-BBBA9E1E6A3A}" destId="{44628384-169E-4BA1-BCE3-356513D832F4}" srcOrd="0" destOrd="4" presId="urn:microsoft.com/office/officeart/2005/8/layout/hList1"/>
    <dgm:cxn modelId="{D9329B27-DFB6-47CC-835F-FC0D7D092964}" type="presOf" srcId="{799CC079-872E-4B51-A1B2-3B08DD9AFAD8}" destId="{44628384-169E-4BA1-BCE3-356513D832F4}" srcOrd="0" destOrd="6" presId="urn:microsoft.com/office/officeart/2005/8/layout/hList1"/>
    <dgm:cxn modelId="{D8862A2E-29A1-4D28-8C1C-0F06E75BEEA8}" srcId="{391041E8-7E3A-4743-9BE2-F0DD87725788}" destId="{DB2E3EBE-3D40-44E8-88D5-5805134D34C4}" srcOrd="6" destOrd="0" parTransId="{82E1BB5D-2F89-44FA-9312-896D22B1F776}" sibTransId="{EB5C5F86-9A3E-4F39-A2E3-8B963114CFCA}"/>
    <dgm:cxn modelId="{B2CEE22E-5BCC-4BA6-ADF3-5AED260A3F18}" srcId="{408368C3-39A8-4414-BC92-918C71B11A84}" destId="{C53E40E4-5338-49D0-89EC-38B4A8C3984F}" srcOrd="1" destOrd="0" parTransId="{47EDACC6-34E2-41F1-9D04-3D5931C9F317}" sibTransId="{6A66AD2E-1492-456E-9D99-4F8FBBAD4FFB}"/>
    <dgm:cxn modelId="{E65C1C33-7BC1-49DA-8188-E360EF44A79B}" type="presOf" srcId="{408368C3-39A8-4414-BC92-918C71B11A84}" destId="{EFF9E935-2B9E-4E4E-96F5-46014562686D}" srcOrd="0" destOrd="0" presId="urn:microsoft.com/office/officeart/2005/8/layout/hList1"/>
    <dgm:cxn modelId="{F2A27F39-4AE1-40B8-A889-FD483E383B04}" type="presOf" srcId="{8DC861D1-0103-4B01-8CCE-58475C8CCADD}" destId="{44628384-169E-4BA1-BCE3-356513D832F4}" srcOrd="0" destOrd="2" presId="urn:microsoft.com/office/officeart/2005/8/layout/hList1"/>
    <dgm:cxn modelId="{13F0833E-DCEA-421A-ACED-719BF79F2FE5}" srcId="{6C49039A-0B05-4457-9A1C-4DE4E27A3720}" destId="{6648F356-AEC1-438B-9B2A-2669C228460A}" srcOrd="2" destOrd="0" parTransId="{78F1B26C-A668-432F-B7BB-D878E7B5CD1B}" sibTransId="{C69CBA06-6125-4FE0-AB1D-97EA05C78EA2}"/>
    <dgm:cxn modelId="{F5116F62-2B58-4125-A652-AA21923A3F5C}" srcId="{391041E8-7E3A-4743-9BE2-F0DD87725788}" destId="{CE4843D1-C3D9-4D12-BACF-7113F6EA685A}" srcOrd="4" destOrd="0" parTransId="{0A208C4A-41C4-414D-8A56-D0B53E2F06A5}" sibTransId="{81D45BC4-788D-4A3D-938E-D85A81B1AF68}"/>
    <dgm:cxn modelId="{DB6E2164-F1FC-4BF9-BE0A-980DB8836BE9}" srcId="{D4548B33-7F6E-4715-804A-5F55C7CF7596}" destId="{76313E82-AA12-4D56-A727-3A801593FE83}" srcOrd="0" destOrd="0" parTransId="{E07E3406-C4E2-4AEC-AFB6-DCF33E2305F1}" sibTransId="{6876D03B-2A62-4D54-9F3D-9B4B2FFB7BDF}"/>
    <dgm:cxn modelId="{C294F86A-B199-46AD-8115-8D7F3858455D}" srcId="{C53E40E4-5338-49D0-89EC-38B4A8C3984F}" destId="{09BD9AA8-0907-442A-A7D7-BBBA9E1E6A3A}" srcOrd="4" destOrd="0" parTransId="{62BCC6CB-9806-4F58-BB58-9D0AC6FEDA72}" sibTransId="{E9516548-E9ED-4C96-BDE0-6CC504069C94}"/>
    <dgm:cxn modelId="{15A35770-D3DE-46E6-8CD6-126D03A4DE29}" type="presOf" srcId="{432F1A12-B874-4337-BD3B-FBEBF5F31979}" destId="{73B8116D-B92B-4514-B721-D15A46B36CB6}" srcOrd="0" destOrd="3" presId="urn:microsoft.com/office/officeart/2005/8/layout/hList1"/>
    <dgm:cxn modelId="{876C3254-1CD6-4EA4-8249-995EC99188DA}" type="presOf" srcId="{40D58FC5-77A7-488F-BBAE-8B89A6F46BBD}" destId="{73B8116D-B92B-4514-B721-D15A46B36CB6}" srcOrd="0" destOrd="1" presId="urn:microsoft.com/office/officeart/2005/8/layout/hList1"/>
    <dgm:cxn modelId="{48DFEE76-A807-4B17-AF88-BE99DFCC6051}" srcId="{391041E8-7E3A-4743-9BE2-F0DD87725788}" destId="{4B6512D3-7FB7-4BE0-8BD4-990675F2EE4A}" srcOrd="2" destOrd="0" parTransId="{7EE807BD-962C-44F5-B55B-318ABBB60070}" sibTransId="{7CCA3238-1CAE-4396-BF98-8283A3A68D6D}"/>
    <dgm:cxn modelId="{C5B29F7A-45E7-4927-84CD-693D623A592C}" srcId="{C53E40E4-5338-49D0-89EC-38B4A8C3984F}" destId="{67E15C1E-708D-4D8E-AFD3-3D1690803E51}" srcOrd="5" destOrd="0" parTransId="{1FC565B3-7A89-4CA5-BD3D-927BA9433ABF}" sibTransId="{0C48C62B-9886-411D-9028-B1FC8578FC54}"/>
    <dgm:cxn modelId="{36F7367C-4A15-4ADF-B18F-E110BD97AF41}" type="presOf" srcId="{32318216-2177-4E62-988A-8D0A69E47246}" destId="{73B8116D-B92B-4514-B721-D15A46B36CB6}" srcOrd="0" destOrd="6" presId="urn:microsoft.com/office/officeart/2005/8/layout/hList1"/>
    <dgm:cxn modelId="{67E14E95-C79F-4772-8B6B-8279733F9CBC}" srcId="{408368C3-39A8-4414-BC92-918C71B11A84}" destId="{391041E8-7E3A-4743-9BE2-F0DD87725788}" srcOrd="0" destOrd="0" parTransId="{0618E77C-38D7-490A-A3BC-81FC0D5B8AF0}" sibTransId="{15DB8740-94A1-4CC8-B7DD-2E7D323526BC}"/>
    <dgm:cxn modelId="{3B72D299-CD40-4816-8C3A-C58759DD1B8B}" srcId="{6C49039A-0B05-4457-9A1C-4DE4E27A3720}" destId="{40D58FC5-77A7-488F-BBAE-8B89A6F46BBD}" srcOrd="1" destOrd="0" parTransId="{5F342C8A-1568-44F7-A198-B66C3C72D432}" sibTransId="{B9484A3E-12FD-48C1-B0F4-EECFB65A2599}"/>
    <dgm:cxn modelId="{296ED0A0-051E-419D-A265-E3FACDFEF2E2}" srcId="{6C49039A-0B05-4457-9A1C-4DE4E27A3720}" destId="{A7CB45F1-D8C2-40E4-99D4-2C5E07DCB76F}" srcOrd="4" destOrd="0" parTransId="{CDE45F37-7B46-4767-BF99-29138B7BAC63}" sibTransId="{77A65A99-32B6-450E-BE52-E05FE0115422}"/>
    <dgm:cxn modelId="{943C01A2-BEC4-4D0A-AAC8-1E3D3B792702}" type="presOf" srcId="{78C68BFE-D743-4125-8A14-9DD3525CC439}" destId="{44628384-169E-4BA1-BCE3-356513D832F4}" srcOrd="0" destOrd="1" presId="urn:microsoft.com/office/officeart/2005/8/layout/hList1"/>
    <dgm:cxn modelId="{A28713A6-A999-4EAA-9E50-59394FA495EB}" srcId="{6C49039A-0B05-4457-9A1C-4DE4E27A3720}" destId="{C6B88470-03A0-453A-92C8-1E1770DD14BC}" srcOrd="7" destOrd="0" parTransId="{702D2770-E27A-49C1-859C-2F7290F7EC78}" sibTransId="{ACFF7623-4E9E-449E-9B0E-9EEED17C6309}"/>
    <dgm:cxn modelId="{930481AC-0737-4BDA-8EF8-6C352232042E}" type="presOf" srcId="{A7CB45F1-D8C2-40E4-99D4-2C5E07DCB76F}" destId="{73B8116D-B92B-4514-B721-D15A46B36CB6}" srcOrd="0" destOrd="4" presId="urn:microsoft.com/office/officeart/2005/8/layout/hList1"/>
    <dgm:cxn modelId="{711538AD-ACB3-4729-B63A-AE625709AC1A}" type="presOf" srcId="{D4548B33-7F6E-4715-804A-5F55C7CF7596}" destId="{F0364255-6FC8-42BD-AE20-74C5F30BC0E6}" srcOrd="0" destOrd="1" presId="urn:microsoft.com/office/officeart/2005/8/layout/hList1"/>
    <dgm:cxn modelId="{861116AE-F77E-4E68-B218-276306BFF892}" type="presOf" srcId="{4B6512D3-7FB7-4BE0-8BD4-990675F2EE4A}" destId="{F0364255-6FC8-42BD-AE20-74C5F30BC0E6}" srcOrd="0" destOrd="3" presId="urn:microsoft.com/office/officeart/2005/8/layout/hList1"/>
    <dgm:cxn modelId="{F71385B0-E0F4-402F-B448-40D4EDC15564}" type="presOf" srcId="{DB2E3EBE-3D40-44E8-88D5-5805134D34C4}" destId="{F0364255-6FC8-42BD-AE20-74C5F30BC0E6}" srcOrd="0" destOrd="7" presId="urn:microsoft.com/office/officeart/2005/8/layout/hList1"/>
    <dgm:cxn modelId="{074CF1BC-2CF2-4743-91D2-055871AFDD50}" type="presOf" srcId="{67E15C1E-708D-4D8E-AFD3-3D1690803E51}" destId="{44628384-169E-4BA1-BCE3-356513D832F4}" srcOrd="0" destOrd="5" presId="urn:microsoft.com/office/officeart/2005/8/layout/hList1"/>
    <dgm:cxn modelId="{563B67BD-CDF9-42EF-AC4A-616DDCAB7125}" type="presOf" srcId="{6C49039A-0B05-4457-9A1C-4DE4E27A3720}" destId="{EDC83BBF-4F49-461C-825D-023BE43ADD72}" srcOrd="0" destOrd="0" presId="urn:microsoft.com/office/officeart/2005/8/layout/hList1"/>
    <dgm:cxn modelId="{620A4ABE-12FC-4F4D-82DA-5691B92AAADE}" type="presOf" srcId="{391041E8-7E3A-4743-9BE2-F0DD87725788}" destId="{68FCC709-6CED-4C1C-8EB1-6507F4224617}" srcOrd="0" destOrd="0" presId="urn:microsoft.com/office/officeart/2005/8/layout/hList1"/>
    <dgm:cxn modelId="{07189ABE-4ABA-4310-A261-017AD954D379}" srcId="{C53E40E4-5338-49D0-89EC-38B4A8C3984F}" destId="{7D972CD2-E338-4F5E-8814-52080603155F}" srcOrd="3" destOrd="0" parTransId="{3E037122-A808-4C38-9075-7E67AF7E0B8B}" sibTransId="{50AB9AB3-E6F0-4B62-A966-3C93DFE6600E}"/>
    <dgm:cxn modelId="{740EADC6-8D39-4A59-83B1-B31CDD9B9D99}" type="presOf" srcId="{992CCAA0-4F8F-45C9-B4F7-C5D2B0408358}" destId="{F0364255-6FC8-42BD-AE20-74C5F30BC0E6}" srcOrd="0" destOrd="0" presId="urn:microsoft.com/office/officeart/2005/8/layout/hList1"/>
    <dgm:cxn modelId="{E91E9ACA-9DDC-474A-A435-C43A3E55EB77}" type="presOf" srcId="{C53E40E4-5338-49D0-89EC-38B4A8C3984F}" destId="{F1D8DD6F-55BF-4DE3-997C-3A6DFDB45853}" srcOrd="0" destOrd="0" presId="urn:microsoft.com/office/officeart/2005/8/layout/hList1"/>
    <dgm:cxn modelId="{6784C3D1-9726-44DE-AADF-3A8853C4FF4F}" srcId="{391041E8-7E3A-4743-9BE2-F0DD87725788}" destId="{D4548B33-7F6E-4715-804A-5F55C7CF7596}" srcOrd="1" destOrd="0" parTransId="{069CCED5-CC15-4B8F-8CC2-A64C76A8CFEA}" sibTransId="{DC271326-A083-4AFE-8BD8-81CF96F296B3}"/>
    <dgm:cxn modelId="{D4383AD2-91A6-4731-8BED-82209DF0477D}" srcId="{6C49039A-0B05-4457-9A1C-4DE4E27A3720}" destId="{32318216-2177-4E62-988A-8D0A69E47246}" srcOrd="6" destOrd="0" parTransId="{6A224755-991A-41FD-8646-326C32B771E0}" sibTransId="{75B2B112-476C-4490-8404-6A7FF2C1947C}"/>
    <dgm:cxn modelId="{368A2FD5-929E-4487-A416-658363FBBCAE}" type="presOf" srcId="{C6B88470-03A0-453A-92C8-1E1770DD14BC}" destId="{73B8116D-B92B-4514-B721-D15A46B36CB6}" srcOrd="0" destOrd="7" presId="urn:microsoft.com/office/officeart/2005/8/layout/hList1"/>
    <dgm:cxn modelId="{C747CDDE-D44A-47E4-BEC8-BC5E26034274}" type="presOf" srcId="{8C4B49A9-B10D-4149-9C52-DEACC0370FBC}" destId="{F0364255-6FC8-42BD-AE20-74C5F30BC0E6}" srcOrd="0" destOrd="4" presId="urn:microsoft.com/office/officeart/2005/8/layout/hList1"/>
    <dgm:cxn modelId="{756039E1-CD26-48D0-8247-D452ADFB05EB}" type="presOf" srcId="{44522F3D-80D6-4E22-9ABE-063F64BA2072}" destId="{44628384-169E-4BA1-BCE3-356513D832F4}" srcOrd="0" destOrd="0" presId="urn:microsoft.com/office/officeart/2005/8/layout/hList1"/>
    <dgm:cxn modelId="{C9FCF4E6-BB89-4116-A339-75008CC31E65}" srcId="{6C49039A-0B05-4457-9A1C-4DE4E27A3720}" destId="{85C168B9-FAE8-4F59-AD39-06564012DF92}" srcOrd="0" destOrd="0" parTransId="{E12A00F9-8177-468F-ABE7-CF1EF9321209}" sibTransId="{AECE6853-CEFE-4CE3-83A7-61B52F3CBD28}"/>
    <dgm:cxn modelId="{00C1AAE9-2658-46FF-9149-CBA443F0647F}" type="presOf" srcId="{5D37E6FD-68C7-474D-A325-5B3B48053D81}" destId="{73B8116D-B92B-4514-B721-D15A46B36CB6}" srcOrd="0" destOrd="5" presId="urn:microsoft.com/office/officeart/2005/8/layout/hList1"/>
    <dgm:cxn modelId="{E2ACF7EE-91D7-4089-9665-E63C0BEA184E}" srcId="{6C49039A-0B05-4457-9A1C-4DE4E27A3720}" destId="{5D37E6FD-68C7-474D-A325-5B3B48053D81}" srcOrd="5" destOrd="0" parTransId="{2C00D1AD-3155-486C-89A8-FB698FB79061}" sibTransId="{BFF5CB6A-1E6F-4908-962C-7433D6B77DE0}"/>
    <dgm:cxn modelId="{7C7CF9EE-4722-41D1-A393-ACD20679AB53}" srcId="{408368C3-39A8-4414-BC92-918C71B11A84}" destId="{6C49039A-0B05-4457-9A1C-4DE4E27A3720}" srcOrd="2" destOrd="0" parTransId="{C873EEE9-5DFD-4FF4-AC79-30AC50B1A8D2}" sibTransId="{47638F6A-0E9E-4179-BA4B-8092690E6A9F}"/>
    <dgm:cxn modelId="{A1C704F4-D6B5-4095-877F-0E0210D0FDBA}" srcId="{C53E40E4-5338-49D0-89EC-38B4A8C3984F}" destId="{8DC861D1-0103-4B01-8CCE-58475C8CCADD}" srcOrd="2" destOrd="0" parTransId="{2B9E9F18-8399-44E7-AC7B-504325BAB34A}" sibTransId="{0AE0E275-60E6-440E-9F58-8C0E80205F81}"/>
    <dgm:cxn modelId="{1ED85FF5-C6E1-453B-BE9D-CAD3A90D364E}" srcId="{391041E8-7E3A-4743-9BE2-F0DD87725788}" destId="{822A7EEF-7125-4230-BDE1-0FC54885A9DB}" srcOrd="5" destOrd="0" parTransId="{43807FEB-D911-4A8E-988D-6098913D3DB7}" sibTransId="{70CBED74-A980-45A3-B353-38F8EA5B7FD7}"/>
    <dgm:cxn modelId="{385FF6F5-A78B-4EAF-A315-A8B83DA6B58A}" type="presOf" srcId="{CE4843D1-C3D9-4D12-BACF-7113F6EA685A}" destId="{F0364255-6FC8-42BD-AE20-74C5F30BC0E6}" srcOrd="0" destOrd="5" presId="urn:microsoft.com/office/officeart/2005/8/layout/hList1"/>
    <dgm:cxn modelId="{7837B52C-E18E-435B-A60E-1F13C791867F}" type="presParOf" srcId="{EFF9E935-2B9E-4E4E-96F5-46014562686D}" destId="{586E69D9-312E-4C15-A173-458065E9140B}" srcOrd="0" destOrd="0" presId="urn:microsoft.com/office/officeart/2005/8/layout/hList1"/>
    <dgm:cxn modelId="{2B57EFC6-081E-4B6C-8883-E9694954C482}" type="presParOf" srcId="{586E69D9-312E-4C15-A173-458065E9140B}" destId="{68FCC709-6CED-4C1C-8EB1-6507F4224617}" srcOrd="0" destOrd="0" presId="urn:microsoft.com/office/officeart/2005/8/layout/hList1"/>
    <dgm:cxn modelId="{66DEF97A-D971-473A-BF52-5A9E73354732}" type="presParOf" srcId="{586E69D9-312E-4C15-A173-458065E9140B}" destId="{F0364255-6FC8-42BD-AE20-74C5F30BC0E6}" srcOrd="1" destOrd="0" presId="urn:microsoft.com/office/officeart/2005/8/layout/hList1"/>
    <dgm:cxn modelId="{D70DBB2B-43D4-4777-A5E7-46C9EF3DF71A}" type="presParOf" srcId="{EFF9E935-2B9E-4E4E-96F5-46014562686D}" destId="{E01D7CF8-BA27-459A-B165-B2CBECC808E3}" srcOrd="1" destOrd="0" presId="urn:microsoft.com/office/officeart/2005/8/layout/hList1"/>
    <dgm:cxn modelId="{23BB2439-A581-483D-94CF-126E56D0B0D5}" type="presParOf" srcId="{EFF9E935-2B9E-4E4E-96F5-46014562686D}" destId="{FFB4576F-68C7-4A29-9CEB-EBC1A8F1A265}" srcOrd="2" destOrd="0" presId="urn:microsoft.com/office/officeart/2005/8/layout/hList1"/>
    <dgm:cxn modelId="{57442B14-DDA0-4620-939D-9424EA67FAEE}" type="presParOf" srcId="{FFB4576F-68C7-4A29-9CEB-EBC1A8F1A265}" destId="{F1D8DD6F-55BF-4DE3-997C-3A6DFDB45853}" srcOrd="0" destOrd="0" presId="urn:microsoft.com/office/officeart/2005/8/layout/hList1"/>
    <dgm:cxn modelId="{653FBB5D-B6EF-49C2-AD1F-38B96B567265}" type="presParOf" srcId="{FFB4576F-68C7-4A29-9CEB-EBC1A8F1A265}" destId="{44628384-169E-4BA1-BCE3-356513D832F4}" srcOrd="1" destOrd="0" presId="urn:microsoft.com/office/officeart/2005/8/layout/hList1"/>
    <dgm:cxn modelId="{1A8CA169-1D1F-4ED1-9376-4505E661BADF}" type="presParOf" srcId="{EFF9E935-2B9E-4E4E-96F5-46014562686D}" destId="{B83DD8D2-708C-492D-9741-16152F142B77}" srcOrd="3" destOrd="0" presId="urn:microsoft.com/office/officeart/2005/8/layout/hList1"/>
    <dgm:cxn modelId="{8597FD93-E031-4F9F-BA62-DF4DFAE7C291}" type="presParOf" srcId="{EFF9E935-2B9E-4E4E-96F5-46014562686D}" destId="{DE4AF93A-E9B3-4D56-92C4-6C8B6441ECFA}" srcOrd="4" destOrd="0" presId="urn:microsoft.com/office/officeart/2005/8/layout/hList1"/>
    <dgm:cxn modelId="{15B0000F-731E-4340-B3A9-B9A1F0CEAB86}" type="presParOf" srcId="{DE4AF93A-E9B3-4D56-92C4-6C8B6441ECFA}" destId="{EDC83BBF-4F49-461C-825D-023BE43ADD72}" srcOrd="0" destOrd="0" presId="urn:microsoft.com/office/officeart/2005/8/layout/hList1"/>
    <dgm:cxn modelId="{BF4FCB09-9083-4A65-B99A-19C5CAA90CEB}" type="presParOf" srcId="{DE4AF93A-E9B3-4D56-92C4-6C8B6441ECFA}" destId="{73B8116D-B92B-4514-B721-D15A46B36CB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32DB751C-10D5-48A2-AF5E-79DE8726792B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1A17CA8-7B34-4FE4-B312-3A9825E445B1}">
      <dgm:prSet/>
      <dgm:spPr/>
      <dgm:t>
        <a:bodyPr/>
        <a:lstStyle/>
        <a:p>
          <a:r>
            <a:rPr lang="en-US" dirty="0"/>
            <a:t>DSPD (multifactorial pathophysiology)</a:t>
          </a:r>
        </a:p>
      </dgm:t>
    </dgm:pt>
    <dgm:pt modelId="{894E43FA-C9B9-4B07-AF71-2B09486F37BE}" type="parTrans" cxnId="{4A40331D-E52D-46AB-AE45-FE8F475D1DFA}">
      <dgm:prSet/>
      <dgm:spPr/>
      <dgm:t>
        <a:bodyPr/>
        <a:lstStyle/>
        <a:p>
          <a:endParaRPr lang="en-US"/>
        </a:p>
      </dgm:t>
    </dgm:pt>
    <dgm:pt modelId="{23E70126-5B21-41C4-A0F6-058F5CA523C8}" type="sibTrans" cxnId="{4A40331D-E52D-46AB-AE45-FE8F475D1DFA}">
      <dgm:prSet/>
      <dgm:spPr/>
      <dgm:t>
        <a:bodyPr/>
        <a:lstStyle/>
        <a:p>
          <a:endParaRPr lang="en-US"/>
        </a:p>
      </dgm:t>
    </dgm:pt>
    <dgm:pt modelId="{9BA1BAED-2771-4693-8F33-4DA9CEEDC94B}">
      <dgm:prSet/>
      <dgm:spPr/>
      <dgm:t>
        <a:bodyPr/>
        <a:lstStyle/>
        <a:p>
          <a:r>
            <a:rPr lang="en-US"/>
            <a:t>Developmental changes in sleep-wake timing and lengthening of the intrinsic circadian period during adolescence</a:t>
          </a:r>
        </a:p>
      </dgm:t>
    </dgm:pt>
    <dgm:pt modelId="{D1866B2B-5323-477D-BFD5-E8A01EB429A1}" type="parTrans" cxnId="{9A25CEA7-416C-4CD9-8CFC-8D2095591260}">
      <dgm:prSet/>
      <dgm:spPr/>
      <dgm:t>
        <a:bodyPr/>
        <a:lstStyle/>
        <a:p>
          <a:endParaRPr lang="en-US"/>
        </a:p>
      </dgm:t>
    </dgm:pt>
    <dgm:pt modelId="{862C55AC-EDB3-424E-8D6F-F82F1A072740}" type="sibTrans" cxnId="{9A25CEA7-416C-4CD9-8CFC-8D2095591260}">
      <dgm:prSet/>
      <dgm:spPr/>
      <dgm:t>
        <a:bodyPr/>
        <a:lstStyle/>
        <a:p>
          <a:endParaRPr lang="en-US"/>
        </a:p>
      </dgm:t>
    </dgm:pt>
    <dgm:pt modelId="{16B3E7DB-5157-47B7-83CB-D2406FBEE932}">
      <dgm:prSet/>
      <dgm:spPr/>
      <dgm:t>
        <a:bodyPr/>
        <a:lstStyle/>
        <a:p>
          <a:r>
            <a:rPr lang="en-US"/>
            <a:t>Changes in light exposure</a:t>
          </a:r>
        </a:p>
      </dgm:t>
    </dgm:pt>
    <dgm:pt modelId="{29E45592-462A-4081-8DB0-DBBF492D7E3D}" type="parTrans" cxnId="{40E589C9-EAF7-4D5F-8CC6-7C0377BF4481}">
      <dgm:prSet/>
      <dgm:spPr/>
      <dgm:t>
        <a:bodyPr/>
        <a:lstStyle/>
        <a:p>
          <a:endParaRPr lang="en-US"/>
        </a:p>
      </dgm:t>
    </dgm:pt>
    <dgm:pt modelId="{DFA6FB56-2CD1-42E2-B451-4E9557C51730}" type="sibTrans" cxnId="{40E589C9-EAF7-4D5F-8CC6-7C0377BF4481}">
      <dgm:prSet/>
      <dgm:spPr/>
      <dgm:t>
        <a:bodyPr/>
        <a:lstStyle/>
        <a:p>
          <a:endParaRPr lang="en-US"/>
        </a:p>
      </dgm:t>
    </dgm:pt>
    <dgm:pt modelId="{50867BAC-A5BD-40BB-A441-315CC0155BCA}">
      <dgm:prSet/>
      <dgm:spPr/>
      <dgm:t>
        <a:bodyPr/>
        <a:lstStyle/>
        <a:p>
          <a:r>
            <a:rPr lang="en-US"/>
            <a:t>Altered sensitivity of the circadian system to light. </a:t>
          </a:r>
        </a:p>
      </dgm:t>
    </dgm:pt>
    <dgm:pt modelId="{1BDA8D5B-BAF0-4440-80CF-D479336F5E76}" type="parTrans" cxnId="{CCE48DF0-3561-404D-B4F8-D4E793731CCE}">
      <dgm:prSet/>
      <dgm:spPr/>
      <dgm:t>
        <a:bodyPr/>
        <a:lstStyle/>
        <a:p>
          <a:endParaRPr lang="en-US"/>
        </a:p>
      </dgm:t>
    </dgm:pt>
    <dgm:pt modelId="{575F1980-0848-4078-ADB8-A1712649D5C5}" type="sibTrans" cxnId="{CCE48DF0-3561-404D-B4F8-D4E793731CCE}">
      <dgm:prSet/>
      <dgm:spPr/>
      <dgm:t>
        <a:bodyPr/>
        <a:lstStyle/>
        <a:p>
          <a:endParaRPr lang="en-US"/>
        </a:p>
      </dgm:t>
    </dgm:pt>
    <dgm:pt modelId="{B622ED48-0F6F-48D6-8874-88BBE19BF768}">
      <dgm:prSet/>
      <dgm:spPr/>
      <dgm:t>
        <a:bodyPr/>
        <a:lstStyle/>
        <a:p>
          <a:r>
            <a:rPr lang="en-US" dirty="0"/>
            <a:t>ASPD </a:t>
          </a:r>
        </a:p>
      </dgm:t>
    </dgm:pt>
    <dgm:pt modelId="{51D6247F-D086-4802-96B0-BCC819EBF52F}" type="parTrans" cxnId="{73A50896-A885-493A-B544-FD336467DE2B}">
      <dgm:prSet/>
      <dgm:spPr/>
      <dgm:t>
        <a:bodyPr/>
        <a:lstStyle/>
        <a:p>
          <a:endParaRPr lang="en-US"/>
        </a:p>
      </dgm:t>
    </dgm:pt>
    <dgm:pt modelId="{603B9070-DD15-4DAD-9A91-776B82374D4E}" type="sibTrans" cxnId="{73A50896-A885-493A-B544-FD336467DE2B}">
      <dgm:prSet/>
      <dgm:spPr/>
      <dgm:t>
        <a:bodyPr/>
        <a:lstStyle/>
        <a:p>
          <a:endParaRPr lang="en-US"/>
        </a:p>
      </dgm:t>
    </dgm:pt>
    <dgm:pt modelId="{C3BC2B4A-6C92-4DA5-83AE-B76F3234DE0B}">
      <dgm:prSet/>
      <dgm:spPr/>
      <dgm:t>
        <a:bodyPr/>
        <a:lstStyle/>
        <a:p>
          <a:r>
            <a:rPr lang="en-US"/>
            <a:t>Phase advancement that  occurs with aging</a:t>
          </a:r>
        </a:p>
      </dgm:t>
    </dgm:pt>
    <dgm:pt modelId="{5DC5B87E-FF79-499F-89E8-B8D3E0D8DAD8}" type="parTrans" cxnId="{CF7FBE42-EC70-4FDF-AE8D-57FEAF5DDC85}">
      <dgm:prSet/>
      <dgm:spPr/>
      <dgm:t>
        <a:bodyPr/>
        <a:lstStyle/>
        <a:p>
          <a:endParaRPr lang="en-US"/>
        </a:p>
      </dgm:t>
    </dgm:pt>
    <dgm:pt modelId="{7293745C-346C-41C0-8C35-C020A96CEA82}" type="sibTrans" cxnId="{CF7FBE42-EC70-4FDF-AE8D-57FEAF5DDC85}">
      <dgm:prSet/>
      <dgm:spPr/>
      <dgm:t>
        <a:bodyPr/>
        <a:lstStyle/>
        <a:p>
          <a:endParaRPr lang="en-US"/>
        </a:p>
      </dgm:t>
    </dgm:pt>
    <dgm:pt modelId="{D5189BBD-29FE-4BF4-95E6-95C88295D425}">
      <dgm:prSet/>
      <dgm:spPr/>
      <dgm:t>
        <a:bodyPr/>
        <a:lstStyle/>
        <a:p>
          <a:r>
            <a:rPr lang="en-US"/>
            <a:t>Age related weakening of circadian rhythms and environmental cues</a:t>
          </a:r>
        </a:p>
      </dgm:t>
    </dgm:pt>
    <dgm:pt modelId="{7FDF7870-1984-4FA1-8ABF-83B7DF44BCF5}" type="parTrans" cxnId="{9B710A8E-1301-459B-9D0A-91A28F73C8B1}">
      <dgm:prSet/>
      <dgm:spPr/>
      <dgm:t>
        <a:bodyPr/>
        <a:lstStyle/>
        <a:p>
          <a:endParaRPr lang="en-US"/>
        </a:p>
      </dgm:t>
    </dgm:pt>
    <dgm:pt modelId="{DC11B767-FF8E-4377-9A2B-5A2FFCBE69D6}" type="sibTrans" cxnId="{9B710A8E-1301-459B-9D0A-91A28F73C8B1}">
      <dgm:prSet/>
      <dgm:spPr/>
      <dgm:t>
        <a:bodyPr/>
        <a:lstStyle/>
        <a:p>
          <a:endParaRPr lang="en-US"/>
        </a:p>
      </dgm:t>
    </dgm:pt>
    <dgm:pt modelId="{58560875-EC7B-4792-8987-093BEA7EEE18}">
      <dgm:prSet/>
      <dgm:spPr/>
      <dgm:t>
        <a:bodyPr/>
        <a:lstStyle/>
        <a:p>
          <a:r>
            <a:rPr lang="en-US"/>
            <a:t>Genetically determined in some individuals and families </a:t>
          </a:r>
        </a:p>
      </dgm:t>
    </dgm:pt>
    <dgm:pt modelId="{7994A0A6-CC7C-47E3-86D3-6DE586302639}" type="parTrans" cxnId="{1F6D7C0F-9E0D-4A67-BEFA-D2F2E28B4C0A}">
      <dgm:prSet/>
      <dgm:spPr/>
      <dgm:t>
        <a:bodyPr/>
        <a:lstStyle/>
        <a:p>
          <a:endParaRPr lang="en-US"/>
        </a:p>
      </dgm:t>
    </dgm:pt>
    <dgm:pt modelId="{82B555E9-2ABB-4B1E-8AFD-792C8FD46777}" type="sibTrans" cxnId="{1F6D7C0F-9E0D-4A67-BEFA-D2F2E28B4C0A}">
      <dgm:prSet/>
      <dgm:spPr/>
      <dgm:t>
        <a:bodyPr/>
        <a:lstStyle/>
        <a:p>
          <a:endParaRPr lang="en-US"/>
        </a:p>
      </dgm:t>
    </dgm:pt>
    <dgm:pt modelId="{CA17C158-17D8-49F2-9EDC-930D510507E0}">
      <dgm:prSet/>
      <dgm:spPr/>
      <dgm:t>
        <a:bodyPr/>
        <a:lstStyle/>
        <a:p>
          <a:r>
            <a:rPr lang="en-US" dirty="0"/>
            <a:t> Non-24 hour sleep-wake rhythm disorder </a:t>
          </a:r>
        </a:p>
      </dgm:t>
    </dgm:pt>
    <dgm:pt modelId="{5446C3BD-315C-48A2-83BC-C9930D134149}" type="parTrans" cxnId="{C2EACEC1-4F4A-4179-8B2E-BD2488151092}">
      <dgm:prSet/>
      <dgm:spPr/>
      <dgm:t>
        <a:bodyPr/>
        <a:lstStyle/>
        <a:p>
          <a:endParaRPr lang="en-US"/>
        </a:p>
      </dgm:t>
    </dgm:pt>
    <dgm:pt modelId="{DE5502BA-E212-407E-B844-B12C9DB0A42F}" type="sibTrans" cxnId="{C2EACEC1-4F4A-4179-8B2E-BD2488151092}">
      <dgm:prSet/>
      <dgm:spPr/>
      <dgm:t>
        <a:bodyPr/>
        <a:lstStyle/>
        <a:p>
          <a:endParaRPr lang="en-US"/>
        </a:p>
      </dgm:t>
    </dgm:pt>
    <dgm:pt modelId="{6209BE58-F32D-46FB-88C8-BB92913E9DFF}">
      <dgm:prSet/>
      <dgm:spPr/>
      <dgm:t>
        <a:bodyPr/>
        <a:lstStyle/>
        <a:p>
          <a:r>
            <a:rPr lang="en-US"/>
            <a:t>Failure of the circadian system to maintain entrainment to the 24-hour day </a:t>
          </a:r>
        </a:p>
      </dgm:t>
    </dgm:pt>
    <dgm:pt modelId="{68E0F529-4BD0-4B9D-948F-52BD9C905348}" type="parTrans" cxnId="{8C91EC3C-0EEF-4F90-B0BC-F5F16829863D}">
      <dgm:prSet/>
      <dgm:spPr/>
      <dgm:t>
        <a:bodyPr/>
        <a:lstStyle/>
        <a:p>
          <a:endParaRPr lang="en-US"/>
        </a:p>
      </dgm:t>
    </dgm:pt>
    <dgm:pt modelId="{D72DF38A-4A3B-4968-8821-7171FDFBF967}" type="sibTrans" cxnId="{8C91EC3C-0EEF-4F90-B0BC-F5F16829863D}">
      <dgm:prSet/>
      <dgm:spPr/>
      <dgm:t>
        <a:bodyPr/>
        <a:lstStyle/>
        <a:p>
          <a:endParaRPr lang="en-US"/>
        </a:p>
      </dgm:t>
    </dgm:pt>
    <dgm:pt modelId="{E8E28468-209A-4567-A294-972A39C8D940}">
      <dgm:prSet/>
      <dgm:spPr/>
      <dgm:t>
        <a:bodyPr/>
        <a:lstStyle/>
        <a:p>
          <a:r>
            <a:rPr lang="en-US"/>
            <a:t>Blindness is the most common cause </a:t>
          </a:r>
          <a:r>
            <a:rPr lang="en-US">
              <a:sym typeface="Wingdings" panose="05000000000000000000" pitchFamily="2" charset="2"/>
            </a:rPr>
            <a:t></a:t>
          </a:r>
          <a:r>
            <a:rPr lang="en-US"/>
            <a:t> as the daily light-dark cycle is the most powerful environmental cue for synchronizing the hypothalamic pacemaker to the 24-hour day </a:t>
          </a:r>
        </a:p>
      </dgm:t>
    </dgm:pt>
    <dgm:pt modelId="{DC53BB99-DC57-4B1C-9504-FDE65435995C}" type="parTrans" cxnId="{EB1268D3-D80F-49A6-B6D2-33CAB7FE10C1}">
      <dgm:prSet/>
      <dgm:spPr/>
      <dgm:t>
        <a:bodyPr/>
        <a:lstStyle/>
        <a:p>
          <a:endParaRPr lang="en-US"/>
        </a:p>
      </dgm:t>
    </dgm:pt>
    <dgm:pt modelId="{1FD1BC78-B106-47FB-92E3-21258AF54AFD}" type="sibTrans" cxnId="{EB1268D3-D80F-49A6-B6D2-33CAB7FE10C1}">
      <dgm:prSet/>
      <dgm:spPr/>
      <dgm:t>
        <a:bodyPr/>
        <a:lstStyle/>
        <a:p>
          <a:endParaRPr lang="en-US"/>
        </a:p>
      </dgm:t>
    </dgm:pt>
    <dgm:pt modelId="{D9A139EA-B0BB-4450-AE85-89BD63D04AF6}">
      <dgm:prSet/>
      <dgm:spPr/>
      <dgm:t>
        <a:bodyPr/>
        <a:lstStyle/>
        <a:p>
          <a:r>
            <a:rPr lang="en-US"/>
            <a:t>~ 1/3 of blind individuals have preserved circadian photoreception and normal entrainment, while 2/3 have free running or have sleep patterns entrained at an advanced or delayed </a:t>
          </a:r>
        </a:p>
      </dgm:t>
    </dgm:pt>
    <dgm:pt modelId="{29177BF7-6D8C-4168-B7B6-FA738882B51D}" type="parTrans" cxnId="{B155C6D1-C6A4-47D6-B4B0-13C69ACDAC46}">
      <dgm:prSet/>
      <dgm:spPr/>
      <dgm:t>
        <a:bodyPr/>
        <a:lstStyle/>
        <a:p>
          <a:endParaRPr lang="en-US"/>
        </a:p>
      </dgm:t>
    </dgm:pt>
    <dgm:pt modelId="{265E0C76-E449-438D-8F73-531ABB4DA9C8}" type="sibTrans" cxnId="{B155C6D1-C6A4-47D6-B4B0-13C69ACDAC46}">
      <dgm:prSet/>
      <dgm:spPr/>
      <dgm:t>
        <a:bodyPr/>
        <a:lstStyle/>
        <a:p>
          <a:endParaRPr lang="en-US"/>
        </a:p>
      </dgm:t>
    </dgm:pt>
    <dgm:pt modelId="{A502DD2A-9CD0-46CB-8681-964265A53EB4}">
      <dgm:prSet/>
      <dgm:spPr/>
      <dgm:t>
        <a:bodyPr/>
        <a:lstStyle/>
        <a:p>
          <a:r>
            <a:rPr lang="en-US" dirty="0"/>
            <a:t>Irregular sleep wake rhythm disorder</a:t>
          </a:r>
        </a:p>
      </dgm:t>
    </dgm:pt>
    <dgm:pt modelId="{75FAA0AF-5DEC-4C01-94B1-C82732DC765D}" type="parTrans" cxnId="{911A50EA-FC5D-4AFE-8B53-091087A09053}">
      <dgm:prSet/>
      <dgm:spPr/>
      <dgm:t>
        <a:bodyPr/>
        <a:lstStyle/>
        <a:p>
          <a:endParaRPr lang="en-US"/>
        </a:p>
      </dgm:t>
    </dgm:pt>
    <dgm:pt modelId="{91F22C9B-89DE-45C2-9C0D-6F95F8F898D0}" type="sibTrans" cxnId="{911A50EA-FC5D-4AFE-8B53-091087A09053}">
      <dgm:prSet/>
      <dgm:spPr/>
      <dgm:t>
        <a:bodyPr/>
        <a:lstStyle/>
        <a:p>
          <a:endParaRPr lang="en-US"/>
        </a:p>
      </dgm:t>
    </dgm:pt>
    <dgm:pt modelId="{28D64B53-23A2-4BFC-8153-A58E7BFB606A}">
      <dgm:prSet/>
      <dgm:spPr/>
      <dgm:t>
        <a:bodyPr/>
        <a:lstStyle/>
        <a:p>
          <a:r>
            <a:rPr lang="en-US"/>
            <a:t>Circadian system loses its modulatory effect on sleep and wakefulness</a:t>
          </a:r>
        </a:p>
      </dgm:t>
    </dgm:pt>
    <dgm:pt modelId="{0F13EDF9-2FD7-4DC3-B38F-1397FE2F55D4}" type="parTrans" cxnId="{3DFE2663-76A0-4998-8C70-DE58F47E0451}">
      <dgm:prSet/>
      <dgm:spPr/>
      <dgm:t>
        <a:bodyPr/>
        <a:lstStyle/>
        <a:p>
          <a:endParaRPr lang="en-US"/>
        </a:p>
      </dgm:t>
    </dgm:pt>
    <dgm:pt modelId="{F2E64C87-672F-48DD-9C4B-3124AA627B98}" type="sibTrans" cxnId="{3DFE2663-76A0-4998-8C70-DE58F47E0451}">
      <dgm:prSet/>
      <dgm:spPr/>
      <dgm:t>
        <a:bodyPr/>
        <a:lstStyle/>
        <a:p>
          <a:endParaRPr lang="en-US"/>
        </a:p>
      </dgm:t>
    </dgm:pt>
    <dgm:pt modelId="{E8FBDCC1-43F5-4E71-9690-3D02BEB62FAA}">
      <dgm:prSet/>
      <dgm:spPr/>
      <dgm:t>
        <a:bodyPr/>
        <a:lstStyle/>
        <a:p>
          <a:r>
            <a:rPr lang="en-US"/>
            <a:t>Commonly seen in pts with dementia, developmental delay, and neurodegenerative processes </a:t>
          </a:r>
        </a:p>
      </dgm:t>
    </dgm:pt>
    <dgm:pt modelId="{6901236A-C9B6-4076-A59B-EF708983A707}" type="parTrans" cxnId="{60774028-559B-4D08-B642-35FD4E4E6B65}">
      <dgm:prSet/>
      <dgm:spPr/>
      <dgm:t>
        <a:bodyPr/>
        <a:lstStyle/>
        <a:p>
          <a:endParaRPr lang="en-US"/>
        </a:p>
      </dgm:t>
    </dgm:pt>
    <dgm:pt modelId="{8528078D-97BB-44CE-9F8F-5A1CCB9701A4}" type="sibTrans" cxnId="{60774028-559B-4D08-B642-35FD4E4E6B65}">
      <dgm:prSet/>
      <dgm:spPr/>
      <dgm:t>
        <a:bodyPr/>
        <a:lstStyle/>
        <a:p>
          <a:endParaRPr lang="en-US"/>
        </a:p>
      </dgm:t>
    </dgm:pt>
    <dgm:pt modelId="{2D5CFC5A-248A-4CD8-9DF6-C1D983D02FA1}" type="pres">
      <dgm:prSet presAssocID="{32DB751C-10D5-48A2-AF5E-79DE8726792B}" presName="linear" presStyleCnt="0">
        <dgm:presLayoutVars>
          <dgm:animLvl val="lvl"/>
          <dgm:resizeHandles val="exact"/>
        </dgm:presLayoutVars>
      </dgm:prSet>
      <dgm:spPr/>
    </dgm:pt>
    <dgm:pt modelId="{559BCCF9-CF07-4831-BFDA-51491BA398F5}" type="pres">
      <dgm:prSet presAssocID="{E1A17CA8-7B34-4FE4-B312-3A9825E445B1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62EA3A1D-506B-43B2-8381-55E86736A3A0}" type="pres">
      <dgm:prSet presAssocID="{E1A17CA8-7B34-4FE4-B312-3A9825E445B1}" presName="childText" presStyleLbl="revTx" presStyleIdx="0" presStyleCnt="4">
        <dgm:presLayoutVars>
          <dgm:bulletEnabled val="1"/>
        </dgm:presLayoutVars>
      </dgm:prSet>
      <dgm:spPr/>
    </dgm:pt>
    <dgm:pt modelId="{D1018188-0FA2-470E-AB24-B94D81CE381C}" type="pres">
      <dgm:prSet presAssocID="{B622ED48-0F6F-48D6-8874-88BBE19BF768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13DB4B8C-9F8B-41A3-9F11-6494C730AD3C}" type="pres">
      <dgm:prSet presAssocID="{B622ED48-0F6F-48D6-8874-88BBE19BF768}" presName="childText" presStyleLbl="revTx" presStyleIdx="1" presStyleCnt="4">
        <dgm:presLayoutVars>
          <dgm:bulletEnabled val="1"/>
        </dgm:presLayoutVars>
      </dgm:prSet>
      <dgm:spPr/>
    </dgm:pt>
    <dgm:pt modelId="{90A2BC77-B7DA-4B56-80A4-42894AB441D6}" type="pres">
      <dgm:prSet presAssocID="{CA17C158-17D8-49F2-9EDC-930D510507E0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BD247E40-760D-4E79-9619-C9AB690FF761}" type="pres">
      <dgm:prSet presAssocID="{CA17C158-17D8-49F2-9EDC-930D510507E0}" presName="childText" presStyleLbl="revTx" presStyleIdx="2" presStyleCnt="4">
        <dgm:presLayoutVars>
          <dgm:bulletEnabled val="1"/>
        </dgm:presLayoutVars>
      </dgm:prSet>
      <dgm:spPr/>
    </dgm:pt>
    <dgm:pt modelId="{32AA362C-680F-4FAE-BD50-E270C7598B2C}" type="pres">
      <dgm:prSet presAssocID="{A502DD2A-9CD0-46CB-8681-964265A53EB4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AA3946D4-D7A5-4D35-B09E-A99357B46272}" type="pres">
      <dgm:prSet presAssocID="{A502DD2A-9CD0-46CB-8681-964265A53EB4}" presName="childText" presStyleLbl="revTx" presStyleIdx="3" presStyleCnt="4">
        <dgm:presLayoutVars>
          <dgm:bulletEnabled val="1"/>
        </dgm:presLayoutVars>
      </dgm:prSet>
      <dgm:spPr/>
    </dgm:pt>
  </dgm:ptLst>
  <dgm:cxnLst>
    <dgm:cxn modelId="{BF4AA600-733A-45E8-824F-19096F6EA12D}" type="presOf" srcId="{58560875-EC7B-4792-8987-093BEA7EEE18}" destId="{13DB4B8C-9F8B-41A3-9F11-6494C730AD3C}" srcOrd="0" destOrd="2" presId="urn:microsoft.com/office/officeart/2005/8/layout/vList2"/>
    <dgm:cxn modelId="{640E3A0C-D9D8-41EA-B2EF-0619FC6CE938}" type="presOf" srcId="{50867BAC-A5BD-40BB-A441-315CC0155BCA}" destId="{62EA3A1D-506B-43B2-8381-55E86736A3A0}" srcOrd="0" destOrd="2" presId="urn:microsoft.com/office/officeart/2005/8/layout/vList2"/>
    <dgm:cxn modelId="{1F6D7C0F-9E0D-4A67-BEFA-D2F2E28B4C0A}" srcId="{B622ED48-0F6F-48D6-8874-88BBE19BF768}" destId="{58560875-EC7B-4792-8987-093BEA7EEE18}" srcOrd="2" destOrd="0" parTransId="{7994A0A6-CC7C-47E3-86D3-6DE586302639}" sibTransId="{82B555E9-2ABB-4B1E-8AFD-792C8FD46777}"/>
    <dgm:cxn modelId="{4A40331D-E52D-46AB-AE45-FE8F475D1DFA}" srcId="{32DB751C-10D5-48A2-AF5E-79DE8726792B}" destId="{E1A17CA8-7B34-4FE4-B312-3A9825E445B1}" srcOrd="0" destOrd="0" parTransId="{894E43FA-C9B9-4B07-AF71-2B09486F37BE}" sibTransId="{23E70126-5B21-41C4-A0F6-058F5CA523C8}"/>
    <dgm:cxn modelId="{8032CF1D-2ED5-4F05-997B-2FE45A57C082}" type="presOf" srcId="{32DB751C-10D5-48A2-AF5E-79DE8726792B}" destId="{2D5CFC5A-248A-4CD8-9DF6-C1D983D02FA1}" srcOrd="0" destOrd="0" presId="urn:microsoft.com/office/officeart/2005/8/layout/vList2"/>
    <dgm:cxn modelId="{60774028-559B-4D08-B642-35FD4E4E6B65}" srcId="{A502DD2A-9CD0-46CB-8681-964265A53EB4}" destId="{E8FBDCC1-43F5-4E71-9690-3D02BEB62FAA}" srcOrd="1" destOrd="0" parTransId="{6901236A-C9B6-4076-A59B-EF708983A707}" sibTransId="{8528078D-97BB-44CE-9F8F-5A1CCB9701A4}"/>
    <dgm:cxn modelId="{22353229-572E-4230-87FF-1BD94FB27884}" type="presOf" srcId="{16B3E7DB-5157-47B7-83CB-D2406FBEE932}" destId="{62EA3A1D-506B-43B2-8381-55E86736A3A0}" srcOrd="0" destOrd="1" presId="urn:microsoft.com/office/officeart/2005/8/layout/vList2"/>
    <dgm:cxn modelId="{8C91EC3C-0EEF-4F90-B0BC-F5F16829863D}" srcId="{CA17C158-17D8-49F2-9EDC-930D510507E0}" destId="{6209BE58-F32D-46FB-88C8-BB92913E9DFF}" srcOrd="0" destOrd="0" parTransId="{68E0F529-4BD0-4B9D-948F-52BD9C905348}" sibTransId="{D72DF38A-4A3B-4968-8821-7171FDFBF967}"/>
    <dgm:cxn modelId="{CF7FBE42-EC70-4FDF-AE8D-57FEAF5DDC85}" srcId="{B622ED48-0F6F-48D6-8874-88BBE19BF768}" destId="{C3BC2B4A-6C92-4DA5-83AE-B76F3234DE0B}" srcOrd="0" destOrd="0" parTransId="{5DC5B87E-FF79-499F-89E8-B8D3E0D8DAD8}" sibTransId="{7293745C-346C-41C0-8C35-C020A96CEA82}"/>
    <dgm:cxn modelId="{3DFE2663-76A0-4998-8C70-DE58F47E0451}" srcId="{A502DD2A-9CD0-46CB-8681-964265A53EB4}" destId="{28D64B53-23A2-4BFC-8153-A58E7BFB606A}" srcOrd="0" destOrd="0" parTransId="{0F13EDF9-2FD7-4DC3-B38F-1397FE2F55D4}" sibTransId="{F2E64C87-672F-48DD-9C4B-3124AA627B98}"/>
    <dgm:cxn modelId="{39A86044-AC46-4172-96F3-8414BD8BE1D8}" type="presOf" srcId="{CA17C158-17D8-49F2-9EDC-930D510507E0}" destId="{90A2BC77-B7DA-4B56-80A4-42894AB441D6}" srcOrd="0" destOrd="0" presId="urn:microsoft.com/office/officeart/2005/8/layout/vList2"/>
    <dgm:cxn modelId="{B51DBF49-313E-49F6-B60C-0E05306A1C8E}" type="presOf" srcId="{E1A17CA8-7B34-4FE4-B312-3A9825E445B1}" destId="{559BCCF9-CF07-4831-BFDA-51491BA398F5}" srcOrd="0" destOrd="0" presId="urn:microsoft.com/office/officeart/2005/8/layout/vList2"/>
    <dgm:cxn modelId="{0E0F6B50-7922-477D-83C8-8CC65BB6760A}" type="presOf" srcId="{28D64B53-23A2-4BFC-8153-A58E7BFB606A}" destId="{AA3946D4-D7A5-4D35-B09E-A99357B46272}" srcOrd="0" destOrd="0" presId="urn:microsoft.com/office/officeart/2005/8/layout/vList2"/>
    <dgm:cxn modelId="{5A1E9153-167A-4630-A473-F72037BF551D}" type="presOf" srcId="{9BA1BAED-2771-4693-8F33-4DA9CEEDC94B}" destId="{62EA3A1D-506B-43B2-8381-55E86736A3A0}" srcOrd="0" destOrd="0" presId="urn:microsoft.com/office/officeart/2005/8/layout/vList2"/>
    <dgm:cxn modelId="{EF923E7C-CAA1-4345-91AA-BB6ED22A0A23}" type="presOf" srcId="{E8FBDCC1-43F5-4E71-9690-3D02BEB62FAA}" destId="{AA3946D4-D7A5-4D35-B09E-A99357B46272}" srcOrd="0" destOrd="1" presId="urn:microsoft.com/office/officeart/2005/8/layout/vList2"/>
    <dgm:cxn modelId="{9B710A8E-1301-459B-9D0A-91A28F73C8B1}" srcId="{B622ED48-0F6F-48D6-8874-88BBE19BF768}" destId="{D5189BBD-29FE-4BF4-95E6-95C88295D425}" srcOrd="1" destOrd="0" parTransId="{7FDF7870-1984-4FA1-8ABF-83B7DF44BCF5}" sibTransId="{DC11B767-FF8E-4377-9A2B-5A2FFCBE69D6}"/>
    <dgm:cxn modelId="{73A50896-A885-493A-B544-FD336467DE2B}" srcId="{32DB751C-10D5-48A2-AF5E-79DE8726792B}" destId="{B622ED48-0F6F-48D6-8874-88BBE19BF768}" srcOrd="1" destOrd="0" parTransId="{51D6247F-D086-4802-96B0-BCC819EBF52F}" sibTransId="{603B9070-DD15-4DAD-9A91-776B82374D4E}"/>
    <dgm:cxn modelId="{21B3D596-114D-47AF-A05D-F4B6CA6F84BF}" type="presOf" srcId="{D9A139EA-B0BB-4450-AE85-89BD63D04AF6}" destId="{BD247E40-760D-4E79-9619-C9AB690FF761}" srcOrd="0" destOrd="2" presId="urn:microsoft.com/office/officeart/2005/8/layout/vList2"/>
    <dgm:cxn modelId="{01E78498-860B-4EEF-9480-77FE894F4A14}" type="presOf" srcId="{D5189BBD-29FE-4BF4-95E6-95C88295D425}" destId="{13DB4B8C-9F8B-41A3-9F11-6494C730AD3C}" srcOrd="0" destOrd="1" presId="urn:microsoft.com/office/officeart/2005/8/layout/vList2"/>
    <dgm:cxn modelId="{6EC8CAA0-13BA-4182-B0DC-A83A124F4350}" type="presOf" srcId="{B622ED48-0F6F-48D6-8874-88BBE19BF768}" destId="{D1018188-0FA2-470E-AB24-B94D81CE381C}" srcOrd="0" destOrd="0" presId="urn:microsoft.com/office/officeart/2005/8/layout/vList2"/>
    <dgm:cxn modelId="{8E0522A5-4DC1-4CA0-B649-C839208BC7ED}" type="presOf" srcId="{C3BC2B4A-6C92-4DA5-83AE-B76F3234DE0B}" destId="{13DB4B8C-9F8B-41A3-9F11-6494C730AD3C}" srcOrd="0" destOrd="0" presId="urn:microsoft.com/office/officeart/2005/8/layout/vList2"/>
    <dgm:cxn modelId="{9A25CEA7-416C-4CD9-8CFC-8D2095591260}" srcId="{E1A17CA8-7B34-4FE4-B312-3A9825E445B1}" destId="{9BA1BAED-2771-4693-8F33-4DA9CEEDC94B}" srcOrd="0" destOrd="0" parTransId="{D1866B2B-5323-477D-BFD5-E8A01EB429A1}" sibTransId="{862C55AC-EDB3-424E-8D6F-F82F1A072740}"/>
    <dgm:cxn modelId="{62915BAC-86AE-400E-9165-BAC197DC21A0}" type="presOf" srcId="{E8E28468-209A-4567-A294-972A39C8D940}" destId="{BD247E40-760D-4E79-9619-C9AB690FF761}" srcOrd="0" destOrd="1" presId="urn:microsoft.com/office/officeart/2005/8/layout/vList2"/>
    <dgm:cxn modelId="{555C4EBC-A7F1-4345-BAA8-6EB93006596B}" type="presOf" srcId="{A502DD2A-9CD0-46CB-8681-964265A53EB4}" destId="{32AA362C-680F-4FAE-BD50-E270C7598B2C}" srcOrd="0" destOrd="0" presId="urn:microsoft.com/office/officeart/2005/8/layout/vList2"/>
    <dgm:cxn modelId="{C2EACEC1-4F4A-4179-8B2E-BD2488151092}" srcId="{32DB751C-10D5-48A2-AF5E-79DE8726792B}" destId="{CA17C158-17D8-49F2-9EDC-930D510507E0}" srcOrd="2" destOrd="0" parTransId="{5446C3BD-315C-48A2-83BC-C9930D134149}" sibTransId="{DE5502BA-E212-407E-B844-B12C9DB0A42F}"/>
    <dgm:cxn modelId="{40E589C9-EAF7-4D5F-8CC6-7C0377BF4481}" srcId="{E1A17CA8-7B34-4FE4-B312-3A9825E445B1}" destId="{16B3E7DB-5157-47B7-83CB-D2406FBEE932}" srcOrd="1" destOrd="0" parTransId="{29E45592-462A-4081-8DB0-DBBF492D7E3D}" sibTransId="{DFA6FB56-2CD1-42E2-B451-4E9557C51730}"/>
    <dgm:cxn modelId="{A23B48CF-D107-4C8E-8347-1CC15B7E0623}" type="presOf" srcId="{6209BE58-F32D-46FB-88C8-BB92913E9DFF}" destId="{BD247E40-760D-4E79-9619-C9AB690FF761}" srcOrd="0" destOrd="0" presId="urn:microsoft.com/office/officeart/2005/8/layout/vList2"/>
    <dgm:cxn modelId="{B155C6D1-C6A4-47D6-B4B0-13C69ACDAC46}" srcId="{CA17C158-17D8-49F2-9EDC-930D510507E0}" destId="{D9A139EA-B0BB-4450-AE85-89BD63D04AF6}" srcOrd="2" destOrd="0" parTransId="{29177BF7-6D8C-4168-B7B6-FA738882B51D}" sibTransId="{265E0C76-E449-438D-8F73-531ABB4DA9C8}"/>
    <dgm:cxn modelId="{EB1268D3-D80F-49A6-B6D2-33CAB7FE10C1}" srcId="{CA17C158-17D8-49F2-9EDC-930D510507E0}" destId="{E8E28468-209A-4567-A294-972A39C8D940}" srcOrd="1" destOrd="0" parTransId="{DC53BB99-DC57-4B1C-9504-FDE65435995C}" sibTransId="{1FD1BC78-B106-47FB-92E3-21258AF54AFD}"/>
    <dgm:cxn modelId="{911A50EA-FC5D-4AFE-8B53-091087A09053}" srcId="{32DB751C-10D5-48A2-AF5E-79DE8726792B}" destId="{A502DD2A-9CD0-46CB-8681-964265A53EB4}" srcOrd="3" destOrd="0" parTransId="{75FAA0AF-5DEC-4C01-94B1-C82732DC765D}" sibTransId="{91F22C9B-89DE-45C2-9C0D-6F95F8F898D0}"/>
    <dgm:cxn modelId="{CCE48DF0-3561-404D-B4F8-D4E793731CCE}" srcId="{E1A17CA8-7B34-4FE4-B312-3A9825E445B1}" destId="{50867BAC-A5BD-40BB-A441-315CC0155BCA}" srcOrd="2" destOrd="0" parTransId="{1BDA8D5B-BAF0-4440-80CF-D479336F5E76}" sibTransId="{575F1980-0848-4078-ADB8-A1712649D5C5}"/>
    <dgm:cxn modelId="{A0C587A8-3AAC-4D13-8267-E2213E80FD54}" type="presParOf" srcId="{2D5CFC5A-248A-4CD8-9DF6-C1D983D02FA1}" destId="{559BCCF9-CF07-4831-BFDA-51491BA398F5}" srcOrd="0" destOrd="0" presId="urn:microsoft.com/office/officeart/2005/8/layout/vList2"/>
    <dgm:cxn modelId="{4E08ED9F-D2A9-4CBB-8A40-99952738518C}" type="presParOf" srcId="{2D5CFC5A-248A-4CD8-9DF6-C1D983D02FA1}" destId="{62EA3A1D-506B-43B2-8381-55E86736A3A0}" srcOrd="1" destOrd="0" presId="urn:microsoft.com/office/officeart/2005/8/layout/vList2"/>
    <dgm:cxn modelId="{437E0276-846A-4000-BA49-C090B18FE333}" type="presParOf" srcId="{2D5CFC5A-248A-4CD8-9DF6-C1D983D02FA1}" destId="{D1018188-0FA2-470E-AB24-B94D81CE381C}" srcOrd="2" destOrd="0" presId="urn:microsoft.com/office/officeart/2005/8/layout/vList2"/>
    <dgm:cxn modelId="{9B1FE8EC-5472-4186-B666-E81F0B725F3B}" type="presParOf" srcId="{2D5CFC5A-248A-4CD8-9DF6-C1D983D02FA1}" destId="{13DB4B8C-9F8B-41A3-9F11-6494C730AD3C}" srcOrd="3" destOrd="0" presId="urn:microsoft.com/office/officeart/2005/8/layout/vList2"/>
    <dgm:cxn modelId="{C37F3C1C-E1DA-4D49-B677-0281571D37F9}" type="presParOf" srcId="{2D5CFC5A-248A-4CD8-9DF6-C1D983D02FA1}" destId="{90A2BC77-B7DA-4B56-80A4-42894AB441D6}" srcOrd="4" destOrd="0" presId="urn:microsoft.com/office/officeart/2005/8/layout/vList2"/>
    <dgm:cxn modelId="{BDE46724-947A-4DD8-B481-04BC86675D88}" type="presParOf" srcId="{2D5CFC5A-248A-4CD8-9DF6-C1D983D02FA1}" destId="{BD247E40-760D-4E79-9619-C9AB690FF761}" srcOrd="5" destOrd="0" presId="urn:microsoft.com/office/officeart/2005/8/layout/vList2"/>
    <dgm:cxn modelId="{49EFA816-2021-4690-94ED-898281570E5E}" type="presParOf" srcId="{2D5CFC5A-248A-4CD8-9DF6-C1D983D02FA1}" destId="{32AA362C-680F-4FAE-BD50-E270C7598B2C}" srcOrd="6" destOrd="0" presId="urn:microsoft.com/office/officeart/2005/8/layout/vList2"/>
    <dgm:cxn modelId="{69BFEECC-DEEC-40C8-AFE0-92371D3FB9E5}" type="presParOf" srcId="{2D5CFC5A-248A-4CD8-9DF6-C1D983D02FA1}" destId="{AA3946D4-D7A5-4D35-B09E-A99357B46272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F03C4BB-125A-4E8A-AF9C-6AD6FA91B56B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A8EC1F8E-BB4A-4B6D-AAE6-4396166FE9DC}">
      <dgm:prSet/>
      <dgm:spPr/>
      <dgm:t>
        <a:bodyPr/>
        <a:lstStyle/>
        <a:p>
          <a:r>
            <a:rPr lang="en-US" b="1"/>
            <a:t>Chronic</a:t>
          </a:r>
          <a:endParaRPr lang="en-US"/>
        </a:p>
      </dgm:t>
    </dgm:pt>
    <dgm:pt modelId="{6C0F6221-63A0-4B14-BA4C-2580E727842D}" type="parTrans" cxnId="{375C2C1C-E090-4FEA-B10C-29A59A730010}">
      <dgm:prSet/>
      <dgm:spPr/>
      <dgm:t>
        <a:bodyPr/>
        <a:lstStyle/>
        <a:p>
          <a:endParaRPr lang="en-US"/>
        </a:p>
      </dgm:t>
    </dgm:pt>
    <dgm:pt modelId="{9E32D320-79BA-45B8-A97B-CF9EA9E6C7D2}" type="sibTrans" cxnId="{375C2C1C-E090-4FEA-B10C-29A59A730010}">
      <dgm:prSet/>
      <dgm:spPr/>
      <dgm:t>
        <a:bodyPr/>
        <a:lstStyle/>
        <a:p>
          <a:endParaRPr lang="en-US"/>
        </a:p>
      </dgm:t>
    </dgm:pt>
    <dgm:pt modelId="{9601EE7F-8146-43AA-BF1D-02CDB870E7B3}">
      <dgm:prSet/>
      <dgm:spPr/>
      <dgm:t>
        <a:bodyPr/>
        <a:lstStyle/>
        <a:p>
          <a:r>
            <a:rPr lang="en-US"/>
            <a:t>3 episodes per week for at least 3 months </a:t>
          </a:r>
        </a:p>
      </dgm:t>
    </dgm:pt>
    <dgm:pt modelId="{EFA859A9-E87E-4D36-9557-B8EF5F5AA673}" type="parTrans" cxnId="{19EE408A-3514-4821-AF22-DFB3F737B1A1}">
      <dgm:prSet/>
      <dgm:spPr/>
      <dgm:t>
        <a:bodyPr/>
        <a:lstStyle/>
        <a:p>
          <a:endParaRPr lang="en-US"/>
        </a:p>
      </dgm:t>
    </dgm:pt>
    <dgm:pt modelId="{37885ECE-8E62-4D7D-9B06-4D7CA10FC531}" type="sibTrans" cxnId="{19EE408A-3514-4821-AF22-DFB3F737B1A1}">
      <dgm:prSet/>
      <dgm:spPr/>
      <dgm:t>
        <a:bodyPr/>
        <a:lstStyle/>
        <a:p>
          <a:endParaRPr lang="en-US"/>
        </a:p>
      </dgm:t>
    </dgm:pt>
    <dgm:pt modelId="{6F02BA56-E5B1-4C6E-8343-CC5DDD0D26BB}">
      <dgm:prSet/>
      <dgm:spPr/>
      <dgm:t>
        <a:bodyPr/>
        <a:lstStyle/>
        <a:p>
          <a:r>
            <a:rPr lang="en-US" b="1"/>
            <a:t>Short term </a:t>
          </a:r>
          <a:endParaRPr lang="en-US"/>
        </a:p>
      </dgm:t>
    </dgm:pt>
    <dgm:pt modelId="{36234B4D-4514-49C8-BB28-5BF24F8A1606}" type="parTrans" cxnId="{0FC68EA5-D8F7-4971-93F7-5F879D798452}">
      <dgm:prSet/>
      <dgm:spPr/>
      <dgm:t>
        <a:bodyPr/>
        <a:lstStyle/>
        <a:p>
          <a:endParaRPr lang="en-US"/>
        </a:p>
      </dgm:t>
    </dgm:pt>
    <dgm:pt modelId="{4E994422-4142-4F5C-83F1-EE0A5214B731}" type="sibTrans" cxnId="{0FC68EA5-D8F7-4971-93F7-5F879D798452}">
      <dgm:prSet/>
      <dgm:spPr/>
      <dgm:t>
        <a:bodyPr/>
        <a:lstStyle/>
        <a:p>
          <a:endParaRPr lang="en-US"/>
        </a:p>
      </dgm:t>
    </dgm:pt>
    <dgm:pt modelId="{819DB6C7-686D-4CF1-B458-D30940DB6202}">
      <dgm:prSet/>
      <dgm:spPr/>
      <dgm:t>
        <a:bodyPr/>
        <a:lstStyle/>
        <a:p>
          <a:r>
            <a:rPr lang="en-US"/>
            <a:t>Symptoms occur 2/2 an identifiable stressor</a:t>
          </a:r>
        </a:p>
      </dgm:t>
    </dgm:pt>
    <dgm:pt modelId="{8E69D7A7-1CC7-4294-8966-F8E1097D4D3F}" type="parTrans" cxnId="{A904C172-A15B-482C-819A-C2AA8B9ED55B}">
      <dgm:prSet/>
      <dgm:spPr/>
      <dgm:t>
        <a:bodyPr/>
        <a:lstStyle/>
        <a:p>
          <a:endParaRPr lang="en-US"/>
        </a:p>
      </dgm:t>
    </dgm:pt>
    <dgm:pt modelId="{394FFA59-7F33-4E13-952E-3EC3B0187A15}" type="sibTrans" cxnId="{A904C172-A15B-482C-819A-C2AA8B9ED55B}">
      <dgm:prSet/>
      <dgm:spPr/>
      <dgm:t>
        <a:bodyPr/>
        <a:lstStyle/>
        <a:p>
          <a:endParaRPr lang="en-US"/>
        </a:p>
      </dgm:t>
    </dgm:pt>
    <dgm:pt modelId="{96923792-99A9-449C-B17D-516DEE7C9169}">
      <dgm:prSet/>
      <dgm:spPr/>
      <dgm:t>
        <a:bodyPr/>
        <a:lstStyle/>
        <a:p>
          <a:r>
            <a:rPr lang="en-US"/>
            <a:t>Physical, physiologic, psychosocial, interpersonal </a:t>
          </a:r>
        </a:p>
      </dgm:t>
    </dgm:pt>
    <dgm:pt modelId="{74B3C82F-4800-44A4-9BFA-0CD0772BFA88}" type="parTrans" cxnId="{B948FF6C-B91C-41F4-B415-E6027A979C20}">
      <dgm:prSet/>
      <dgm:spPr/>
      <dgm:t>
        <a:bodyPr/>
        <a:lstStyle/>
        <a:p>
          <a:endParaRPr lang="en-US"/>
        </a:p>
      </dgm:t>
    </dgm:pt>
    <dgm:pt modelId="{BE6F5584-00A6-4D5C-A87D-C869B21324D2}" type="sibTrans" cxnId="{B948FF6C-B91C-41F4-B415-E6027A979C20}">
      <dgm:prSet/>
      <dgm:spPr/>
      <dgm:t>
        <a:bodyPr/>
        <a:lstStyle/>
        <a:p>
          <a:endParaRPr lang="en-US"/>
        </a:p>
      </dgm:t>
    </dgm:pt>
    <dgm:pt modelId="{8CDA6B7E-1404-4470-B424-44A9EE514BC6}">
      <dgm:prSet/>
      <dgm:spPr/>
      <dgm:t>
        <a:bodyPr/>
        <a:lstStyle/>
        <a:p>
          <a:r>
            <a:rPr lang="en-US"/>
            <a:t>Typically last days to weeks</a:t>
          </a:r>
        </a:p>
      </dgm:t>
    </dgm:pt>
    <dgm:pt modelId="{6BABF17E-5FEA-481F-B570-7D5D46D214AF}" type="parTrans" cxnId="{5A9B5324-99C4-4F83-B206-14A432B156EC}">
      <dgm:prSet/>
      <dgm:spPr/>
      <dgm:t>
        <a:bodyPr/>
        <a:lstStyle/>
        <a:p>
          <a:endParaRPr lang="en-US"/>
        </a:p>
      </dgm:t>
    </dgm:pt>
    <dgm:pt modelId="{14BCD6DA-C1A5-4C58-988D-815FC1178A18}" type="sibTrans" cxnId="{5A9B5324-99C4-4F83-B206-14A432B156EC}">
      <dgm:prSet/>
      <dgm:spPr/>
      <dgm:t>
        <a:bodyPr/>
        <a:lstStyle/>
        <a:p>
          <a:endParaRPr lang="en-US"/>
        </a:p>
      </dgm:t>
    </dgm:pt>
    <dgm:pt modelId="{C06D9176-8620-4D86-AE5C-5A6801D302ED}">
      <dgm:prSet/>
      <dgm:spPr/>
      <dgm:t>
        <a:bodyPr/>
        <a:lstStyle/>
        <a:p>
          <a:r>
            <a:rPr lang="en-US"/>
            <a:t>Ongoing for &lt; 3 months </a:t>
          </a:r>
        </a:p>
      </dgm:t>
    </dgm:pt>
    <dgm:pt modelId="{E670E707-DDCE-4E32-AA89-B76C0811DD33}" type="parTrans" cxnId="{91F9CC8E-1F50-4138-AE62-3FFDD6F98ADE}">
      <dgm:prSet/>
      <dgm:spPr/>
      <dgm:t>
        <a:bodyPr/>
        <a:lstStyle/>
        <a:p>
          <a:endParaRPr lang="en-US"/>
        </a:p>
      </dgm:t>
    </dgm:pt>
    <dgm:pt modelId="{B717CE4D-43B7-49DE-8263-8151A5E7E994}" type="sibTrans" cxnId="{91F9CC8E-1F50-4138-AE62-3FFDD6F98ADE}">
      <dgm:prSet/>
      <dgm:spPr/>
      <dgm:t>
        <a:bodyPr/>
        <a:lstStyle/>
        <a:p>
          <a:endParaRPr lang="en-US"/>
        </a:p>
      </dgm:t>
    </dgm:pt>
    <dgm:pt modelId="{D2DD8630-2AD5-4F5F-A6B0-B7C651D2762E}" type="pres">
      <dgm:prSet presAssocID="{2F03C4BB-125A-4E8A-AF9C-6AD6FA91B56B}" presName="linear" presStyleCnt="0">
        <dgm:presLayoutVars>
          <dgm:dir/>
          <dgm:animLvl val="lvl"/>
          <dgm:resizeHandles val="exact"/>
        </dgm:presLayoutVars>
      </dgm:prSet>
      <dgm:spPr/>
    </dgm:pt>
    <dgm:pt modelId="{16A3F5F4-78BA-4CE8-8732-864C3F28D3A2}" type="pres">
      <dgm:prSet presAssocID="{A8EC1F8E-BB4A-4B6D-AAE6-4396166FE9DC}" presName="parentLin" presStyleCnt="0"/>
      <dgm:spPr/>
    </dgm:pt>
    <dgm:pt modelId="{A99CC8A8-68F7-41FD-97A9-49D70B231AF7}" type="pres">
      <dgm:prSet presAssocID="{A8EC1F8E-BB4A-4B6D-AAE6-4396166FE9DC}" presName="parentLeftMargin" presStyleLbl="node1" presStyleIdx="0" presStyleCnt="2"/>
      <dgm:spPr/>
    </dgm:pt>
    <dgm:pt modelId="{38927321-265A-4DD1-8AE8-48A764880838}" type="pres">
      <dgm:prSet presAssocID="{A8EC1F8E-BB4A-4B6D-AAE6-4396166FE9DC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2387B6B6-2ADF-4C14-980F-1A7BFB899EAB}" type="pres">
      <dgm:prSet presAssocID="{A8EC1F8E-BB4A-4B6D-AAE6-4396166FE9DC}" presName="negativeSpace" presStyleCnt="0"/>
      <dgm:spPr/>
    </dgm:pt>
    <dgm:pt modelId="{B6577EEA-ABC7-45DC-94A1-C358AFF55418}" type="pres">
      <dgm:prSet presAssocID="{A8EC1F8E-BB4A-4B6D-AAE6-4396166FE9DC}" presName="childText" presStyleLbl="conFgAcc1" presStyleIdx="0" presStyleCnt="2">
        <dgm:presLayoutVars>
          <dgm:bulletEnabled val="1"/>
        </dgm:presLayoutVars>
      </dgm:prSet>
      <dgm:spPr/>
    </dgm:pt>
    <dgm:pt modelId="{E72FA931-23DD-406A-9392-D6015098A818}" type="pres">
      <dgm:prSet presAssocID="{9E32D320-79BA-45B8-A97B-CF9EA9E6C7D2}" presName="spaceBetweenRectangles" presStyleCnt="0"/>
      <dgm:spPr/>
    </dgm:pt>
    <dgm:pt modelId="{D0920091-A174-47CE-8D34-5CC6B8A6FF3B}" type="pres">
      <dgm:prSet presAssocID="{6F02BA56-E5B1-4C6E-8343-CC5DDD0D26BB}" presName="parentLin" presStyleCnt="0"/>
      <dgm:spPr/>
    </dgm:pt>
    <dgm:pt modelId="{CD41427E-7725-473D-9B5B-2F2995F63525}" type="pres">
      <dgm:prSet presAssocID="{6F02BA56-E5B1-4C6E-8343-CC5DDD0D26BB}" presName="parentLeftMargin" presStyleLbl="node1" presStyleIdx="0" presStyleCnt="2"/>
      <dgm:spPr/>
    </dgm:pt>
    <dgm:pt modelId="{4CB562CD-341E-4AB2-9B00-B40CB3BD6E5E}" type="pres">
      <dgm:prSet presAssocID="{6F02BA56-E5B1-4C6E-8343-CC5DDD0D26BB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3B7FC9F2-24DF-46E9-819A-260F240F6ABF}" type="pres">
      <dgm:prSet presAssocID="{6F02BA56-E5B1-4C6E-8343-CC5DDD0D26BB}" presName="negativeSpace" presStyleCnt="0"/>
      <dgm:spPr/>
    </dgm:pt>
    <dgm:pt modelId="{F411690C-9A83-4F2D-B97B-2D31A10E3CA7}" type="pres">
      <dgm:prSet presAssocID="{6F02BA56-E5B1-4C6E-8343-CC5DDD0D26BB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246E5C17-9E02-469F-A088-A855FA0F13DE}" type="presOf" srcId="{9601EE7F-8146-43AA-BF1D-02CDB870E7B3}" destId="{B6577EEA-ABC7-45DC-94A1-C358AFF55418}" srcOrd="0" destOrd="0" presId="urn:microsoft.com/office/officeart/2005/8/layout/list1"/>
    <dgm:cxn modelId="{375C2C1C-E090-4FEA-B10C-29A59A730010}" srcId="{2F03C4BB-125A-4E8A-AF9C-6AD6FA91B56B}" destId="{A8EC1F8E-BB4A-4B6D-AAE6-4396166FE9DC}" srcOrd="0" destOrd="0" parTransId="{6C0F6221-63A0-4B14-BA4C-2580E727842D}" sibTransId="{9E32D320-79BA-45B8-A97B-CF9EA9E6C7D2}"/>
    <dgm:cxn modelId="{02A27823-E618-4ED6-B43B-F4E2E6AD1C46}" type="presOf" srcId="{96923792-99A9-449C-B17D-516DEE7C9169}" destId="{F411690C-9A83-4F2D-B97B-2D31A10E3CA7}" srcOrd="0" destOrd="1" presId="urn:microsoft.com/office/officeart/2005/8/layout/list1"/>
    <dgm:cxn modelId="{5A9B5324-99C4-4F83-B206-14A432B156EC}" srcId="{819DB6C7-686D-4CF1-B458-D30940DB6202}" destId="{8CDA6B7E-1404-4470-B424-44A9EE514BC6}" srcOrd="1" destOrd="0" parTransId="{6BABF17E-5FEA-481F-B570-7D5D46D214AF}" sibTransId="{14BCD6DA-C1A5-4C58-988D-815FC1178A18}"/>
    <dgm:cxn modelId="{D7057E41-26ED-42BE-8D77-72BD076D551C}" type="presOf" srcId="{6F02BA56-E5B1-4C6E-8343-CC5DDD0D26BB}" destId="{CD41427E-7725-473D-9B5B-2F2995F63525}" srcOrd="0" destOrd="0" presId="urn:microsoft.com/office/officeart/2005/8/layout/list1"/>
    <dgm:cxn modelId="{0B9D1B42-CC0D-4A88-BC95-0F93ED39BC52}" type="presOf" srcId="{C06D9176-8620-4D86-AE5C-5A6801D302ED}" destId="{F411690C-9A83-4F2D-B97B-2D31A10E3CA7}" srcOrd="0" destOrd="3" presId="urn:microsoft.com/office/officeart/2005/8/layout/list1"/>
    <dgm:cxn modelId="{9C522A64-5828-4CDA-9749-93D50DCBEFD7}" type="presOf" srcId="{2F03C4BB-125A-4E8A-AF9C-6AD6FA91B56B}" destId="{D2DD8630-2AD5-4F5F-A6B0-B7C651D2762E}" srcOrd="0" destOrd="0" presId="urn:microsoft.com/office/officeart/2005/8/layout/list1"/>
    <dgm:cxn modelId="{B948FF6C-B91C-41F4-B415-E6027A979C20}" srcId="{819DB6C7-686D-4CF1-B458-D30940DB6202}" destId="{96923792-99A9-449C-B17D-516DEE7C9169}" srcOrd="0" destOrd="0" parTransId="{74B3C82F-4800-44A4-9BFA-0CD0772BFA88}" sibTransId="{BE6F5584-00A6-4D5C-A87D-C869B21324D2}"/>
    <dgm:cxn modelId="{A904C172-A15B-482C-819A-C2AA8B9ED55B}" srcId="{6F02BA56-E5B1-4C6E-8343-CC5DDD0D26BB}" destId="{819DB6C7-686D-4CF1-B458-D30940DB6202}" srcOrd="0" destOrd="0" parTransId="{8E69D7A7-1CC7-4294-8966-F8E1097D4D3F}" sibTransId="{394FFA59-7F33-4E13-952E-3EC3B0187A15}"/>
    <dgm:cxn modelId="{19EE408A-3514-4821-AF22-DFB3F737B1A1}" srcId="{A8EC1F8E-BB4A-4B6D-AAE6-4396166FE9DC}" destId="{9601EE7F-8146-43AA-BF1D-02CDB870E7B3}" srcOrd="0" destOrd="0" parTransId="{EFA859A9-E87E-4D36-9557-B8EF5F5AA673}" sibTransId="{37885ECE-8E62-4D7D-9B06-4D7CA10FC531}"/>
    <dgm:cxn modelId="{91F9CC8E-1F50-4138-AE62-3FFDD6F98ADE}" srcId="{6F02BA56-E5B1-4C6E-8343-CC5DDD0D26BB}" destId="{C06D9176-8620-4D86-AE5C-5A6801D302ED}" srcOrd="1" destOrd="0" parTransId="{E670E707-DDCE-4E32-AA89-B76C0811DD33}" sibTransId="{B717CE4D-43B7-49DE-8263-8151A5E7E994}"/>
    <dgm:cxn modelId="{0FC68EA5-D8F7-4971-93F7-5F879D798452}" srcId="{2F03C4BB-125A-4E8A-AF9C-6AD6FA91B56B}" destId="{6F02BA56-E5B1-4C6E-8343-CC5DDD0D26BB}" srcOrd="1" destOrd="0" parTransId="{36234B4D-4514-49C8-BB28-5BF24F8A1606}" sibTransId="{4E994422-4142-4F5C-83F1-EE0A5214B731}"/>
    <dgm:cxn modelId="{1028E0A8-82DF-46A9-B4E4-56F2C9CC8525}" type="presOf" srcId="{8CDA6B7E-1404-4470-B424-44A9EE514BC6}" destId="{F411690C-9A83-4F2D-B97B-2D31A10E3CA7}" srcOrd="0" destOrd="2" presId="urn:microsoft.com/office/officeart/2005/8/layout/list1"/>
    <dgm:cxn modelId="{6520A3AF-85D4-46C8-9AFC-10DDCDC82C4E}" type="presOf" srcId="{819DB6C7-686D-4CF1-B458-D30940DB6202}" destId="{F411690C-9A83-4F2D-B97B-2D31A10E3CA7}" srcOrd="0" destOrd="0" presId="urn:microsoft.com/office/officeart/2005/8/layout/list1"/>
    <dgm:cxn modelId="{877230B8-8A41-4D55-84A9-1E99D14DF312}" type="presOf" srcId="{A8EC1F8E-BB4A-4B6D-AAE6-4396166FE9DC}" destId="{38927321-265A-4DD1-8AE8-48A764880838}" srcOrd="1" destOrd="0" presId="urn:microsoft.com/office/officeart/2005/8/layout/list1"/>
    <dgm:cxn modelId="{FE9C1BC5-4C2A-4239-BCF9-1BF82001C4FB}" type="presOf" srcId="{6F02BA56-E5B1-4C6E-8343-CC5DDD0D26BB}" destId="{4CB562CD-341E-4AB2-9B00-B40CB3BD6E5E}" srcOrd="1" destOrd="0" presId="urn:microsoft.com/office/officeart/2005/8/layout/list1"/>
    <dgm:cxn modelId="{109CD0E6-72BC-4216-9DDD-404C5DF90D93}" type="presOf" srcId="{A8EC1F8E-BB4A-4B6D-AAE6-4396166FE9DC}" destId="{A99CC8A8-68F7-41FD-97A9-49D70B231AF7}" srcOrd="0" destOrd="0" presId="urn:microsoft.com/office/officeart/2005/8/layout/list1"/>
    <dgm:cxn modelId="{630FA798-8319-4813-B1D1-08406A99CE58}" type="presParOf" srcId="{D2DD8630-2AD5-4F5F-A6B0-B7C651D2762E}" destId="{16A3F5F4-78BA-4CE8-8732-864C3F28D3A2}" srcOrd="0" destOrd="0" presId="urn:microsoft.com/office/officeart/2005/8/layout/list1"/>
    <dgm:cxn modelId="{BF80AA0C-D4B5-4A41-BBE3-FB268E7DCD8F}" type="presParOf" srcId="{16A3F5F4-78BA-4CE8-8732-864C3F28D3A2}" destId="{A99CC8A8-68F7-41FD-97A9-49D70B231AF7}" srcOrd="0" destOrd="0" presId="urn:microsoft.com/office/officeart/2005/8/layout/list1"/>
    <dgm:cxn modelId="{DCDCF5AF-B5F1-44BF-A149-51719F182278}" type="presParOf" srcId="{16A3F5F4-78BA-4CE8-8732-864C3F28D3A2}" destId="{38927321-265A-4DD1-8AE8-48A764880838}" srcOrd="1" destOrd="0" presId="urn:microsoft.com/office/officeart/2005/8/layout/list1"/>
    <dgm:cxn modelId="{252E36DE-EB57-4541-8211-EBC71E3384FC}" type="presParOf" srcId="{D2DD8630-2AD5-4F5F-A6B0-B7C651D2762E}" destId="{2387B6B6-2ADF-4C14-980F-1A7BFB899EAB}" srcOrd="1" destOrd="0" presId="urn:microsoft.com/office/officeart/2005/8/layout/list1"/>
    <dgm:cxn modelId="{6B6A0A28-FC24-4457-8C69-4C43990675B8}" type="presParOf" srcId="{D2DD8630-2AD5-4F5F-A6B0-B7C651D2762E}" destId="{B6577EEA-ABC7-45DC-94A1-C358AFF55418}" srcOrd="2" destOrd="0" presId="urn:microsoft.com/office/officeart/2005/8/layout/list1"/>
    <dgm:cxn modelId="{602B302B-0031-45A5-B9A5-DED93C8BDF2B}" type="presParOf" srcId="{D2DD8630-2AD5-4F5F-A6B0-B7C651D2762E}" destId="{E72FA931-23DD-406A-9392-D6015098A818}" srcOrd="3" destOrd="0" presId="urn:microsoft.com/office/officeart/2005/8/layout/list1"/>
    <dgm:cxn modelId="{6154D7AD-E283-451C-A66D-68C83E6AED20}" type="presParOf" srcId="{D2DD8630-2AD5-4F5F-A6B0-B7C651D2762E}" destId="{D0920091-A174-47CE-8D34-5CC6B8A6FF3B}" srcOrd="4" destOrd="0" presId="urn:microsoft.com/office/officeart/2005/8/layout/list1"/>
    <dgm:cxn modelId="{95F2CC82-21C0-48C7-81DE-317ED65F0A56}" type="presParOf" srcId="{D0920091-A174-47CE-8D34-5CC6B8A6FF3B}" destId="{CD41427E-7725-473D-9B5B-2F2995F63525}" srcOrd="0" destOrd="0" presId="urn:microsoft.com/office/officeart/2005/8/layout/list1"/>
    <dgm:cxn modelId="{A2F7F982-51D2-4873-9A19-D324B85DC114}" type="presParOf" srcId="{D0920091-A174-47CE-8D34-5CC6B8A6FF3B}" destId="{4CB562CD-341E-4AB2-9B00-B40CB3BD6E5E}" srcOrd="1" destOrd="0" presId="urn:microsoft.com/office/officeart/2005/8/layout/list1"/>
    <dgm:cxn modelId="{AE65EDB1-29C0-4B91-8F56-A5A0707B122C}" type="presParOf" srcId="{D2DD8630-2AD5-4F5F-A6B0-B7C651D2762E}" destId="{3B7FC9F2-24DF-46E9-819A-260F240F6ABF}" srcOrd="5" destOrd="0" presId="urn:microsoft.com/office/officeart/2005/8/layout/list1"/>
    <dgm:cxn modelId="{56A38A97-0C93-4563-B4EC-502B6554AAC7}" type="presParOf" srcId="{D2DD8630-2AD5-4F5F-A6B0-B7C651D2762E}" destId="{F411690C-9A83-4F2D-B97B-2D31A10E3CA7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66F848A9-4550-4D1F-A3F4-A40639F56580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6601C6C-0C87-4E04-9402-4F508C3EABD1}">
      <dgm:prSet/>
      <dgm:spPr/>
      <dgm:t>
        <a:bodyPr/>
        <a:lstStyle/>
        <a:p>
          <a:r>
            <a:rPr lang="en-US" dirty="0"/>
            <a:t>Jet lag disorder</a:t>
          </a:r>
        </a:p>
      </dgm:t>
    </dgm:pt>
    <dgm:pt modelId="{4A53E7BE-43C8-4A71-AAAD-6913F28F690C}" type="parTrans" cxnId="{5155D73D-906F-44EB-86E5-E11290B0E0B4}">
      <dgm:prSet/>
      <dgm:spPr/>
      <dgm:t>
        <a:bodyPr/>
        <a:lstStyle/>
        <a:p>
          <a:endParaRPr lang="en-US"/>
        </a:p>
      </dgm:t>
    </dgm:pt>
    <dgm:pt modelId="{BFF9C6F5-63A0-45DF-BF87-CACB15A4150C}" type="sibTrans" cxnId="{5155D73D-906F-44EB-86E5-E11290B0E0B4}">
      <dgm:prSet/>
      <dgm:spPr/>
      <dgm:t>
        <a:bodyPr/>
        <a:lstStyle/>
        <a:p>
          <a:endParaRPr lang="en-US"/>
        </a:p>
      </dgm:t>
    </dgm:pt>
    <dgm:pt modelId="{2B3AA9C9-E8B4-499A-BFA9-344D8302CEAD}">
      <dgm:prSet/>
      <dgm:spPr/>
      <dgm:t>
        <a:bodyPr/>
        <a:lstStyle/>
        <a:p>
          <a:r>
            <a:rPr lang="en-US"/>
            <a:t>Crossing time zones causes a misalignment of need to be asleep and awake with circadian pattern</a:t>
          </a:r>
        </a:p>
      </dgm:t>
    </dgm:pt>
    <dgm:pt modelId="{CE7C1FEF-B7C0-4963-AC1D-371B69E78A45}" type="parTrans" cxnId="{ED74E9B5-DB02-4A29-8247-DAC5AE81DD0C}">
      <dgm:prSet/>
      <dgm:spPr/>
      <dgm:t>
        <a:bodyPr/>
        <a:lstStyle/>
        <a:p>
          <a:endParaRPr lang="en-US"/>
        </a:p>
      </dgm:t>
    </dgm:pt>
    <dgm:pt modelId="{6607D7B7-A99C-4403-AA5D-8ECD8222FF32}" type="sibTrans" cxnId="{ED74E9B5-DB02-4A29-8247-DAC5AE81DD0C}">
      <dgm:prSet/>
      <dgm:spPr/>
      <dgm:t>
        <a:bodyPr/>
        <a:lstStyle/>
        <a:p>
          <a:endParaRPr lang="en-US"/>
        </a:p>
      </dgm:t>
    </dgm:pt>
    <dgm:pt modelId="{EAD6ADF7-8523-4C7D-990D-9978E5326395}">
      <dgm:prSet/>
      <dgm:spPr/>
      <dgm:t>
        <a:bodyPr/>
        <a:lstStyle/>
        <a:p>
          <a:r>
            <a:rPr lang="en-US"/>
            <a:t>Natural circadian rhythm is longer than 24 hrs, therefore westbound travel is easier</a:t>
          </a:r>
        </a:p>
      </dgm:t>
    </dgm:pt>
    <dgm:pt modelId="{A16D33ED-A3F3-44E1-AE2A-01388D5BBC00}" type="parTrans" cxnId="{10235FD6-86D4-41CD-8CCC-F76A49412A61}">
      <dgm:prSet/>
      <dgm:spPr/>
      <dgm:t>
        <a:bodyPr/>
        <a:lstStyle/>
        <a:p>
          <a:endParaRPr lang="en-US"/>
        </a:p>
      </dgm:t>
    </dgm:pt>
    <dgm:pt modelId="{BA4F003E-3658-4F02-88F2-E7495564A341}" type="sibTrans" cxnId="{10235FD6-86D4-41CD-8CCC-F76A49412A61}">
      <dgm:prSet/>
      <dgm:spPr/>
      <dgm:t>
        <a:bodyPr/>
        <a:lstStyle/>
        <a:p>
          <a:endParaRPr lang="en-US"/>
        </a:p>
      </dgm:t>
    </dgm:pt>
    <dgm:pt modelId="{C5C6D8CF-6B19-4C27-A056-716EE28C7C12}">
      <dgm:prSet/>
      <dgm:spPr/>
      <dgm:t>
        <a:bodyPr/>
        <a:lstStyle/>
        <a:p>
          <a:r>
            <a:rPr lang="en-US" dirty="0"/>
            <a:t>Shift work disorder (SWD)</a:t>
          </a:r>
        </a:p>
      </dgm:t>
    </dgm:pt>
    <dgm:pt modelId="{FBDF1FF7-D2D4-4072-9918-E21E978544BC}" type="parTrans" cxnId="{34E51D31-9F1E-4155-B2EC-24042BDDE4B3}">
      <dgm:prSet/>
      <dgm:spPr/>
      <dgm:t>
        <a:bodyPr/>
        <a:lstStyle/>
        <a:p>
          <a:endParaRPr lang="en-US"/>
        </a:p>
      </dgm:t>
    </dgm:pt>
    <dgm:pt modelId="{15D58463-1351-4C28-B2DC-106CCBB61AED}" type="sibTrans" cxnId="{34E51D31-9F1E-4155-B2EC-24042BDDE4B3}">
      <dgm:prSet/>
      <dgm:spPr/>
      <dgm:t>
        <a:bodyPr/>
        <a:lstStyle/>
        <a:p>
          <a:endParaRPr lang="en-US"/>
        </a:p>
      </dgm:t>
    </dgm:pt>
    <dgm:pt modelId="{E4F68E86-2182-48DE-AA5D-47F9EA449B1B}">
      <dgm:prSet/>
      <dgm:spPr/>
      <dgm:t>
        <a:bodyPr/>
        <a:lstStyle/>
        <a:p>
          <a:r>
            <a:rPr lang="en-US"/>
            <a:t>Misalignment of circadian system to desired sleep &amp; work schedules</a:t>
          </a:r>
        </a:p>
      </dgm:t>
    </dgm:pt>
    <dgm:pt modelId="{03F80FB9-3440-4F03-998F-402E0A24B133}" type="parTrans" cxnId="{C2629F1D-C2E4-42E6-B425-784A5B9FBA07}">
      <dgm:prSet/>
      <dgm:spPr/>
      <dgm:t>
        <a:bodyPr/>
        <a:lstStyle/>
        <a:p>
          <a:endParaRPr lang="en-US"/>
        </a:p>
      </dgm:t>
    </dgm:pt>
    <dgm:pt modelId="{0D23EBE6-DB2B-4052-97FC-B39FF8FB9255}" type="sibTrans" cxnId="{C2629F1D-C2E4-42E6-B425-784A5B9FBA07}">
      <dgm:prSet/>
      <dgm:spPr/>
      <dgm:t>
        <a:bodyPr/>
        <a:lstStyle/>
        <a:p>
          <a:endParaRPr lang="en-US"/>
        </a:p>
      </dgm:t>
    </dgm:pt>
    <dgm:pt modelId="{E89EEF6C-1BCD-4D20-AA84-C78E49F2364F}" type="pres">
      <dgm:prSet presAssocID="{66F848A9-4550-4D1F-A3F4-A40639F56580}" presName="linear" presStyleCnt="0">
        <dgm:presLayoutVars>
          <dgm:dir/>
          <dgm:animLvl val="lvl"/>
          <dgm:resizeHandles val="exact"/>
        </dgm:presLayoutVars>
      </dgm:prSet>
      <dgm:spPr/>
    </dgm:pt>
    <dgm:pt modelId="{87692DD2-DB75-44AD-8858-AC3D08B45240}" type="pres">
      <dgm:prSet presAssocID="{06601C6C-0C87-4E04-9402-4F508C3EABD1}" presName="parentLin" presStyleCnt="0"/>
      <dgm:spPr/>
    </dgm:pt>
    <dgm:pt modelId="{8ED049A7-4722-4485-B274-EBE0480D7E12}" type="pres">
      <dgm:prSet presAssocID="{06601C6C-0C87-4E04-9402-4F508C3EABD1}" presName="parentLeftMargin" presStyleLbl="node1" presStyleIdx="0" presStyleCnt="2"/>
      <dgm:spPr/>
    </dgm:pt>
    <dgm:pt modelId="{5D3A6E5E-9541-4CDE-A217-D3992A9A23F8}" type="pres">
      <dgm:prSet presAssocID="{06601C6C-0C87-4E04-9402-4F508C3EABD1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89F6AE5C-3636-4136-8AE9-A64CCA931E74}" type="pres">
      <dgm:prSet presAssocID="{06601C6C-0C87-4E04-9402-4F508C3EABD1}" presName="negativeSpace" presStyleCnt="0"/>
      <dgm:spPr/>
    </dgm:pt>
    <dgm:pt modelId="{F652DC79-5858-495B-BB6F-7E9D35723516}" type="pres">
      <dgm:prSet presAssocID="{06601C6C-0C87-4E04-9402-4F508C3EABD1}" presName="childText" presStyleLbl="conFgAcc1" presStyleIdx="0" presStyleCnt="2">
        <dgm:presLayoutVars>
          <dgm:bulletEnabled val="1"/>
        </dgm:presLayoutVars>
      </dgm:prSet>
      <dgm:spPr/>
    </dgm:pt>
    <dgm:pt modelId="{581E6CDA-FC33-440E-8D03-24CA54EBB2E3}" type="pres">
      <dgm:prSet presAssocID="{BFF9C6F5-63A0-45DF-BF87-CACB15A4150C}" presName="spaceBetweenRectangles" presStyleCnt="0"/>
      <dgm:spPr/>
    </dgm:pt>
    <dgm:pt modelId="{DB148CEF-6E65-47FF-B758-9F8D77551B40}" type="pres">
      <dgm:prSet presAssocID="{C5C6D8CF-6B19-4C27-A056-716EE28C7C12}" presName="parentLin" presStyleCnt="0"/>
      <dgm:spPr/>
    </dgm:pt>
    <dgm:pt modelId="{21B2C0D5-62B9-4CBA-8943-6EDFF265A74A}" type="pres">
      <dgm:prSet presAssocID="{C5C6D8CF-6B19-4C27-A056-716EE28C7C12}" presName="parentLeftMargin" presStyleLbl="node1" presStyleIdx="0" presStyleCnt="2"/>
      <dgm:spPr/>
    </dgm:pt>
    <dgm:pt modelId="{702C050C-0650-46A0-A982-4D1C210CB8FC}" type="pres">
      <dgm:prSet presAssocID="{C5C6D8CF-6B19-4C27-A056-716EE28C7C12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AF7AC3E2-D494-449F-90D2-EBE5046963D6}" type="pres">
      <dgm:prSet presAssocID="{C5C6D8CF-6B19-4C27-A056-716EE28C7C12}" presName="negativeSpace" presStyleCnt="0"/>
      <dgm:spPr/>
    </dgm:pt>
    <dgm:pt modelId="{61DEEC85-1D88-49F7-8B92-F60CC9A56440}" type="pres">
      <dgm:prSet presAssocID="{C5C6D8CF-6B19-4C27-A056-716EE28C7C12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59DB8C16-0E58-4819-B568-EA241509671C}" type="presOf" srcId="{66F848A9-4550-4D1F-A3F4-A40639F56580}" destId="{E89EEF6C-1BCD-4D20-AA84-C78E49F2364F}" srcOrd="0" destOrd="0" presId="urn:microsoft.com/office/officeart/2005/8/layout/list1"/>
    <dgm:cxn modelId="{9AABA41C-8E5E-4383-869D-3B1FBA202437}" type="presOf" srcId="{C5C6D8CF-6B19-4C27-A056-716EE28C7C12}" destId="{702C050C-0650-46A0-A982-4D1C210CB8FC}" srcOrd="1" destOrd="0" presId="urn:microsoft.com/office/officeart/2005/8/layout/list1"/>
    <dgm:cxn modelId="{C2629F1D-C2E4-42E6-B425-784A5B9FBA07}" srcId="{C5C6D8CF-6B19-4C27-A056-716EE28C7C12}" destId="{E4F68E86-2182-48DE-AA5D-47F9EA449B1B}" srcOrd="0" destOrd="0" parTransId="{03F80FB9-3440-4F03-998F-402E0A24B133}" sibTransId="{0D23EBE6-DB2B-4052-97FC-B39FF8FB9255}"/>
    <dgm:cxn modelId="{34E51D31-9F1E-4155-B2EC-24042BDDE4B3}" srcId="{66F848A9-4550-4D1F-A3F4-A40639F56580}" destId="{C5C6D8CF-6B19-4C27-A056-716EE28C7C12}" srcOrd="1" destOrd="0" parTransId="{FBDF1FF7-D2D4-4072-9918-E21E978544BC}" sibTransId="{15D58463-1351-4C28-B2DC-106CCBB61AED}"/>
    <dgm:cxn modelId="{1A175634-3303-4E73-8161-CE50CB0A7B50}" type="presOf" srcId="{2B3AA9C9-E8B4-499A-BFA9-344D8302CEAD}" destId="{F652DC79-5858-495B-BB6F-7E9D35723516}" srcOrd="0" destOrd="0" presId="urn:microsoft.com/office/officeart/2005/8/layout/list1"/>
    <dgm:cxn modelId="{5155D73D-906F-44EB-86E5-E11290B0E0B4}" srcId="{66F848A9-4550-4D1F-A3F4-A40639F56580}" destId="{06601C6C-0C87-4E04-9402-4F508C3EABD1}" srcOrd="0" destOrd="0" parTransId="{4A53E7BE-43C8-4A71-AAAD-6913F28F690C}" sibTransId="{BFF9C6F5-63A0-45DF-BF87-CACB15A4150C}"/>
    <dgm:cxn modelId="{2B05F060-4CFA-4600-B09C-179307CA072D}" type="presOf" srcId="{C5C6D8CF-6B19-4C27-A056-716EE28C7C12}" destId="{21B2C0D5-62B9-4CBA-8943-6EDFF265A74A}" srcOrd="0" destOrd="0" presId="urn:microsoft.com/office/officeart/2005/8/layout/list1"/>
    <dgm:cxn modelId="{8DF98C64-DEE4-40F9-B2ED-93CCD2A936A0}" type="presOf" srcId="{E4F68E86-2182-48DE-AA5D-47F9EA449B1B}" destId="{61DEEC85-1D88-49F7-8B92-F60CC9A56440}" srcOrd="0" destOrd="0" presId="urn:microsoft.com/office/officeart/2005/8/layout/list1"/>
    <dgm:cxn modelId="{086A2392-9476-4D53-B5CC-41C92918EB47}" type="presOf" srcId="{EAD6ADF7-8523-4C7D-990D-9978E5326395}" destId="{F652DC79-5858-495B-BB6F-7E9D35723516}" srcOrd="0" destOrd="1" presId="urn:microsoft.com/office/officeart/2005/8/layout/list1"/>
    <dgm:cxn modelId="{ED74E9B5-DB02-4A29-8247-DAC5AE81DD0C}" srcId="{06601C6C-0C87-4E04-9402-4F508C3EABD1}" destId="{2B3AA9C9-E8B4-499A-BFA9-344D8302CEAD}" srcOrd="0" destOrd="0" parTransId="{CE7C1FEF-B7C0-4963-AC1D-371B69E78A45}" sibTransId="{6607D7B7-A99C-4403-AA5D-8ECD8222FF32}"/>
    <dgm:cxn modelId="{CA57F6C6-7286-4E67-A70F-3485B0CC7DF2}" type="presOf" srcId="{06601C6C-0C87-4E04-9402-4F508C3EABD1}" destId="{8ED049A7-4722-4485-B274-EBE0480D7E12}" srcOrd="0" destOrd="0" presId="urn:microsoft.com/office/officeart/2005/8/layout/list1"/>
    <dgm:cxn modelId="{10235FD6-86D4-41CD-8CCC-F76A49412A61}" srcId="{06601C6C-0C87-4E04-9402-4F508C3EABD1}" destId="{EAD6ADF7-8523-4C7D-990D-9978E5326395}" srcOrd="1" destOrd="0" parTransId="{A16D33ED-A3F3-44E1-AE2A-01388D5BBC00}" sibTransId="{BA4F003E-3658-4F02-88F2-E7495564A341}"/>
    <dgm:cxn modelId="{E8829EFC-9C4A-49EF-8F77-D7684E0BFF43}" type="presOf" srcId="{06601C6C-0C87-4E04-9402-4F508C3EABD1}" destId="{5D3A6E5E-9541-4CDE-A217-D3992A9A23F8}" srcOrd="1" destOrd="0" presId="urn:microsoft.com/office/officeart/2005/8/layout/list1"/>
    <dgm:cxn modelId="{DE877513-3403-4096-A85F-3EBE522EF32C}" type="presParOf" srcId="{E89EEF6C-1BCD-4D20-AA84-C78E49F2364F}" destId="{87692DD2-DB75-44AD-8858-AC3D08B45240}" srcOrd="0" destOrd="0" presId="urn:microsoft.com/office/officeart/2005/8/layout/list1"/>
    <dgm:cxn modelId="{1E4F7EE0-4084-4F2D-B3E2-316E1C3FE5FD}" type="presParOf" srcId="{87692DD2-DB75-44AD-8858-AC3D08B45240}" destId="{8ED049A7-4722-4485-B274-EBE0480D7E12}" srcOrd="0" destOrd="0" presId="urn:microsoft.com/office/officeart/2005/8/layout/list1"/>
    <dgm:cxn modelId="{FD3885A3-8B48-4398-A635-13551E8BBF18}" type="presParOf" srcId="{87692DD2-DB75-44AD-8858-AC3D08B45240}" destId="{5D3A6E5E-9541-4CDE-A217-D3992A9A23F8}" srcOrd="1" destOrd="0" presId="urn:microsoft.com/office/officeart/2005/8/layout/list1"/>
    <dgm:cxn modelId="{BD69C44C-D9BF-415A-899F-24B3E0D45D3E}" type="presParOf" srcId="{E89EEF6C-1BCD-4D20-AA84-C78E49F2364F}" destId="{89F6AE5C-3636-4136-8AE9-A64CCA931E74}" srcOrd="1" destOrd="0" presId="urn:microsoft.com/office/officeart/2005/8/layout/list1"/>
    <dgm:cxn modelId="{5FF28B23-F3F5-4D45-9BD5-D8E9606CE538}" type="presParOf" srcId="{E89EEF6C-1BCD-4D20-AA84-C78E49F2364F}" destId="{F652DC79-5858-495B-BB6F-7E9D35723516}" srcOrd="2" destOrd="0" presId="urn:microsoft.com/office/officeart/2005/8/layout/list1"/>
    <dgm:cxn modelId="{1D16C5C6-FC1A-4F1F-9D4D-6BF11451DE65}" type="presParOf" srcId="{E89EEF6C-1BCD-4D20-AA84-C78E49F2364F}" destId="{581E6CDA-FC33-440E-8D03-24CA54EBB2E3}" srcOrd="3" destOrd="0" presId="urn:microsoft.com/office/officeart/2005/8/layout/list1"/>
    <dgm:cxn modelId="{241C0DCE-FB9F-467C-B638-20AFE1417C33}" type="presParOf" srcId="{E89EEF6C-1BCD-4D20-AA84-C78E49F2364F}" destId="{DB148CEF-6E65-47FF-B758-9F8D77551B40}" srcOrd="4" destOrd="0" presId="urn:microsoft.com/office/officeart/2005/8/layout/list1"/>
    <dgm:cxn modelId="{12A2FF37-B36E-472F-90DD-908C3AD0F9D1}" type="presParOf" srcId="{DB148CEF-6E65-47FF-B758-9F8D77551B40}" destId="{21B2C0D5-62B9-4CBA-8943-6EDFF265A74A}" srcOrd="0" destOrd="0" presId="urn:microsoft.com/office/officeart/2005/8/layout/list1"/>
    <dgm:cxn modelId="{8A91224F-572B-4B87-8600-81886C3E1E2B}" type="presParOf" srcId="{DB148CEF-6E65-47FF-B758-9F8D77551B40}" destId="{702C050C-0650-46A0-A982-4D1C210CB8FC}" srcOrd="1" destOrd="0" presId="urn:microsoft.com/office/officeart/2005/8/layout/list1"/>
    <dgm:cxn modelId="{00CA6C67-47D0-40C7-AC06-A7D780923057}" type="presParOf" srcId="{E89EEF6C-1BCD-4D20-AA84-C78E49F2364F}" destId="{AF7AC3E2-D494-449F-90D2-EBE5046963D6}" srcOrd="5" destOrd="0" presId="urn:microsoft.com/office/officeart/2005/8/layout/list1"/>
    <dgm:cxn modelId="{05D7F13F-BEB5-4A1B-AD12-390139480B00}" type="presParOf" srcId="{E89EEF6C-1BCD-4D20-AA84-C78E49F2364F}" destId="{61DEEC85-1D88-49F7-8B92-F60CC9A56440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5D64C317-F90F-4F37-AA0E-21BC79BE7234}" type="doc">
      <dgm:prSet loTypeId="urn:microsoft.com/office/officeart/2005/8/layout/vList5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A2ED9A9-5ECD-4BA7-9A01-29663D34E0C1}">
      <dgm:prSet/>
      <dgm:spPr/>
      <dgm:t>
        <a:bodyPr/>
        <a:lstStyle/>
        <a:p>
          <a:r>
            <a:rPr lang="en-US" dirty="0"/>
            <a:t>NT-1 </a:t>
          </a:r>
        </a:p>
      </dgm:t>
    </dgm:pt>
    <dgm:pt modelId="{38434F73-3935-481C-B5AB-2BC6F22CADCA}" type="parTrans" cxnId="{029A7892-586A-4719-B9A7-34869EAEA274}">
      <dgm:prSet/>
      <dgm:spPr/>
      <dgm:t>
        <a:bodyPr/>
        <a:lstStyle/>
        <a:p>
          <a:endParaRPr lang="en-US"/>
        </a:p>
      </dgm:t>
    </dgm:pt>
    <dgm:pt modelId="{BFC50342-4000-4D73-A965-2B988DC6A02B}" type="sibTrans" cxnId="{029A7892-586A-4719-B9A7-34869EAEA274}">
      <dgm:prSet/>
      <dgm:spPr/>
      <dgm:t>
        <a:bodyPr/>
        <a:lstStyle/>
        <a:p>
          <a:endParaRPr lang="en-US"/>
        </a:p>
      </dgm:t>
    </dgm:pt>
    <dgm:pt modelId="{90808BF2-6555-4594-9C5F-5C5820BCFD3C}">
      <dgm:prSet custT="1"/>
      <dgm:spPr/>
      <dgm:t>
        <a:bodyPr/>
        <a:lstStyle/>
        <a:p>
          <a:r>
            <a:rPr lang="en-US" sz="2000" dirty="0"/>
            <a:t>Onset typically in second decade of life</a:t>
          </a:r>
        </a:p>
      </dgm:t>
    </dgm:pt>
    <dgm:pt modelId="{3F2F2CFA-3E9D-4165-80A2-7890E5F0BBCF}" type="parTrans" cxnId="{43854AA2-D58C-472A-BCBA-E69773F81F43}">
      <dgm:prSet/>
      <dgm:spPr/>
      <dgm:t>
        <a:bodyPr/>
        <a:lstStyle/>
        <a:p>
          <a:endParaRPr lang="en-US"/>
        </a:p>
      </dgm:t>
    </dgm:pt>
    <dgm:pt modelId="{22509D6A-B280-4AD8-A1AA-E67A8D4FDFC7}" type="sibTrans" cxnId="{43854AA2-D58C-472A-BCBA-E69773F81F43}">
      <dgm:prSet/>
      <dgm:spPr/>
      <dgm:t>
        <a:bodyPr/>
        <a:lstStyle/>
        <a:p>
          <a:endParaRPr lang="en-US"/>
        </a:p>
      </dgm:t>
    </dgm:pt>
    <dgm:pt modelId="{50204F56-194C-4CD1-880D-E42FB6702552}">
      <dgm:prSet custT="1"/>
      <dgm:spPr/>
      <dgm:t>
        <a:bodyPr/>
        <a:lstStyle/>
        <a:p>
          <a:r>
            <a:rPr lang="en-US" sz="2000" dirty="0"/>
            <a:t>Diagnosis often delayed </a:t>
          </a:r>
        </a:p>
      </dgm:t>
    </dgm:pt>
    <dgm:pt modelId="{2A4C219E-CA5B-4C66-B022-601D47712A15}" type="parTrans" cxnId="{ECB82D0B-2336-47A4-BEF7-4E51A78E5CB6}">
      <dgm:prSet/>
      <dgm:spPr/>
      <dgm:t>
        <a:bodyPr/>
        <a:lstStyle/>
        <a:p>
          <a:endParaRPr lang="en-US"/>
        </a:p>
      </dgm:t>
    </dgm:pt>
    <dgm:pt modelId="{92C0ABCB-D73F-4B22-8930-73DCECB08CC7}" type="sibTrans" cxnId="{ECB82D0B-2336-47A4-BEF7-4E51A78E5CB6}">
      <dgm:prSet/>
      <dgm:spPr/>
      <dgm:t>
        <a:bodyPr/>
        <a:lstStyle/>
        <a:p>
          <a:endParaRPr lang="en-US"/>
        </a:p>
      </dgm:t>
    </dgm:pt>
    <dgm:pt modelId="{77FC2059-3F85-4208-BAC5-4E458DB91830}">
      <dgm:prSet custT="1"/>
      <dgm:spPr/>
      <dgm:t>
        <a:bodyPr/>
        <a:lstStyle/>
        <a:p>
          <a:r>
            <a:rPr lang="en-US" sz="2000" dirty="0"/>
            <a:t>Effects 20-67 people per 100,000 worldwide</a:t>
          </a:r>
        </a:p>
      </dgm:t>
    </dgm:pt>
    <dgm:pt modelId="{D3BC2F47-B1CD-4DE8-B7AE-07A7C0A5A347}" type="parTrans" cxnId="{4B37E596-44DC-492F-9D27-AF2849FDBEE5}">
      <dgm:prSet/>
      <dgm:spPr/>
      <dgm:t>
        <a:bodyPr/>
        <a:lstStyle/>
        <a:p>
          <a:endParaRPr lang="en-US"/>
        </a:p>
      </dgm:t>
    </dgm:pt>
    <dgm:pt modelId="{7E8EB4C6-D1B5-4328-B852-E7FE5473FBD6}" type="sibTrans" cxnId="{4B37E596-44DC-492F-9D27-AF2849FDBEE5}">
      <dgm:prSet/>
      <dgm:spPr/>
      <dgm:t>
        <a:bodyPr/>
        <a:lstStyle/>
        <a:p>
          <a:endParaRPr lang="en-US"/>
        </a:p>
      </dgm:t>
    </dgm:pt>
    <dgm:pt modelId="{4B7C2E63-6AFD-4924-AAC6-6B78702C540F}">
      <dgm:prSet/>
      <dgm:spPr/>
      <dgm:t>
        <a:bodyPr/>
        <a:lstStyle/>
        <a:p>
          <a:r>
            <a:rPr lang="en-US"/>
            <a:t>Symptoms </a:t>
          </a:r>
        </a:p>
      </dgm:t>
    </dgm:pt>
    <dgm:pt modelId="{928E5A38-6BF8-4F2F-ABD5-05F236E12B24}" type="parTrans" cxnId="{A08C69E2-F60D-48A6-83F9-8B13CAA2A7F2}">
      <dgm:prSet/>
      <dgm:spPr/>
      <dgm:t>
        <a:bodyPr/>
        <a:lstStyle/>
        <a:p>
          <a:endParaRPr lang="en-US"/>
        </a:p>
      </dgm:t>
    </dgm:pt>
    <dgm:pt modelId="{C137BE29-E122-434F-BDE6-2719C345EA83}" type="sibTrans" cxnId="{A08C69E2-F60D-48A6-83F9-8B13CAA2A7F2}">
      <dgm:prSet/>
      <dgm:spPr/>
      <dgm:t>
        <a:bodyPr/>
        <a:lstStyle/>
        <a:p>
          <a:endParaRPr lang="en-US"/>
        </a:p>
      </dgm:t>
    </dgm:pt>
    <dgm:pt modelId="{2B297341-D762-4260-B17C-9AE3081EB0C6}">
      <dgm:prSet custT="1"/>
      <dgm:spPr/>
      <dgm:t>
        <a:bodyPr/>
        <a:lstStyle/>
        <a:p>
          <a:r>
            <a:rPr lang="en-US" sz="2000" dirty="0"/>
            <a:t>EDS – requirement for diagnosis</a:t>
          </a:r>
        </a:p>
      </dgm:t>
    </dgm:pt>
    <dgm:pt modelId="{A9CB72CE-7035-4C46-ADDE-A78DB260BA8B}" type="parTrans" cxnId="{6BEE42EB-9276-4CB4-870D-D059C9EF7582}">
      <dgm:prSet/>
      <dgm:spPr/>
      <dgm:t>
        <a:bodyPr/>
        <a:lstStyle/>
        <a:p>
          <a:endParaRPr lang="en-US"/>
        </a:p>
      </dgm:t>
    </dgm:pt>
    <dgm:pt modelId="{2EB6796C-E8D4-417F-9019-2950F171A83D}" type="sibTrans" cxnId="{6BEE42EB-9276-4CB4-870D-D059C9EF7582}">
      <dgm:prSet/>
      <dgm:spPr/>
      <dgm:t>
        <a:bodyPr/>
        <a:lstStyle/>
        <a:p>
          <a:endParaRPr lang="en-US"/>
        </a:p>
      </dgm:t>
    </dgm:pt>
    <dgm:pt modelId="{01AC231A-007F-4187-A90B-4C236A5B3EC9}">
      <dgm:prSet custT="1"/>
      <dgm:spPr/>
      <dgm:t>
        <a:bodyPr/>
        <a:lstStyle/>
        <a:p>
          <a:r>
            <a:rPr lang="en-US" sz="2000"/>
            <a:t>Cataplexy (involuntary loss of muscle tone during wakefulness)</a:t>
          </a:r>
        </a:p>
      </dgm:t>
    </dgm:pt>
    <dgm:pt modelId="{F0AA0F25-F4F4-4BDD-A9D9-DC3D19AEDB10}" type="parTrans" cxnId="{882FEB6F-C5BA-4F0F-99C5-E29120154860}">
      <dgm:prSet/>
      <dgm:spPr/>
      <dgm:t>
        <a:bodyPr/>
        <a:lstStyle/>
        <a:p>
          <a:endParaRPr lang="en-US"/>
        </a:p>
      </dgm:t>
    </dgm:pt>
    <dgm:pt modelId="{F2F67F00-23B1-41D5-85BA-4EDEAE210029}" type="sibTrans" cxnId="{882FEB6F-C5BA-4F0F-99C5-E29120154860}">
      <dgm:prSet/>
      <dgm:spPr/>
      <dgm:t>
        <a:bodyPr/>
        <a:lstStyle/>
        <a:p>
          <a:endParaRPr lang="en-US"/>
        </a:p>
      </dgm:t>
    </dgm:pt>
    <dgm:pt modelId="{64CD7E9E-E047-485D-9CA5-6E6D6A56BC96}">
      <dgm:prSet custT="1"/>
      <dgm:spPr/>
      <dgm:t>
        <a:bodyPr/>
        <a:lstStyle/>
        <a:p>
          <a:r>
            <a:rPr lang="en-US" sz="2000" dirty="0"/>
            <a:t>Evoked by strong emotions</a:t>
          </a:r>
        </a:p>
      </dgm:t>
    </dgm:pt>
    <dgm:pt modelId="{F7B06E92-8A69-4867-817B-F9B66869B795}" type="parTrans" cxnId="{A6411821-8C8F-49C5-8E3A-6E4897F4513C}">
      <dgm:prSet/>
      <dgm:spPr/>
      <dgm:t>
        <a:bodyPr/>
        <a:lstStyle/>
        <a:p>
          <a:endParaRPr lang="en-US"/>
        </a:p>
      </dgm:t>
    </dgm:pt>
    <dgm:pt modelId="{22763F11-A362-4BC8-8727-E5A710ECBC0C}" type="sibTrans" cxnId="{A6411821-8C8F-49C5-8E3A-6E4897F4513C}">
      <dgm:prSet/>
      <dgm:spPr/>
      <dgm:t>
        <a:bodyPr/>
        <a:lstStyle/>
        <a:p>
          <a:endParaRPr lang="en-US"/>
        </a:p>
      </dgm:t>
    </dgm:pt>
    <dgm:pt modelId="{5DA4E519-D48F-4038-8D95-E644B0B2B8F2}">
      <dgm:prSet custT="1"/>
      <dgm:spPr/>
      <dgm:t>
        <a:bodyPr/>
        <a:lstStyle/>
        <a:p>
          <a:r>
            <a:rPr lang="en-US" sz="2000" dirty="0"/>
            <a:t>Occurs in 60% of patients</a:t>
          </a:r>
        </a:p>
      </dgm:t>
    </dgm:pt>
    <dgm:pt modelId="{32506872-6DF9-4995-AFB9-94AD6B368FC1}" type="parTrans" cxnId="{8EB402AD-5716-4B3D-924B-5408B1E639A4}">
      <dgm:prSet/>
      <dgm:spPr/>
      <dgm:t>
        <a:bodyPr/>
        <a:lstStyle/>
        <a:p>
          <a:endParaRPr lang="en-US"/>
        </a:p>
      </dgm:t>
    </dgm:pt>
    <dgm:pt modelId="{C744C1F4-5DB2-44A7-8103-81930F97AF44}" type="sibTrans" cxnId="{8EB402AD-5716-4B3D-924B-5408B1E639A4}">
      <dgm:prSet/>
      <dgm:spPr/>
      <dgm:t>
        <a:bodyPr/>
        <a:lstStyle/>
        <a:p>
          <a:endParaRPr lang="en-US"/>
        </a:p>
      </dgm:t>
    </dgm:pt>
    <dgm:pt modelId="{EB0622E8-46BF-489E-955C-0BB60B528C75}">
      <dgm:prSet custT="1"/>
      <dgm:spPr/>
      <dgm:t>
        <a:bodyPr/>
        <a:lstStyle/>
        <a:p>
          <a:r>
            <a:rPr lang="en-US" sz="2000" dirty="0"/>
            <a:t>Hypnagogic and hypnopompic hallucinations</a:t>
          </a:r>
        </a:p>
      </dgm:t>
    </dgm:pt>
    <dgm:pt modelId="{4540283D-7403-4446-BF6A-3839487279FA}" type="parTrans" cxnId="{5DD57405-A8B7-4114-8CD6-50E9CBFD64B7}">
      <dgm:prSet/>
      <dgm:spPr/>
      <dgm:t>
        <a:bodyPr/>
        <a:lstStyle/>
        <a:p>
          <a:endParaRPr lang="en-US"/>
        </a:p>
      </dgm:t>
    </dgm:pt>
    <dgm:pt modelId="{D80DDFC9-CD5D-4736-B82E-2A3316B66A25}" type="sibTrans" cxnId="{5DD57405-A8B7-4114-8CD6-50E9CBFD64B7}">
      <dgm:prSet/>
      <dgm:spPr/>
      <dgm:t>
        <a:bodyPr/>
        <a:lstStyle/>
        <a:p>
          <a:endParaRPr lang="en-US"/>
        </a:p>
      </dgm:t>
    </dgm:pt>
    <dgm:pt modelId="{2CAB27F3-3F80-482F-8673-BEA9A7339B66}">
      <dgm:prSet custT="1"/>
      <dgm:spPr/>
      <dgm:t>
        <a:bodyPr/>
        <a:lstStyle/>
        <a:p>
          <a:r>
            <a:rPr lang="en-US" sz="2000" dirty="0"/>
            <a:t>Sleep paralysis </a:t>
          </a:r>
        </a:p>
      </dgm:t>
    </dgm:pt>
    <dgm:pt modelId="{CA2B6C2F-8259-4270-BD33-95E3AAFE529E}" type="parTrans" cxnId="{631AFA9C-BF5E-4329-BF09-DED7A97638D1}">
      <dgm:prSet/>
      <dgm:spPr/>
      <dgm:t>
        <a:bodyPr/>
        <a:lstStyle/>
        <a:p>
          <a:endParaRPr lang="en-US"/>
        </a:p>
      </dgm:t>
    </dgm:pt>
    <dgm:pt modelId="{EC40441F-5B50-450F-993A-F97E57CE69CC}" type="sibTrans" cxnId="{631AFA9C-BF5E-4329-BF09-DED7A97638D1}">
      <dgm:prSet/>
      <dgm:spPr/>
      <dgm:t>
        <a:bodyPr/>
        <a:lstStyle/>
        <a:p>
          <a:endParaRPr lang="en-US"/>
        </a:p>
      </dgm:t>
    </dgm:pt>
    <dgm:pt modelId="{FCC3C2B2-BE96-43FF-99C9-BD54E8CA53E9}" type="pres">
      <dgm:prSet presAssocID="{5D64C317-F90F-4F37-AA0E-21BC79BE7234}" presName="Name0" presStyleCnt="0">
        <dgm:presLayoutVars>
          <dgm:dir/>
          <dgm:animLvl val="lvl"/>
          <dgm:resizeHandles val="exact"/>
        </dgm:presLayoutVars>
      </dgm:prSet>
      <dgm:spPr/>
    </dgm:pt>
    <dgm:pt modelId="{0B109356-2E59-4562-8E74-9A2F55BC1836}" type="pres">
      <dgm:prSet presAssocID="{7A2ED9A9-5ECD-4BA7-9A01-29663D34E0C1}" presName="linNode" presStyleCnt="0"/>
      <dgm:spPr/>
    </dgm:pt>
    <dgm:pt modelId="{3F19BF8E-53BA-4964-B078-1D9C424AD09C}" type="pres">
      <dgm:prSet presAssocID="{7A2ED9A9-5ECD-4BA7-9A01-29663D34E0C1}" presName="parentText" presStyleLbl="node1" presStyleIdx="0" presStyleCnt="2">
        <dgm:presLayoutVars>
          <dgm:chMax val="1"/>
          <dgm:bulletEnabled val="1"/>
        </dgm:presLayoutVars>
      </dgm:prSet>
      <dgm:spPr/>
    </dgm:pt>
    <dgm:pt modelId="{A63DBF99-28D6-4EC3-B9CB-1CAD373E0679}" type="pres">
      <dgm:prSet presAssocID="{7A2ED9A9-5ECD-4BA7-9A01-29663D34E0C1}" presName="descendantText" presStyleLbl="alignAccFollowNode1" presStyleIdx="0" presStyleCnt="2">
        <dgm:presLayoutVars>
          <dgm:bulletEnabled val="1"/>
        </dgm:presLayoutVars>
      </dgm:prSet>
      <dgm:spPr/>
    </dgm:pt>
    <dgm:pt modelId="{9AE7A83F-9C68-492F-8B73-27770B7D7C9A}" type="pres">
      <dgm:prSet presAssocID="{BFC50342-4000-4D73-A965-2B988DC6A02B}" presName="sp" presStyleCnt="0"/>
      <dgm:spPr/>
    </dgm:pt>
    <dgm:pt modelId="{0097BF89-5E47-41F1-8B61-E9F12DFD4E49}" type="pres">
      <dgm:prSet presAssocID="{4B7C2E63-6AFD-4924-AAC6-6B78702C540F}" presName="linNode" presStyleCnt="0"/>
      <dgm:spPr/>
    </dgm:pt>
    <dgm:pt modelId="{717377EC-ACB4-454B-B59E-8EE5585ADF80}" type="pres">
      <dgm:prSet presAssocID="{4B7C2E63-6AFD-4924-AAC6-6B78702C540F}" presName="parentText" presStyleLbl="node1" presStyleIdx="1" presStyleCnt="2">
        <dgm:presLayoutVars>
          <dgm:chMax val="1"/>
          <dgm:bulletEnabled val="1"/>
        </dgm:presLayoutVars>
      </dgm:prSet>
      <dgm:spPr/>
    </dgm:pt>
    <dgm:pt modelId="{234D8232-E2B4-44C7-951D-7E54ED906E16}" type="pres">
      <dgm:prSet presAssocID="{4B7C2E63-6AFD-4924-AAC6-6B78702C540F}" presName="descendantText" presStyleLbl="alignAccFollowNode1" presStyleIdx="1" presStyleCnt="2">
        <dgm:presLayoutVars>
          <dgm:bulletEnabled val="1"/>
        </dgm:presLayoutVars>
      </dgm:prSet>
      <dgm:spPr/>
    </dgm:pt>
  </dgm:ptLst>
  <dgm:cxnLst>
    <dgm:cxn modelId="{EA66EA00-0800-4D46-9C1D-28E7893EEFB0}" type="presOf" srcId="{64CD7E9E-E047-485D-9CA5-6E6D6A56BC96}" destId="{234D8232-E2B4-44C7-951D-7E54ED906E16}" srcOrd="0" destOrd="2" presId="urn:microsoft.com/office/officeart/2005/8/layout/vList5"/>
    <dgm:cxn modelId="{5DD57405-A8B7-4114-8CD6-50E9CBFD64B7}" srcId="{4B7C2E63-6AFD-4924-AAC6-6B78702C540F}" destId="{EB0622E8-46BF-489E-955C-0BB60B528C75}" srcOrd="2" destOrd="0" parTransId="{4540283D-7403-4446-BF6A-3839487279FA}" sibTransId="{D80DDFC9-CD5D-4736-B82E-2A3316B66A25}"/>
    <dgm:cxn modelId="{ECB82D0B-2336-47A4-BEF7-4E51A78E5CB6}" srcId="{7A2ED9A9-5ECD-4BA7-9A01-29663D34E0C1}" destId="{50204F56-194C-4CD1-880D-E42FB6702552}" srcOrd="1" destOrd="0" parTransId="{2A4C219E-CA5B-4C66-B022-601D47712A15}" sibTransId="{92C0ABCB-D73F-4B22-8930-73DCECB08CC7}"/>
    <dgm:cxn modelId="{FBD2D21D-9227-4A85-BBF6-09393DADBFE8}" type="presOf" srcId="{50204F56-194C-4CD1-880D-E42FB6702552}" destId="{A63DBF99-28D6-4EC3-B9CB-1CAD373E0679}" srcOrd="0" destOrd="1" presId="urn:microsoft.com/office/officeart/2005/8/layout/vList5"/>
    <dgm:cxn modelId="{A6411821-8C8F-49C5-8E3A-6E4897F4513C}" srcId="{01AC231A-007F-4187-A90B-4C236A5B3EC9}" destId="{64CD7E9E-E047-485D-9CA5-6E6D6A56BC96}" srcOrd="0" destOrd="0" parTransId="{F7B06E92-8A69-4867-817B-F9B66869B795}" sibTransId="{22763F11-A362-4BC8-8727-E5A710ECBC0C}"/>
    <dgm:cxn modelId="{1A3D882A-3BBF-4992-BD59-90241F6432D6}" type="presOf" srcId="{2B297341-D762-4260-B17C-9AE3081EB0C6}" destId="{234D8232-E2B4-44C7-951D-7E54ED906E16}" srcOrd="0" destOrd="0" presId="urn:microsoft.com/office/officeart/2005/8/layout/vList5"/>
    <dgm:cxn modelId="{AEA11147-2A40-4CAB-A379-E2F782BCB4DB}" type="presOf" srcId="{5DA4E519-D48F-4038-8D95-E644B0B2B8F2}" destId="{234D8232-E2B4-44C7-951D-7E54ED906E16}" srcOrd="0" destOrd="3" presId="urn:microsoft.com/office/officeart/2005/8/layout/vList5"/>
    <dgm:cxn modelId="{882FEB6F-C5BA-4F0F-99C5-E29120154860}" srcId="{4B7C2E63-6AFD-4924-AAC6-6B78702C540F}" destId="{01AC231A-007F-4187-A90B-4C236A5B3EC9}" srcOrd="1" destOrd="0" parTransId="{F0AA0F25-F4F4-4BDD-A9D9-DC3D19AEDB10}" sibTransId="{F2F67F00-23B1-41D5-85BA-4EDEAE210029}"/>
    <dgm:cxn modelId="{2C4B4172-1FD8-4061-8D47-2FD10681CD6D}" type="presOf" srcId="{EB0622E8-46BF-489E-955C-0BB60B528C75}" destId="{234D8232-E2B4-44C7-951D-7E54ED906E16}" srcOrd="0" destOrd="4" presId="urn:microsoft.com/office/officeart/2005/8/layout/vList5"/>
    <dgm:cxn modelId="{029A7892-586A-4719-B9A7-34869EAEA274}" srcId="{5D64C317-F90F-4F37-AA0E-21BC79BE7234}" destId="{7A2ED9A9-5ECD-4BA7-9A01-29663D34E0C1}" srcOrd="0" destOrd="0" parTransId="{38434F73-3935-481C-B5AB-2BC6F22CADCA}" sibTransId="{BFC50342-4000-4D73-A965-2B988DC6A02B}"/>
    <dgm:cxn modelId="{4B37E596-44DC-492F-9D27-AF2849FDBEE5}" srcId="{7A2ED9A9-5ECD-4BA7-9A01-29663D34E0C1}" destId="{77FC2059-3F85-4208-BAC5-4E458DB91830}" srcOrd="2" destOrd="0" parTransId="{D3BC2F47-B1CD-4DE8-B7AE-07A7C0A5A347}" sibTransId="{7E8EB4C6-D1B5-4328-B852-E7FE5473FBD6}"/>
    <dgm:cxn modelId="{631AFA9C-BF5E-4329-BF09-DED7A97638D1}" srcId="{4B7C2E63-6AFD-4924-AAC6-6B78702C540F}" destId="{2CAB27F3-3F80-482F-8673-BEA9A7339B66}" srcOrd="3" destOrd="0" parTransId="{CA2B6C2F-8259-4270-BD33-95E3AAFE529E}" sibTransId="{EC40441F-5B50-450F-993A-F97E57CE69CC}"/>
    <dgm:cxn modelId="{F869C59D-0601-44AE-A0E7-99C7D5D36D75}" type="presOf" srcId="{4B7C2E63-6AFD-4924-AAC6-6B78702C540F}" destId="{717377EC-ACB4-454B-B59E-8EE5585ADF80}" srcOrd="0" destOrd="0" presId="urn:microsoft.com/office/officeart/2005/8/layout/vList5"/>
    <dgm:cxn modelId="{43854AA2-D58C-472A-BCBA-E69773F81F43}" srcId="{7A2ED9A9-5ECD-4BA7-9A01-29663D34E0C1}" destId="{90808BF2-6555-4594-9C5F-5C5820BCFD3C}" srcOrd="0" destOrd="0" parTransId="{3F2F2CFA-3E9D-4165-80A2-7890E5F0BBCF}" sibTransId="{22509D6A-B280-4AD8-A1AA-E67A8D4FDFC7}"/>
    <dgm:cxn modelId="{9FC4E5A3-929F-4E62-B31A-D9AB03169C2E}" type="presOf" srcId="{77FC2059-3F85-4208-BAC5-4E458DB91830}" destId="{A63DBF99-28D6-4EC3-B9CB-1CAD373E0679}" srcOrd="0" destOrd="2" presId="urn:microsoft.com/office/officeart/2005/8/layout/vList5"/>
    <dgm:cxn modelId="{AF82B4A7-B2DA-4185-B077-DC207D936DD7}" type="presOf" srcId="{90808BF2-6555-4594-9C5F-5C5820BCFD3C}" destId="{A63DBF99-28D6-4EC3-B9CB-1CAD373E0679}" srcOrd="0" destOrd="0" presId="urn:microsoft.com/office/officeart/2005/8/layout/vList5"/>
    <dgm:cxn modelId="{8EB402AD-5716-4B3D-924B-5408B1E639A4}" srcId="{01AC231A-007F-4187-A90B-4C236A5B3EC9}" destId="{5DA4E519-D48F-4038-8D95-E644B0B2B8F2}" srcOrd="1" destOrd="0" parTransId="{32506872-6DF9-4995-AFB9-94AD6B368FC1}" sibTransId="{C744C1F4-5DB2-44A7-8103-81930F97AF44}"/>
    <dgm:cxn modelId="{E950D9C1-5FB0-46E3-ABE1-C9905ACC6486}" type="presOf" srcId="{7A2ED9A9-5ECD-4BA7-9A01-29663D34E0C1}" destId="{3F19BF8E-53BA-4964-B078-1D9C424AD09C}" srcOrd="0" destOrd="0" presId="urn:microsoft.com/office/officeart/2005/8/layout/vList5"/>
    <dgm:cxn modelId="{A7D628D3-2AB1-48A8-A0BB-189304953848}" type="presOf" srcId="{2CAB27F3-3F80-482F-8673-BEA9A7339B66}" destId="{234D8232-E2B4-44C7-951D-7E54ED906E16}" srcOrd="0" destOrd="5" presId="urn:microsoft.com/office/officeart/2005/8/layout/vList5"/>
    <dgm:cxn modelId="{A08C69E2-F60D-48A6-83F9-8B13CAA2A7F2}" srcId="{5D64C317-F90F-4F37-AA0E-21BC79BE7234}" destId="{4B7C2E63-6AFD-4924-AAC6-6B78702C540F}" srcOrd="1" destOrd="0" parTransId="{928E5A38-6BF8-4F2F-ABD5-05F236E12B24}" sibTransId="{C137BE29-E122-434F-BDE6-2719C345EA83}"/>
    <dgm:cxn modelId="{8882EBE4-EED3-4F0A-A6BD-314CE887667B}" type="presOf" srcId="{5D64C317-F90F-4F37-AA0E-21BC79BE7234}" destId="{FCC3C2B2-BE96-43FF-99C9-BD54E8CA53E9}" srcOrd="0" destOrd="0" presId="urn:microsoft.com/office/officeart/2005/8/layout/vList5"/>
    <dgm:cxn modelId="{6BEE42EB-9276-4CB4-870D-D059C9EF7582}" srcId="{4B7C2E63-6AFD-4924-AAC6-6B78702C540F}" destId="{2B297341-D762-4260-B17C-9AE3081EB0C6}" srcOrd="0" destOrd="0" parTransId="{A9CB72CE-7035-4C46-ADDE-A78DB260BA8B}" sibTransId="{2EB6796C-E8D4-417F-9019-2950F171A83D}"/>
    <dgm:cxn modelId="{7C708CFC-E76D-40BB-BAAE-31CA1F2428FB}" type="presOf" srcId="{01AC231A-007F-4187-A90B-4C236A5B3EC9}" destId="{234D8232-E2B4-44C7-951D-7E54ED906E16}" srcOrd="0" destOrd="1" presId="urn:microsoft.com/office/officeart/2005/8/layout/vList5"/>
    <dgm:cxn modelId="{2770CCEC-3058-4A50-8507-8780F2A30F1F}" type="presParOf" srcId="{FCC3C2B2-BE96-43FF-99C9-BD54E8CA53E9}" destId="{0B109356-2E59-4562-8E74-9A2F55BC1836}" srcOrd="0" destOrd="0" presId="urn:microsoft.com/office/officeart/2005/8/layout/vList5"/>
    <dgm:cxn modelId="{744F4934-0773-417F-BE5F-3290F9ED3E04}" type="presParOf" srcId="{0B109356-2E59-4562-8E74-9A2F55BC1836}" destId="{3F19BF8E-53BA-4964-B078-1D9C424AD09C}" srcOrd="0" destOrd="0" presId="urn:microsoft.com/office/officeart/2005/8/layout/vList5"/>
    <dgm:cxn modelId="{B21C4872-25AE-4AB0-AA4F-89CF749725DA}" type="presParOf" srcId="{0B109356-2E59-4562-8E74-9A2F55BC1836}" destId="{A63DBF99-28D6-4EC3-B9CB-1CAD373E0679}" srcOrd="1" destOrd="0" presId="urn:microsoft.com/office/officeart/2005/8/layout/vList5"/>
    <dgm:cxn modelId="{53677370-4C67-444F-AE8E-CAE703E937E6}" type="presParOf" srcId="{FCC3C2B2-BE96-43FF-99C9-BD54E8CA53E9}" destId="{9AE7A83F-9C68-492F-8B73-27770B7D7C9A}" srcOrd="1" destOrd="0" presId="urn:microsoft.com/office/officeart/2005/8/layout/vList5"/>
    <dgm:cxn modelId="{1869EADD-764B-4380-BAE5-2B80C9A17A83}" type="presParOf" srcId="{FCC3C2B2-BE96-43FF-99C9-BD54E8CA53E9}" destId="{0097BF89-5E47-41F1-8B61-E9F12DFD4E49}" srcOrd="2" destOrd="0" presId="urn:microsoft.com/office/officeart/2005/8/layout/vList5"/>
    <dgm:cxn modelId="{BEFF9B87-0315-4DFF-B672-E4D65393BEA5}" type="presParOf" srcId="{0097BF89-5E47-41F1-8B61-E9F12DFD4E49}" destId="{717377EC-ACB4-454B-B59E-8EE5585ADF80}" srcOrd="0" destOrd="0" presId="urn:microsoft.com/office/officeart/2005/8/layout/vList5"/>
    <dgm:cxn modelId="{37DC21E8-A41E-4A3B-9B02-658DD0827663}" type="presParOf" srcId="{0097BF89-5E47-41F1-8B61-E9F12DFD4E49}" destId="{234D8232-E2B4-44C7-951D-7E54ED906E16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2F03C4BB-125A-4E8A-AF9C-6AD6FA91B56B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8EC1F8E-BB4A-4B6D-AAE6-4396166FE9DC}">
      <dgm:prSet/>
      <dgm:spPr/>
      <dgm:t>
        <a:bodyPr/>
        <a:lstStyle/>
        <a:p>
          <a:r>
            <a:rPr lang="en-US" b="0" dirty="0"/>
            <a:t>Diagnostic Testing</a:t>
          </a:r>
        </a:p>
      </dgm:t>
    </dgm:pt>
    <dgm:pt modelId="{6C0F6221-63A0-4B14-BA4C-2580E727842D}" type="parTrans" cxnId="{375C2C1C-E090-4FEA-B10C-29A59A730010}">
      <dgm:prSet/>
      <dgm:spPr/>
      <dgm:t>
        <a:bodyPr/>
        <a:lstStyle/>
        <a:p>
          <a:endParaRPr lang="en-US"/>
        </a:p>
      </dgm:t>
    </dgm:pt>
    <dgm:pt modelId="{9E32D320-79BA-45B8-A97B-CF9EA9E6C7D2}" type="sibTrans" cxnId="{375C2C1C-E090-4FEA-B10C-29A59A730010}">
      <dgm:prSet/>
      <dgm:spPr/>
      <dgm:t>
        <a:bodyPr/>
        <a:lstStyle/>
        <a:p>
          <a:endParaRPr lang="en-US"/>
        </a:p>
      </dgm:t>
    </dgm:pt>
    <dgm:pt modelId="{9601EE7F-8146-43AA-BF1D-02CDB870E7B3}">
      <dgm:prSet custT="1"/>
      <dgm:spPr/>
      <dgm:t>
        <a:bodyPr/>
        <a:lstStyle/>
        <a:p>
          <a:r>
            <a:rPr lang="en-US" sz="2800" dirty="0"/>
            <a:t>2-week actigraphy, PSG + MSLT   (Sleep lab testing </a:t>
          </a:r>
          <a:r>
            <a:rPr lang="en-US" sz="2800" dirty="0">
              <a:sym typeface="Wingdings" panose="05000000000000000000" pitchFamily="2" charset="2"/>
            </a:rPr>
            <a:t> Standard of Care)</a:t>
          </a:r>
          <a:endParaRPr lang="en-US" sz="2800" dirty="0"/>
        </a:p>
      </dgm:t>
    </dgm:pt>
    <dgm:pt modelId="{EFA859A9-E87E-4D36-9557-B8EF5F5AA673}" type="parTrans" cxnId="{19EE408A-3514-4821-AF22-DFB3F737B1A1}">
      <dgm:prSet/>
      <dgm:spPr/>
      <dgm:t>
        <a:bodyPr/>
        <a:lstStyle/>
        <a:p>
          <a:endParaRPr lang="en-US"/>
        </a:p>
      </dgm:t>
    </dgm:pt>
    <dgm:pt modelId="{37885ECE-8E62-4D7D-9B06-4D7CA10FC531}" type="sibTrans" cxnId="{19EE408A-3514-4821-AF22-DFB3F737B1A1}">
      <dgm:prSet/>
      <dgm:spPr/>
      <dgm:t>
        <a:bodyPr/>
        <a:lstStyle/>
        <a:p>
          <a:endParaRPr lang="en-US"/>
        </a:p>
      </dgm:t>
    </dgm:pt>
    <dgm:pt modelId="{2FC31753-E42A-459B-9F8D-D5A4D27D60A9}">
      <dgm:prSet custT="1"/>
      <dgm:spPr/>
      <dgm:t>
        <a:bodyPr/>
        <a:lstStyle/>
        <a:p>
          <a:r>
            <a:rPr lang="en-US" sz="2800" dirty="0"/>
            <a:t>Lumbar Puncture to assess Hypocretin levels in CSF</a:t>
          </a:r>
        </a:p>
      </dgm:t>
    </dgm:pt>
    <dgm:pt modelId="{7BABE894-6574-4511-9896-FBAA771875C3}" type="parTrans" cxnId="{B4E2D2E4-EC1A-4E0C-B012-88E598281D41}">
      <dgm:prSet/>
      <dgm:spPr/>
      <dgm:t>
        <a:bodyPr/>
        <a:lstStyle/>
        <a:p>
          <a:endParaRPr lang="en-US"/>
        </a:p>
      </dgm:t>
    </dgm:pt>
    <dgm:pt modelId="{71A340E1-F595-49F7-9A14-19D04EB90F8D}" type="sibTrans" cxnId="{B4E2D2E4-EC1A-4E0C-B012-88E598281D41}">
      <dgm:prSet/>
      <dgm:spPr/>
      <dgm:t>
        <a:bodyPr/>
        <a:lstStyle/>
        <a:p>
          <a:endParaRPr lang="en-US"/>
        </a:p>
      </dgm:t>
    </dgm:pt>
    <dgm:pt modelId="{C1F97BA6-75DD-47CC-BC5B-0C2A62DD6DD0}">
      <dgm:prSet custT="1"/>
      <dgm:spPr/>
      <dgm:t>
        <a:bodyPr/>
        <a:lstStyle/>
        <a:p>
          <a:endParaRPr lang="en-US" sz="2800" dirty="0"/>
        </a:p>
      </dgm:t>
    </dgm:pt>
    <dgm:pt modelId="{E8D0A01B-2A75-4A05-9643-B3E782325AA6}" type="parTrans" cxnId="{85EC36AE-70EF-43F6-BA4E-20816FB1BEA3}">
      <dgm:prSet/>
      <dgm:spPr/>
      <dgm:t>
        <a:bodyPr/>
        <a:lstStyle/>
        <a:p>
          <a:endParaRPr lang="en-US"/>
        </a:p>
      </dgm:t>
    </dgm:pt>
    <dgm:pt modelId="{848759AE-91C5-4B48-A68A-9A1A69EFCA20}" type="sibTrans" cxnId="{85EC36AE-70EF-43F6-BA4E-20816FB1BEA3}">
      <dgm:prSet/>
      <dgm:spPr/>
      <dgm:t>
        <a:bodyPr/>
        <a:lstStyle/>
        <a:p>
          <a:endParaRPr lang="en-US"/>
        </a:p>
      </dgm:t>
    </dgm:pt>
    <dgm:pt modelId="{D2DD8630-2AD5-4F5F-A6B0-B7C651D2762E}" type="pres">
      <dgm:prSet presAssocID="{2F03C4BB-125A-4E8A-AF9C-6AD6FA91B56B}" presName="linear" presStyleCnt="0">
        <dgm:presLayoutVars>
          <dgm:dir/>
          <dgm:animLvl val="lvl"/>
          <dgm:resizeHandles val="exact"/>
        </dgm:presLayoutVars>
      </dgm:prSet>
      <dgm:spPr/>
    </dgm:pt>
    <dgm:pt modelId="{16A3F5F4-78BA-4CE8-8732-864C3F28D3A2}" type="pres">
      <dgm:prSet presAssocID="{A8EC1F8E-BB4A-4B6D-AAE6-4396166FE9DC}" presName="parentLin" presStyleCnt="0"/>
      <dgm:spPr/>
    </dgm:pt>
    <dgm:pt modelId="{A99CC8A8-68F7-41FD-97A9-49D70B231AF7}" type="pres">
      <dgm:prSet presAssocID="{A8EC1F8E-BB4A-4B6D-AAE6-4396166FE9DC}" presName="parentLeftMargin" presStyleLbl="node1" presStyleIdx="0" presStyleCnt="1"/>
      <dgm:spPr/>
    </dgm:pt>
    <dgm:pt modelId="{38927321-265A-4DD1-8AE8-48A764880838}" type="pres">
      <dgm:prSet presAssocID="{A8EC1F8E-BB4A-4B6D-AAE6-4396166FE9DC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2387B6B6-2ADF-4C14-980F-1A7BFB899EAB}" type="pres">
      <dgm:prSet presAssocID="{A8EC1F8E-BB4A-4B6D-AAE6-4396166FE9DC}" presName="negativeSpace" presStyleCnt="0"/>
      <dgm:spPr/>
    </dgm:pt>
    <dgm:pt modelId="{B6577EEA-ABC7-45DC-94A1-C358AFF55418}" type="pres">
      <dgm:prSet presAssocID="{A8EC1F8E-BB4A-4B6D-AAE6-4396166FE9DC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246E5C17-9E02-469F-A088-A855FA0F13DE}" type="presOf" srcId="{9601EE7F-8146-43AA-BF1D-02CDB870E7B3}" destId="{B6577EEA-ABC7-45DC-94A1-C358AFF55418}" srcOrd="0" destOrd="0" presId="urn:microsoft.com/office/officeart/2005/8/layout/list1"/>
    <dgm:cxn modelId="{375C2C1C-E090-4FEA-B10C-29A59A730010}" srcId="{2F03C4BB-125A-4E8A-AF9C-6AD6FA91B56B}" destId="{A8EC1F8E-BB4A-4B6D-AAE6-4396166FE9DC}" srcOrd="0" destOrd="0" parTransId="{6C0F6221-63A0-4B14-BA4C-2580E727842D}" sibTransId="{9E32D320-79BA-45B8-A97B-CF9EA9E6C7D2}"/>
    <dgm:cxn modelId="{51400122-3C91-446B-9010-CCE07CC07FD1}" type="presOf" srcId="{C1F97BA6-75DD-47CC-BC5B-0C2A62DD6DD0}" destId="{B6577EEA-ABC7-45DC-94A1-C358AFF55418}" srcOrd="0" destOrd="1" presId="urn:microsoft.com/office/officeart/2005/8/layout/list1"/>
    <dgm:cxn modelId="{9C522A64-5828-4CDA-9749-93D50DCBEFD7}" type="presOf" srcId="{2F03C4BB-125A-4E8A-AF9C-6AD6FA91B56B}" destId="{D2DD8630-2AD5-4F5F-A6B0-B7C651D2762E}" srcOrd="0" destOrd="0" presId="urn:microsoft.com/office/officeart/2005/8/layout/list1"/>
    <dgm:cxn modelId="{19EE408A-3514-4821-AF22-DFB3F737B1A1}" srcId="{A8EC1F8E-BB4A-4B6D-AAE6-4396166FE9DC}" destId="{9601EE7F-8146-43AA-BF1D-02CDB870E7B3}" srcOrd="0" destOrd="0" parTransId="{EFA859A9-E87E-4D36-9557-B8EF5F5AA673}" sibTransId="{37885ECE-8E62-4D7D-9B06-4D7CA10FC531}"/>
    <dgm:cxn modelId="{85EC36AE-70EF-43F6-BA4E-20816FB1BEA3}" srcId="{A8EC1F8E-BB4A-4B6D-AAE6-4396166FE9DC}" destId="{C1F97BA6-75DD-47CC-BC5B-0C2A62DD6DD0}" srcOrd="1" destOrd="0" parTransId="{E8D0A01B-2A75-4A05-9643-B3E782325AA6}" sibTransId="{848759AE-91C5-4B48-A68A-9A1A69EFCA20}"/>
    <dgm:cxn modelId="{877230B8-8A41-4D55-84A9-1E99D14DF312}" type="presOf" srcId="{A8EC1F8E-BB4A-4B6D-AAE6-4396166FE9DC}" destId="{38927321-265A-4DD1-8AE8-48A764880838}" srcOrd="1" destOrd="0" presId="urn:microsoft.com/office/officeart/2005/8/layout/list1"/>
    <dgm:cxn modelId="{941EC2C7-CCCE-4FE8-8636-8ADB896457A9}" type="presOf" srcId="{2FC31753-E42A-459B-9F8D-D5A4D27D60A9}" destId="{B6577EEA-ABC7-45DC-94A1-C358AFF55418}" srcOrd="0" destOrd="2" presId="urn:microsoft.com/office/officeart/2005/8/layout/list1"/>
    <dgm:cxn modelId="{B4E2D2E4-EC1A-4E0C-B012-88E598281D41}" srcId="{A8EC1F8E-BB4A-4B6D-AAE6-4396166FE9DC}" destId="{2FC31753-E42A-459B-9F8D-D5A4D27D60A9}" srcOrd="2" destOrd="0" parTransId="{7BABE894-6574-4511-9896-FBAA771875C3}" sibTransId="{71A340E1-F595-49F7-9A14-19D04EB90F8D}"/>
    <dgm:cxn modelId="{109CD0E6-72BC-4216-9DDD-404C5DF90D93}" type="presOf" srcId="{A8EC1F8E-BB4A-4B6D-AAE6-4396166FE9DC}" destId="{A99CC8A8-68F7-41FD-97A9-49D70B231AF7}" srcOrd="0" destOrd="0" presId="urn:microsoft.com/office/officeart/2005/8/layout/list1"/>
    <dgm:cxn modelId="{630FA798-8319-4813-B1D1-08406A99CE58}" type="presParOf" srcId="{D2DD8630-2AD5-4F5F-A6B0-B7C651D2762E}" destId="{16A3F5F4-78BA-4CE8-8732-864C3F28D3A2}" srcOrd="0" destOrd="0" presId="urn:microsoft.com/office/officeart/2005/8/layout/list1"/>
    <dgm:cxn modelId="{BF80AA0C-D4B5-4A41-BBE3-FB268E7DCD8F}" type="presParOf" srcId="{16A3F5F4-78BA-4CE8-8732-864C3F28D3A2}" destId="{A99CC8A8-68F7-41FD-97A9-49D70B231AF7}" srcOrd="0" destOrd="0" presId="urn:microsoft.com/office/officeart/2005/8/layout/list1"/>
    <dgm:cxn modelId="{DCDCF5AF-B5F1-44BF-A149-51719F182278}" type="presParOf" srcId="{16A3F5F4-78BA-4CE8-8732-864C3F28D3A2}" destId="{38927321-265A-4DD1-8AE8-48A764880838}" srcOrd="1" destOrd="0" presId="urn:microsoft.com/office/officeart/2005/8/layout/list1"/>
    <dgm:cxn modelId="{252E36DE-EB57-4541-8211-EBC71E3384FC}" type="presParOf" srcId="{D2DD8630-2AD5-4F5F-A6B0-B7C651D2762E}" destId="{2387B6B6-2ADF-4C14-980F-1A7BFB899EAB}" srcOrd="1" destOrd="0" presId="urn:microsoft.com/office/officeart/2005/8/layout/list1"/>
    <dgm:cxn modelId="{6B6A0A28-FC24-4457-8C69-4C43990675B8}" type="presParOf" srcId="{D2DD8630-2AD5-4F5F-A6B0-B7C651D2762E}" destId="{B6577EEA-ABC7-45DC-94A1-C358AFF55418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4FEFA8E1-4C5C-48E7-A488-0C372444B894}" type="doc">
      <dgm:prSet loTypeId="urn:microsoft.com/office/officeart/2005/8/layout/list1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554E3B8-105B-4B56-B0C4-38545C4FD6F9}">
      <dgm:prSet/>
      <dgm:spPr/>
      <dgm:t>
        <a:bodyPr/>
        <a:lstStyle/>
        <a:p>
          <a:r>
            <a:rPr lang="en-US"/>
            <a:t>Narcolepsy Type I</a:t>
          </a:r>
        </a:p>
      </dgm:t>
    </dgm:pt>
    <dgm:pt modelId="{3C3AB2EB-6A30-4148-952B-7B6073C9CF4E}" type="parTrans" cxnId="{CD7E037E-F9DC-4AE1-91F7-0663A9E3499A}">
      <dgm:prSet/>
      <dgm:spPr/>
      <dgm:t>
        <a:bodyPr/>
        <a:lstStyle/>
        <a:p>
          <a:endParaRPr lang="en-US"/>
        </a:p>
      </dgm:t>
    </dgm:pt>
    <dgm:pt modelId="{12031DC2-810B-47F6-B7C4-3390577E3E6B}" type="sibTrans" cxnId="{CD7E037E-F9DC-4AE1-91F7-0663A9E3499A}">
      <dgm:prSet/>
      <dgm:spPr/>
      <dgm:t>
        <a:bodyPr/>
        <a:lstStyle/>
        <a:p>
          <a:endParaRPr lang="en-US"/>
        </a:p>
      </dgm:t>
    </dgm:pt>
    <dgm:pt modelId="{28B98B26-A803-462F-80EE-D76006A77A71}">
      <dgm:prSet/>
      <dgm:spPr/>
      <dgm:t>
        <a:bodyPr/>
        <a:lstStyle/>
        <a:p>
          <a:r>
            <a:rPr lang="en-US" dirty="0"/>
            <a:t>Chronic daily excessive sleepiness lasting ≥ 3 months</a:t>
          </a:r>
        </a:p>
      </dgm:t>
    </dgm:pt>
    <dgm:pt modelId="{4E041519-972A-4F9C-AC73-DC919854EE1B}" type="parTrans" cxnId="{BDE50B62-AD30-419E-AB3C-A89D6A54B941}">
      <dgm:prSet/>
      <dgm:spPr/>
      <dgm:t>
        <a:bodyPr/>
        <a:lstStyle/>
        <a:p>
          <a:endParaRPr lang="en-US"/>
        </a:p>
      </dgm:t>
    </dgm:pt>
    <dgm:pt modelId="{3596C1E3-8274-4E34-9AF9-49F82273D420}" type="sibTrans" cxnId="{BDE50B62-AD30-419E-AB3C-A89D6A54B941}">
      <dgm:prSet/>
      <dgm:spPr/>
      <dgm:t>
        <a:bodyPr/>
        <a:lstStyle/>
        <a:p>
          <a:endParaRPr lang="en-US"/>
        </a:p>
      </dgm:t>
    </dgm:pt>
    <dgm:pt modelId="{D69D628F-215A-418C-8DF0-389240EC3980}">
      <dgm:prSet/>
      <dgm:spPr/>
      <dgm:t>
        <a:bodyPr/>
        <a:lstStyle/>
        <a:p>
          <a:r>
            <a:rPr lang="en-US" dirty="0"/>
            <a:t>MSL ≤ 8 min and 2 or more SOREMPs </a:t>
          </a:r>
        </a:p>
      </dgm:t>
    </dgm:pt>
    <dgm:pt modelId="{B5D0BB33-A365-416F-B0A8-48B1493EB1B8}" type="parTrans" cxnId="{C1AE983F-2193-4509-871F-ACA9780B6B30}">
      <dgm:prSet/>
      <dgm:spPr/>
      <dgm:t>
        <a:bodyPr/>
        <a:lstStyle/>
        <a:p>
          <a:endParaRPr lang="en-US"/>
        </a:p>
      </dgm:t>
    </dgm:pt>
    <dgm:pt modelId="{49D8C4D4-8188-47CD-82A5-48A73D2544AA}" type="sibTrans" cxnId="{C1AE983F-2193-4509-871F-ACA9780B6B30}">
      <dgm:prSet/>
      <dgm:spPr/>
      <dgm:t>
        <a:bodyPr/>
        <a:lstStyle/>
        <a:p>
          <a:endParaRPr lang="en-US"/>
        </a:p>
      </dgm:t>
    </dgm:pt>
    <dgm:pt modelId="{E22B5AC2-E96A-4239-BB74-95E6CA9B0D65}">
      <dgm:prSet/>
      <dgm:spPr/>
      <dgm:t>
        <a:bodyPr/>
        <a:lstStyle/>
        <a:p>
          <a:r>
            <a:rPr lang="en-US" dirty="0"/>
            <a:t>1 SOREMP can be replaced by REM latency of &lt;15 min on PSG</a:t>
          </a:r>
        </a:p>
      </dgm:t>
    </dgm:pt>
    <dgm:pt modelId="{EC357617-F5B4-4420-948E-DBCCE91587B1}" type="parTrans" cxnId="{A02FC71B-3720-4484-867B-749F3FAF2811}">
      <dgm:prSet/>
      <dgm:spPr/>
      <dgm:t>
        <a:bodyPr/>
        <a:lstStyle/>
        <a:p>
          <a:endParaRPr lang="en-US"/>
        </a:p>
      </dgm:t>
    </dgm:pt>
    <dgm:pt modelId="{A85561BD-B408-4AAD-85E6-B3C3529899F5}" type="sibTrans" cxnId="{A02FC71B-3720-4484-867B-749F3FAF2811}">
      <dgm:prSet/>
      <dgm:spPr/>
      <dgm:t>
        <a:bodyPr/>
        <a:lstStyle/>
        <a:p>
          <a:endParaRPr lang="en-US"/>
        </a:p>
      </dgm:t>
    </dgm:pt>
    <dgm:pt modelId="{AECB9E39-B2DA-4E1D-94BD-7A24B76CF271}">
      <dgm:prSet/>
      <dgm:spPr/>
      <dgm:t>
        <a:bodyPr/>
        <a:lstStyle/>
        <a:p>
          <a:r>
            <a:rPr lang="en-US"/>
            <a:t>Cataplexy</a:t>
          </a:r>
        </a:p>
      </dgm:t>
    </dgm:pt>
    <dgm:pt modelId="{DF0F3E51-3ECE-4745-8434-5AEC6C16583D}" type="parTrans" cxnId="{EDEE8421-DE74-4459-991D-1CD04BAEF893}">
      <dgm:prSet/>
      <dgm:spPr/>
      <dgm:t>
        <a:bodyPr/>
        <a:lstStyle/>
        <a:p>
          <a:endParaRPr lang="en-US"/>
        </a:p>
      </dgm:t>
    </dgm:pt>
    <dgm:pt modelId="{2BF7841B-B947-430B-B333-4D76628A1BF0}" type="sibTrans" cxnId="{EDEE8421-DE74-4459-991D-1CD04BAEF893}">
      <dgm:prSet/>
      <dgm:spPr/>
      <dgm:t>
        <a:bodyPr/>
        <a:lstStyle/>
        <a:p>
          <a:endParaRPr lang="en-US"/>
        </a:p>
      </dgm:t>
    </dgm:pt>
    <dgm:pt modelId="{D28B80D4-42E8-4CC4-8F32-F86FA4126361}">
      <dgm:prSet/>
      <dgm:spPr/>
      <dgm:t>
        <a:bodyPr/>
        <a:lstStyle/>
        <a:p>
          <a:r>
            <a:rPr lang="en-US"/>
            <a:t>Hypocretin 1 &lt; 110 on CSF</a:t>
          </a:r>
        </a:p>
      </dgm:t>
    </dgm:pt>
    <dgm:pt modelId="{9D759E78-32E4-41CC-AB05-BCF4EC6CD53A}" type="parTrans" cxnId="{A96ED011-F505-486E-9011-C6F302674B5C}">
      <dgm:prSet/>
      <dgm:spPr/>
      <dgm:t>
        <a:bodyPr/>
        <a:lstStyle/>
        <a:p>
          <a:endParaRPr lang="en-US"/>
        </a:p>
      </dgm:t>
    </dgm:pt>
    <dgm:pt modelId="{7081F898-48C5-4BF8-A41C-E6D5A737FD84}" type="sibTrans" cxnId="{A96ED011-F505-486E-9011-C6F302674B5C}">
      <dgm:prSet/>
      <dgm:spPr/>
      <dgm:t>
        <a:bodyPr/>
        <a:lstStyle/>
        <a:p>
          <a:endParaRPr lang="en-US"/>
        </a:p>
      </dgm:t>
    </dgm:pt>
    <dgm:pt modelId="{A02E9671-EB35-41F5-95A0-39D789015F8A}">
      <dgm:prSet/>
      <dgm:spPr/>
      <dgm:t>
        <a:bodyPr/>
        <a:lstStyle/>
        <a:p>
          <a:r>
            <a:rPr lang="en-US"/>
            <a:t>Narcolepsy Type II</a:t>
          </a:r>
        </a:p>
      </dgm:t>
    </dgm:pt>
    <dgm:pt modelId="{95B00BD6-EFA5-4645-9511-E68C40CD8962}" type="parTrans" cxnId="{0CE49B9F-673B-43E8-96B1-28FA94799E67}">
      <dgm:prSet/>
      <dgm:spPr/>
      <dgm:t>
        <a:bodyPr/>
        <a:lstStyle/>
        <a:p>
          <a:endParaRPr lang="en-US"/>
        </a:p>
      </dgm:t>
    </dgm:pt>
    <dgm:pt modelId="{34A34D4F-E8A2-41BD-9C4C-33D468AA4ACB}" type="sibTrans" cxnId="{0CE49B9F-673B-43E8-96B1-28FA94799E67}">
      <dgm:prSet/>
      <dgm:spPr/>
      <dgm:t>
        <a:bodyPr/>
        <a:lstStyle/>
        <a:p>
          <a:endParaRPr lang="en-US"/>
        </a:p>
      </dgm:t>
    </dgm:pt>
    <dgm:pt modelId="{4AD753D9-2E3D-4E11-8531-818C78D6E1A1}">
      <dgm:prSet/>
      <dgm:spPr/>
      <dgm:t>
        <a:bodyPr/>
        <a:lstStyle/>
        <a:p>
          <a:r>
            <a:rPr lang="en-US"/>
            <a:t>Chronic daily excessive sleepiness lasting &gt;= 3 months</a:t>
          </a:r>
        </a:p>
      </dgm:t>
    </dgm:pt>
    <dgm:pt modelId="{FAE0ECC4-51D9-4420-B8E9-42BAD22CA8B0}" type="parTrans" cxnId="{A1E7300B-4C92-480B-9035-9B6F9113CE90}">
      <dgm:prSet/>
      <dgm:spPr/>
      <dgm:t>
        <a:bodyPr/>
        <a:lstStyle/>
        <a:p>
          <a:endParaRPr lang="en-US"/>
        </a:p>
      </dgm:t>
    </dgm:pt>
    <dgm:pt modelId="{EC65F3CA-084E-4CE6-A19C-136B5337276A}" type="sibTrans" cxnId="{A1E7300B-4C92-480B-9035-9B6F9113CE90}">
      <dgm:prSet/>
      <dgm:spPr/>
      <dgm:t>
        <a:bodyPr/>
        <a:lstStyle/>
        <a:p>
          <a:endParaRPr lang="en-US"/>
        </a:p>
      </dgm:t>
    </dgm:pt>
    <dgm:pt modelId="{DB02598D-D608-4D9A-88CB-9F6DF4380280}">
      <dgm:prSet/>
      <dgm:spPr/>
      <dgm:t>
        <a:bodyPr/>
        <a:lstStyle/>
        <a:p>
          <a:r>
            <a:rPr lang="en-US"/>
            <a:t>Absence of cataplexy</a:t>
          </a:r>
        </a:p>
      </dgm:t>
    </dgm:pt>
    <dgm:pt modelId="{3036BDAC-B4E0-4E79-9A1C-5652ED1ADCE6}" type="parTrans" cxnId="{EF91ED73-9F4D-41FA-BCB1-EB808E37B509}">
      <dgm:prSet/>
      <dgm:spPr/>
      <dgm:t>
        <a:bodyPr/>
        <a:lstStyle/>
        <a:p>
          <a:endParaRPr lang="en-US"/>
        </a:p>
      </dgm:t>
    </dgm:pt>
    <dgm:pt modelId="{BBA5D1C1-7175-4E63-A149-52EF16F46C2A}" type="sibTrans" cxnId="{EF91ED73-9F4D-41FA-BCB1-EB808E37B509}">
      <dgm:prSet/>
      <dgm:spPr/>
      <dgm:t>
        <a:bodyPr/>
        <a:lstStyle/>
        <a:p>
          <a:endParaRPr lang="en-US"/>
        </a:p>
      </dgm:t>
    </dgm:pt>
    <dgm:pt modelId="{AD24716F-6BE6-4AB3-8754-56AF11F48557}">
      <dgm:prSet/>
      <dgm:spPr/>
      <dgm:t>
        <a:bodyPr/>
        <a:lstStyle/>
        <a:p>
          <a:r>
            <a:rPr lang="en-US"/>
            <a:t>No other condition that better explains the EDS / MSLT findings</a:t>
          </a:r>
        </a:p>
      </dgm:t>
    </dgm:pt>
    <dgm:pt modelId="{91CFB4D7-7646-40EB-83E1-342F983910AF}" type="parTrans" cxnId="{8E7298CD-BF36-4B95-B97F-7A262E7027DB}">
      <dgm:prSet/>
      <dgm:spPr/>
      <dgm:t>
        <a:bodyPr/>
        <a:lstStyle/>
        <a:p>
          <a:endParaRPr lang="en-US"/>
        </a:p>
      </dgm:t>
    </dgm:pt>
    <dgm:pt modelId="{97341481-B319-495A-9FD9-1D066935028B}" type="sibTrans" cxnId="{8E7298CD-BF36-4B95-B97F-7A262E7027DB}">
      <dgm:prSet/>
      <dgm:spPr/>
      <dgm:t>
        <a:bodyPr/>
        <a:lstStyle/>
        <a:p>
          <a:endParaRPr lang="en-US"/>
        </a:p>
      </dgm:t>
    </dgm:pt>
    <dgm:pt modelId="{7AD55472-B7BA-45A8-96F3-753DE7FCECE6}" type="pres">
      <dgm:prSet presAssocID="{4FEFA8E1-4C5C-48E7-A488-0C372444B894}" presName="linear" presStyleCnt="0">
        <dgm:presLayoutVars>
          <dgm:dir/>
          <dgm:animLvl val="lvl"/>
          <dgm:resizeHandles val="exact"/>
        </dgm:presLayoutVars>
      </dgm:prSet>
      <dgm:spPr/>
    </dgm:pt>
    <dgm:pt modelId="{CD15B446-58B0-40C3-AF66-7C16B3E04527}" type="pres">
      <dgm:prSet presAssocID="{4554E3B8-105B-4B56-B0C4-38545C4FD6F9}" presName="parentLin" presStyleCnt="0"/>
      <dgm:spPr/>
    </dgm:pt>
    <dgm:pt modelId="{A6305DA6-5216-488E-A499-08BF60DA78E6}" type="pres">
      <dgm:prSet presAssocID="{4554E3B8-105B-4B56-B0C4-38545C4FD6F9}" presName="parentLeftMargin" presStyleLbl="node1" presStyleIdx="0" presStyleCnt="2"/>
      <dgm:spPr/>
    </dgm:pt>
    <dgm:pt modelId="{5F141BAF-485E-4D9D-B26C-F86FDD62FEDC}" type="pres">
      <dgm:prSet presAssocID="{4554E3B8-105B-4B56-B0C4-38545C4FD6F9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C29D5B0A-84D5-4A2B-B46F-C9F769592229}" type="pres">
      <dgm:prSet presAssocID="{4554E3B8-105B-4B56-B0C4-38545C4FD6F9}" presName="negativeSpace" presStyleCnt="0"/>
      <dgm:spPr/>
    </dgm:pt>
    <dgm:pt modelId="{535DA742-1E3E-4154-A7FC-8DF70B4A021C}" type="pres">
      <dgm:prSet presAssocID="{4554E3B8-105B-4B56-B0C4-38545C4FD6F9}" presName="childText" presStyleLbl="conFgAcc1" presStyleIdx="0" presStyleCnt="2">
        <dgm:presLayoutVars>
          <dgm:bulletEnabled val="1"/>
        </dgm:presLayoutVars>
      </dgm:prSet>
      <dgm:spPr/>
    </dgm:pt>
    <dgm:pt modelId="{0E59BD9A-14BE-4A21-ABE9-4D73FEB0FDA9}" type="pres">
      <dgm:prSet presAssocID="{12031DC2-810B-47F6-B7C4-3390577E3E6B}" presName="spaceBetweenRectangles" presStyleCnt="0"/>
      <dgm:spPr/>
    </dgm:pt>
    <dgm:pt modelId="{9A7ACF15-6838-4176-BF2C-67704278E715}" type="pres">
      <dgm:prSet presAssocID="{A02E9671-EB35-41F5-95A0-39D789015F8A}" presName="parentLin" presStyleCnt="0"/>
      <dgm:spPr/>
    </dgm:pt>
    <dgm:pt modelId="{46E7B957-8B68-4E21-85FE-DF5E830B683B}" type="pres">
      <dgm:prSet presAssocID="{A02E9671-EB35-41F5-95A0-39D789015F8A}" presName="parentLeftMargin" presStyleLbl="node1" presStyleIdx="0" presStyleCnt="2"/>
      <dgm:spPr/>
    </dgm:pt>
    <dgm:pt modelId="{12C74218-AF41-4791-A217-90B170799762}" type="pres">
      <dgm:prSet presAssocID="{A02E9671-EB35-41F5-95A0-39D789015F8A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FED8E2B9-87FA-4781-89CD-0055D3EBE879}" type="pres">
      <dgm:prSet presAssocID="{A02E9671-EB35-41F5-95A0-39D789015F8A}" presName="negativeSpace" presStyleCnt="0"/>
      <dgm:spPr/>
    </dgm:pt>
    <dgm:pt modelId="{ED258839-4186-4E80-A151-7EEEC5D240CE}" type="pres">
      <dgm:prSet presAssocID="{A02E9671-EB35-41F5-95A0-39D789015F8A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A1E7300B-4C92-480B-9035-9B6F9113CE90}" srcId="{A02E9671-EB35-41F5-95A0-39D789015F8A}" destId="{4AD753D9-2E3D-4E11-8531-818C78D6E1A1}" srcOrd="0" destOrd="0" parTransId="{FAE0ECC4-51D9-4420-B8E9-42BAD22CA8B0}" sibTransId="{EC65F3CA-084E-4CE6-A19C-136B5337276A}"/>
    <dgm:cxn modelId="{A96ED011-F505-486E-9011-C6F302674B5C}" srcId="{4554E3B8-105B-4B56-B0C4-38545C4FD6F9}" destId="{D28B80D4-42E8-4CC4-8F32-F86FA4126361}" srcOrd="4" destOrd="0" parTransId="{9D759E78-32E4-41CC-AB05-BCF4EC6CD53A}" sibTransId="{7081F898-48C5-4BF8-A41C-E6D5A737FD84}"/>
    <dgm:cxn modelId="{A02FC71B-3720-4484-867B-749F3FAF2811}" srcId="{4554E3B8-105B-4B56-B0C4-38545C4FD6F9}" destId="{E22B5AC2-E96A-4239-BB74-95E6CA9B0D65}" srcOrd="2" destOrd="0" parTransId="{EC357617-F5B4-4420-948E-DBCCE91587B1}" sibTransId="{A85561BD-B408-4AAD-85E6-B3C3529899F5}"/>
    <dgm:cxn modelId="{EDEE8421-DE74-4459-991D-1CD04BAEF893}" srcId="{4554E3B8-105B-4B56-B0C4-38545C4FD6F9}" destId="{AECB9E39-B2DA-4E1D-94BD-7A24B76CF271}" srcOrd="3" destOrd="0" parTransId="{DF0F3E51-3ECE-4745-8434-5AEC6C16583D}" sibTransId="{2BF7841B-B947-430B-B333-4D76628A1BF0}"/>
    <dgm:cxn modelId="{A7BB3631-73B3-4870-908F-3C427CD3E201}" type="presOf" srcId="{A02E9671-EB35-41F5-95A0-39D789015F8A}" destId="{12C74218-AF41-4791-A217-90B170799762}" srcOrd="1" destOrd="0" presId="urn:microsoft.com/office/officeart/2005/8/layout/list1"/>
    <dgm:cxn modelId="{C1AE983F-2193-4509-871F-ACA9780B6B30}" srcId="{4554E3B8-105B-4B56-B0C4-38545C4FD6F9}" destId="{D69D628F-215A-418C-8DF0-389240EC3980}" srcOrd="1" destOrd="0" parTransId="{B5D0BB33-A365-416F-B0A8-48B1493EB1B8}" sibTransId="{49D8C4D4-8188-47CD-82A5-48A73D2544AA}"/>
    <dgm:cxn modelId="{9C39E740-1871-43D7-872C-197D4D3358BD}" type="presOf" srcId="{4AD753D9-2E3D-4E11-8531-818C78D6E1A1}" destId="{ED258839-4186-4E80-A151-7EEEC5D240CE}" srcOrd="0" destOrd="0" presId="urn:microsoft.com/office/officeart/2005/8/layout/list1"/>
    <dgm:cxn modelId="{BDE50B62-AD30-419E-AB3C-A89D6A54B941}" srcId="{4554E3B8-105B-4B56-B0C4-38545C4FD6F9}" destId="{28B98B26-A803-462F-80EE-D76006A77A71}" srcOrd="0" destOrd="0" parTransId="{4E041519-972A-4F9C-AC73-DC919854EE1B}" sibTransId="{3596C1E3-8274-4E34-9AF9-49F82273D420}"/>
    <dgm:cxn modelId="{09043F62-49F9-4444-890B-B2B21B7B3498}" type="presOf" srcId="{D69D628F-215A-418C-8DF0-389240EC3980}" destId="{535DA742-1E3E-4154-A7FC-8DF70B4A021C}" srcOrd="0" destOrd="1" presId="urn:microsoft.com/office/officeart/2005/8/layout/list1"/>
    <dgm:cxn modelId="{EF91ED73-9F4D-41FA-BCB1-EB808E37B509}" srcId="{A02E9671-EB35-41F5-95A0-39D789015F8A}" destId="{DB02598D-D608-4D9A-88CB-9F6DF4380280}" srcOrd="1" destOrd="0" parTransId="{3036BDAC-B4E0-4E79-9A1C-5652ED1ADCE6}" sibTransId="{BBA5D1C1-7175-4E63-A149-52EF16F46C2A}"/>
    <dgm:cxn modelId="{CD7E037E-F9DC-4AE1-91F7-0663A9E3499A}" srcId="{4FEFA8E1-4C5C-48E7-A488-0C372444B894}" destId="{4554E3B8-105B-4B56-B0C4-38545C4FD6F9}" srcOrd="0" destOrd="0" parTransId="{3C3AB2EB-6A30-4148-952B-7B6073C9CF4E}" sibTransId="{12031DC2-810B-47F6-B7C4-3390577E3E6B}"/>
    <dgm:cxn modelId="{36DE0E80-C7E6-4999-B84B-B76FB8354F00}" type="presOf" srcId="{4554E3B8-105B-4B56-B0C4-38545C4FD6F9}" destId="{5F141BAF-485E-4D9D-B26C-F86FDD62FEDC}" srcOrd="1" destOrd="0" presId="urn:microsoft.com/office/officeart/2005/8/layout/list1"/>
    <dgm:cxn modelId="{6A586A8E-1EB0-4A7A-B690-A43F2A7832BC}" type="presOf" srcId="{A02E9671-EB35-41F5-95A0-39D789015F8A}" destId="{46E7B957-8B68-4E21-85FE-DF5E830B683B}" srcOrd="0" destOrd="0" presId="urn:microsoft.com/office/officeart/2005/8/layout/list1"/>
    <dgm:cxn modelId="{B5C2AA9A-7D9C-4035-BF4B-65251E901C18}" type="presOf" srcId="{E22B5AC2-E96A-4239-BB74-95E6CA9B0D65}" destId="{535DA742-1E3E-4154-A7FC-8DF70B4A021C}" srcOrd="0" destOrd="2" presId="urn:microsoft.com/office/officeart/2005/8/layout/list1"/>
    <dgm:cxn modelId="{F3CC919B-B7E0-47BD-92BC-9F48A7FBC80C}" type="presOf" srcId="{D28B80D4-42E8-4CC4-8F32-F86FA4126361}" destId="{535DA742-1E3E-4154-A7FC-8DF70B4A021C}" srcOrd="0" destOrd="4" presId="urn:microsoft.com/office/officeart/2005/8/layout/list1"/>
    <dgm:cxn modelId="{0CE49B9F-673B-43E8-96B1-28FA94799E67}" srcId="{4FEFA8E1-4C5C-48E7-A488-0C372444B894}" destId="{A02E9671-EB35-41F5-95A0-39D789015F8A}" srcOrd="1" destOrd="0" parTransId="{95B00BD6-EFA5-4645-9511-E68C40CD8962}" sibTransId="{34A34D4F-E8A2-41BD-9C4C-33D468AA4ACB}"/>
    <dgm:cxn modelId="{B69F87A3-323B-41D0-B312-89E608F3F253}" type="presOf" srcId="{AD24716F-6BE6-4AB3-8754-56AF11F48557}" destId="{ED258839-4186-4E80-A151-7EEEC5D240CE}" srcOrd="0" destOrd="2" presId="urn:microsoft.com/office/officeart/2005/8/layout/list1"/>
    <dgm:cxn modelId="{9E7712B4-7D15-40CE-AFCA-9096A74A6A76}" type="presOf" srcId="{AECB9E39-B2DA-4E1D-94BD-7A24B76CF271}" destId="{535DA742-1E3E-4154-A7FC-8DF70B4A021C}" srcOrd="0" destOrd="3" presId="urn:microsoft.com/office/officeart/2005/8/layout/list1"/>
    <dgm:cxn modelId="{3AF5ACC3-3BA0-4C0F-A3F5-E18CECCF1212}" type="presOf" srcId="{DB02598D-D608-4D9A-88CB-9F6DF4380280}" destId="{ED258839-4186-4E80-A151-7EEEC5D240CE}" srcOrd="0" destOrd="1" presId="urn:microsoft.com/office/officeart/2005/8/layout/list1"/>
    <dgm:cxn modelId="{8E7298CD-BF36-4B95-B97F-7A262E7027DB}" srcId="{A02E9671-EB35-41F5-95A0-39D789015F8A}" destId="{AD24716F-6BE6-4AB3-8754-56AF11F48557}" srcOrd="2" destOrd="0" parTransId="{91CFB4D7-7646-40EB-83E1-342F983910AF}" sibTransId="{97341481-B319-495A-9FD9-1D066935028B}"/>
    <dgm:cxn modelId="{D19B42D5-3DF1-46DD-A742-8571C6FF99D6}" type="presOf" srcId="{4554E3B8-105B-4B56-B0C4-38545C4FD6F9}" destId="{A6305DA6-5216-488E-A499-08BF60DA78E6}" srcOrd="0" destOrd="0" presId="urn:microsoft.com/office/officeart/2005/8/layout/list1"/>
    <dgm:cxn modelId="{491D35DF-F3F6-47CE-8CAC-BF14D3B4C522}" type="presOf" srcId="{28B98B26-A803-462F-80EE-D76006A77A71}" destId="{535DA742-1E3E-4154-A7FC-8DF70B4A021C}" srcOrd="0" destOrd="0" presId="urn:microsoft.com/office/officeart/2005/8/layout/list1"/>
    <dgm:cxn modelId="{E33A8FF7-D8E9-4F98-8B14-B515CF71AD0D}" type="presOf" srcId="{4FEFA8E1-4C5C-48E7-A488-0C372444B894}" destId="{7AD55472-B7BA-45A8-96F3-753DE7FCECE6}" srcOrd="0" destOrd="0" presId="urn:microsoft.com/office/officeart/2005/8/layout/list1"/>
    <dgm:cxn modelId="{E1824565-0539-4784-83F3-DFF5E3A4E41A}" type="presParOf" srcId="{7AD55472-B7BA-45A8-96F3-753DE7FCECE6}" destId="{CD15B446-58B0-40C3-AF66-7C16B3E04527}" srcOrd="0" destOrd="0" presId="urn:microsoft.com/office/officeart/2005/8/layout/list1"/>
    <dgm:cxn modelId="{2760D90B-2CD4-455C-A3E1-1612087D2E77}" type="presParOf" srcId="{CD15B446-58B0-40C3-AF66-7C16B3E04527}" destId="{A6305DA6-5216-488E-A499-08BF60DA78E6}" srcOrd="0" destOrd="0" presId="urn:microsoft.com/office/officeart/2005/8/layout/list1"/>
    <dgm:cxn modelId="{FDA0601D-4B6A-490D-A23D-65F515C67D9A}" type="presParOf" srcId="{CD15B446-58B0-40C3-AF66-7C16B3E04527}" destId="{5F141BAF-485E-4D9D-B26C-F86FDD62FEDC}" srcOrd="1" destOrd="0" presId="urn:microsoft.com/office/officeart/2005/8/layout/list1"/>
    <dgm:cxn modelId="{37391FE7-3BA2-4799-AB5D-F0A1D10AC7F4}" type="presParOf" srcId="{7AD55472-B7BA-45A8-96F3-753DE7FCECE6}" destId="{C29D5B0A-84D5-4A2B-B46F-C9F769592229}" srcOrd="1" destOrd="0" presId="urn:microsoft.com/office/officeart/2005/8/layout/list1"/>
    <dgm:cxn modelId="{D483C0F2-6115-4011-AA17-67439293BAFF}" type="presParOf" srcId="{7AD55472-B7BA-45A8-96F3-753DE7FCECE6}" destId="{535DA742-1E3E-4154-A7FC-8DF70B4A021C}" srcOrd="2" destOrd="0" presId="urn:microsoft.com/office/officeart/2005/8/layout/list1"/>
    <dgm:cxn modelId="{460F5ACD-CE2B-45EA-82A0-CD2A6D5AB920}" type="presParOf" srcId="{7AD55472-B7BA-45A8-96F3-753DE7FCECE6}" destId="{0E59BD9A-14BE-4A21-ABE9-4D73FEB0FDA9}" srcOrd="3" destOrd="0" presId="urn:microsoft.com/office/officeart/2005/8/layout/list1"/>
    <dgm:cxn modelId="{D98C4194-56CA-4A27-AAD7-3BE17C623672}" type="presParOf" srcId="{7AD55472-B7BA-45A8-96F3-753DE7FCECE6}" destId="{9A7ACF15-6838-4176-BF2C-67704278E715}" srcOrd="4" destOrd="0" presId="urn:microsoft.com/office/officeart/2005/8/layout/list1"/>
    <dgm:cxn modelId="{4713BFB5-408C-4F4E-A61D-78B86DF16351}" type="presParOf" srcId="{9A7ACF15-6838-4176-BF2C-67704278E715}" destId="{46E7B957-8B68-4E21-85FE-DF5E830B683B}" srcOrd="0" destOrd="0" presId="urn:microsoft.com/office/officeart/2005/8/layout/list1"/>
    <dgm:cxn modelId="{E3E3C4FD-EA27-4029-B003-45380AF43611}" type="presParOf" srcId="{9A7ACF15-6838-4176-BF2C-67704278E715}" destId="{12C74218-AF41-4791-A217-90B170799762}" srcOrd="1" destOrd="0" presId="urn:microsoft.com/office/officeart/2005/8/layout/list1"/>
    <dgm:cxn modelId="{4DA31166-F65A-4FCE-BBC6-503BA7C3D6BF}" type="presParOf" srcId="{7AD55472-B7BA-45A8-96F3-753DE7FCECE6}" destId="{FED8E2B9-87FA-4781-89CD-0055D3EBE879}" srcOrd="5" destOrd="0" presId="urn:microsoft.com/office/officeart/2005/8/layout/list1"/>
    <dgm:cxn modelId="{F1E4770D-A6A9-48B2-915E-831392B271A3}" type="presParOf" srcId="{7AD55472-B7BA-45A8-96F3-753DE7FCECE6}" destId="{ED258839-4186-4E80-A151-7EEEC5D240CE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5B20FF94-1C9A-46BF-8439-CA57896577FE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BEE92F30-B37D-4195-A58C-3ADC30D51B9B}">
      <dgm:prSet/>
      <dgm:spPr/>
      <dgm:t>
        <a:bodyPr/>
        <a:lstStyle/>
        <a:p>
          <a:r>
            <a:rPr lang="en-US" dirty="0"/>
            <a:t>Deficiency of hypocretin signaling</a:t>
          </a:r>
        </a:p>
      </dgm:t>
    </dgm:pt>
    <dgm:pt modelId="{5E197B39-A1F7-46CD-AD0D-071FD1977809}" type="parTrans" cxnId="{F55EA3AF-DA7A-43F2-84CF-9320A3548FCA}">
      <dgm:prSet/>
      <dgm:spPr/>
      <dgm:t>
        <a:bodyPr/>
        <a:lstStyle/>
        <a:p>
          <a:endParaRPr lang="en-US"/>
        </a:p>
      </dgm:t>
    </dgm:pt>
    <dgm:pt modelId="{FDBD49DE-6F09-4741-A624-F218CB9787BB}" type="sibTrans" cxnId="{F55EA3AF-DA7A-43F2-84CF-9320A3548FCA}">
      <dgm:prSet/>
      <dgm:spPr/>
      <dgm:t>
        <a:bodyPr/>
        <a:lstStyle/>
        <a:p>
          <a:endParaRPr lang="en-US"/>
        </a:p>
      </dgm:t>
    </dgm:pt>
    <dgm:pt modelId="{645C13E7-4F2B-4F40-8C00-F3795B197C75}">
      <dgm:prSet/>
      <dgm:spPr/>
      <dgm:t>
        <a:bodyPr/>
        <a:lstStyle/>
        <a:p>
          <a:r>
            <a:rPr lang="en-US" dirty="0"/>
            <a:t>Caused by selective loss of hypocretin producing neurons in the hypothalamus</a:t>
          </a:r>
        </a:p>
      </dgm:t>
    </dgm:pt>
    <dgm:pt modelId="{3CD8B008-37AF-4423-9BEC-707AC44E26AB}" type="parTrans" cxnId="{BED42679-A5CE-4645-B785-7A1ABDB84999}">
      <dgm:prSet/>
      <dgm:spPr/>
      <dgm:t>
        <a:bodyPr/>
        <a:lstStyle/>
        <a:p>
          <a:endParaRPr lang="en-US"/>
        </a:p>
      </dgm:t>
    </dgm:pt>
    <dgm:pt modelId="{76D1CD65-F4D1-4BC9-A886-5CCF8B44D8D0}" type="sibTrans" cxnId="{BED42679-A5CE-4645-B785-7A1ABDB84999}">
      <dgm:prSet/>
      <dgm:spPr/>
      <dgm:t>
        <a:bodyPr/>
        <a:lstStyle/>
        <a:p>
          <a:endParaRPr lang="en-US"/>
        </a:p>
      </dgm:t>
    </dgm:pt>
    <dgm:pt modelId="{F45A9DB9-576D-48EC-984D-88C58C9EC4CD}">
      <dgm:prSet/>
      <dgm:spPr/>
      <dgm:t>
        <a:bodyPr/>
        <a:lstStyle/>
        <a:p>
          <a:r>
            <a:rPr lang="en-US"/>
            <a:t>Suspected auto-immune related destruction</a:t>
          </a:r>
        </a:p>
      </dgm:t>
    </dgm:pt>
    <dgm:pt modelId="{FBE99FAD-BD1D-4B5D-A7EC-79EBFEEA4E09}" type="parTrans" cxnId="{1AF319A5-A458-49A4-9E48-5A972F160984}">
      <dgm:prSet/>
      <dgm:spPr/>
      <dgm:t>
        <a:bodyPr/>
        <a:lstStyle/>
        <a:p>
          <a:endParaRPr lang="en-US"/>
        </a:p>
      </dgm:t>
    </dgm:pt>
    <dgm:pt modelId="{79D72E64-53D7-4F8E-B164-C2B48C79B7CE}" type="sibTrans" cxnId="{1AF319A5-A458-49A4-9E48-5A972F160984}">
      <dgm:prSet/>
      <dgm:spPr/>
      <dgm:t>
        <a:bodyPr/>
        <a:lstStyle/>
        <a:p>
          <a:endParaRPr lang="en-US"/>
        </a:p>
      </dgm:t>
    </dgm:pt>
    <dgm:pt modelId="{58F61E4F-54BE-4CD1-B8AE-96595E306DEF}">
      <dgm:prSet/>
      <dgm:spPr/>
      <dgm:t>
        <a:bodyPr/>
        <a:lstStyle/>
        <a:p>
          <a:r>
            <a:rPr lang="en-US"/>
            <a:t>Genetic factors: HLA class II polymorphism of DQB1*06:02</a:t>
          </a:r>
        </a:p>
      </dgm:t>
    </dgm:pt>
    <dgm:pt modelId="{8BC250EA-7177-46DA-A090-8CB5F0CF770C}" type="parTrans" cxnId="{43E34690-BC55-46FA-B0C7-65D0BE36DC54}">
      <dgm:prSet/>
      <dgm:spPr/>
      <dgm:t>
        <a:bodyPr/>
        <a:lstStyle/>
        <a:p>
          <a:endParaRPr lang="en-US"/>
        </a:p>
      </dgm:t>
    </dgm:pt>
    <dgm:pt modelId="{7EBF26D8-83C9-41F4-A82C-F7AE6F870AB3}" type="sibTrans" cxnId="{43E34690-BC55-46FA-B0C7-65D0BE36DC54}">
      <dgm:prSet/>
      <dgm:spPr/>
      <dgm:t>
        <a:bodyPr/>
        <a:lstStyle/>
        <a:p>
          <a:endParaRPr lang="en-US"/>
        </a:p>
      </dgm:t>
    </dgm:pt>
    <dgm:pt modelId="{4A350039-2007-47DE-902E-0626497D1C47}">
      <dgm:prSet/>
      <dgm:spPr/>
      <dgm:t>
        <a:bodyPr/>
        <a:lstStyle/>
        <a:p>
          <a:r>
            <a:rPr lang="en-US"/>
            <a:t>Environmental factors</a:t>
          </a:r>
        </a:p>
      </dgm:t>
    </dgm:pt>
    <dgm:pt modelId="{39960E12-1443-4940-BD13-042EC8D18424}" type="parTrans" cxnId="{28DA2E93-C356-4614-BCD6-1BD331DB4240}">
      <dgm:prSet/>
      <dgm:spPr/>
      <dgm:t>
        <a:bodyPr/>
        <a:lstStyle/>
        <a:p>
          <a:endParaRPr lang="en-US"/>
        </a:p>
      </dgm:t>
    </dgm:pt>
    <dgm:pt modelId="{1BC2AB4C-9A63-4894-A952-DDB61779C76F}" type="sibTrans" cxnId="{28DA2E93-C356-4614-BCD6-1BD331DB4240}">
      <dgm:prSet/>
      <dgm:spPr/>
      <dgm:t>
        <a:bodyPr/>
        <a:lstStyle/>
        <a:p>
          <a:endParaRPr lang="en-US"/>
        </a:p>
      </dgm:t>
    </dgm:pt>
    <dgm:pt modelId="{6FA2A5FF-4B85-4254-8A86-B79065C4DA9B}" type="pres">
      <dgm:prSet presAssocID="{5B20FF94-1C9A-46BF-8439-CA57896577FE}" presName="root" presStyleCnt="0">
        <dgm:presLayoutVars>
          <dgm:dir/>
          <dgm:resizeHandles val="exact"/>
        </dgm:presLayoutVars>
      </dgm:prSet>
      <dgm:spPr/>
    </dgm:pt>
    <dgm:pt modelId="{FEA3A982-13C7-4F2E-8E1C-7DD7F5AFDA93}" type="pres">
      <dgm:prSet presAssocID="{BEE92F30-B37D-4195-A58C-3ADC30D51B9B}" presName="compNode" presStyleCnt="0"/>
      <dgm:spPr/>
    </dgm:pt>
    <dgm:pt modelId="{941F53B0-FF51-46CB-B562-1E3FE570784D}" type="pres">
      <dgm:prSet presAssocID="{BEE92F30-B37D-4195-A58C-3ADC30D51B9B}" presName="bgRect" presStyleLbl="bgShp" presStyleIdx="0" presStyleCnt="5"/>
      <dgm:spPr/>
    </dgm:pt>
    <dgm:pt modelId="{6C3577EF-5EC5-43DF-9065-14F17E2BFDC0}" type="pres">
      <dgm:prSet presAssocID="{BEE92F30-B37D-4195-A58C-3ADC30D51B9B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42D5C70D-BB46-45C1-AE2E-23A42090CAFA}" type="pres">
      <dgm:prSet presAssocID="{BEE92F30-B37D-4195-A58C-3ADC30D51B9B}" presName="spaceRect" presStyleCnt="0"/>
      <dgm:spPr/>
    </dgm:pt>
    <dgm:pt modelId="{4922EF9A-F565-4339-893D-E75FF7DC0615}" type="pres">
      <dgm:prSet presAssocID="{BEE92F30-B37D-4195-A58C-3ADC30D51B9B}" presName="parTx" presStyleLbl="revTx" presStyleIdx="0" presStyleCnt="5" custLinFactNeighborX="-515" custLinFactNeighborY="-20601">
        <dgm:presLayoutVars>
          <dgm:chMax val="0"/>
          <dgm:chPref val="0"/>
        </dgm:presLayoutVars>
      </dgm:prSet>
      <dgm:spPr/>
    </dgm:pt>
    <dgm:pt modelId="{FBDB62FD-CEDE-49C5-99ED-B79735F2A4F7}" type="pres">
      <dgm:prSet presAssocID="{FDBD49DE-6F09-4741-A624-F218CB9787BB}" presName="sibTrans" presStyleCnt="0"/>
      <dgm:spPr/>
    </dgm:pt>
    <dgm:pt modelId="{9004E9FB-2615-4137-841D-E28D457A2775}" type="pres">
      <dgm:prSet presAssocID="{645C13E7-4F2B-4F40-8C00-F3795B197C75}" presName="compNode" presStyleCnt="0"/>
      <dgm:spPr/>
    </dgm:pt>
    <dgm:pt modelId="{B65B3D80-24E7-46E8-9EC1-596D784FEDE5}" type="pres">
      <dgm:prSet presAssocID="{645C13E7-4F2B-4F40-8C00-F3795B197C75}" presName="bgRect" presStyleLbl="bgShp" presStyleIdx="1" presStyleCnt="5"/>
      <dgm:spPr/>
    </dgm:pt>
    <dgm:pt modelId="{B8221B76-BE1B-42E4-A783-E86458F87139}" type="pres">
      <dgm:prSet presAssocID="{645C13E7-4F2B-4F40-8C00-F3795B197C75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in"/>
        </a:ext>
      </dgm:extLst>
    </dgm:pt>
    <dgm:pt modelId="{607BC257-0267-492F-8948-6794DD8981F5}" type="pres">
      <dgm:prSet presAssocID="{645C13E7-4F2B-4F40-8C00-F3795B197C75}" presName="spaceRect" presStyleCnt="0"/>
      <dgm:spPr/>
    </dgm:pt>
    <dgm:pt modelId="{25365F75-D2F1-46B1-8096-C9839CFEE0C6}" type="pres">
      <dgm:prSet presAssocID="{645C13E7-4F2B-4F40-8C00-F3795B197C75}" presName="parTx" presStyleLbl="revTx" presStyleIdx="1" presStyleCnt="5">
        <dgm:presLayoutVars>
          <dgm:chMax val="0"/>
          <dgm:chPref val="0"/>
        </dgm:presLayoutVars>
      </dgm:prSet>
      <dgm:spPr/>
    </dgm:pt>
    <dgm:pt modelId="{DDC416FE-98AF-4D52-A5A1-A0D271706C6D}" type="pres">
      <dgm:prSet presAssocID="{76D1CD65-F4D1-4BC9-A886-5CCF8B44D8D0}" presName="sibTrans" presStyleCnt="0"/>
      <dgm:spPr/>
    </dgm:pt>
    <dgm:pt modelId="{6082C1AC-1BEE-4F10-B523-36D5449654A6}" type="pres">
      <dgm:prSet presAssocID="{F45A9DB9-576D-48EC-984D-88C58C9EC4CD}" presName="compNode" presStyleCnt="0"/>
      <dgm:spPr/>
    </dgm:pt>
    <dgm:pt modelId="{E93AFDEC-119E-44F8-B075-130C947AD393}" type="pres">
      <dgm:prSet presAssocID="{F45A9DB9-576D-48EC-984D-88C58C9EC4CD}" presName="bgRect" presStyleLbl="bgShp" presStyleIdx="2" presStyleCnt="5"/>
      <dgm:spPr/>
    </dgm:pt>
    <dgm:pt modelId="{870D667D-4DE5-4981-8D0E-D04A94E3F1A7}" type="pres">
      <dgm:prSet presAssocID="{F45A9DB9-576D-48EC-984D-88C58C9EC4CD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eedle"/>
        </a:ext>
      </dgm:extLst>
    </dgm:pt>
    <dgm:pt modelId="{F73E22E1-B054-4746-861D-D4DE4F5DA1D1}" type="pres">
      <dgm:prSet presAssocID="{F45A9DB9-576D-48EC-984D-88C58C9EC4CD}" presName="spaceRect" presStyleCnt="0"/>
      <dgm:spPr/>
    </dgm:pt>
    <dgm:pt modelId="{8CB2AE92-3DA0-4F7D-9D95-772554974754}" type="pres">
      <dgm:prSet presAssocID="{F45A9DB9-576D-48EC-984D-88C58C9EC4CD}" presName="parTx" presStyleLbl="revTx" presStyleIdx="2" presStyleCnt="5">
        <dgm:presLayoutVars>
          <dgm:chMax val="0"/>
          <dgm:chPref val="0"/>
        </dgm:presLayoutVars>
      </dgm:prSet>
      <dgm:spPr/>
    </dgm:pt>
    <dgm:pt modelId="{7BBCFFD6-6CC8-4102-AE02-11B568D69EFE}" type="pres">
      <dgm:prSet presAssocID="{79D72E64-53D7-4F8E-B164-C2B48C79B7CE}" presName="sibTrans" presStyleCnt="0"/>
      <dgm:spPr/>
    </dgm:pt>
    <dgm:pt modelId="{1CB967CD-1F7B-4D68-AEEA-4DD8C47F45D0}" type="pres">
      <dgm:prSet presAssocID="{58F61E4F-54BE-4CD1-B8AE-96595E306DEF}" presName="compNode" presStyleCnt="0"/>
      <dgm:spPr/>
    </dgm:pt>
    <dgm:pt modelId="{8291D479-D94F-4038-BCCF-BAB1BCF0CCF2}" type="pres">
      <dgm:prSet presAssocID="{58F61E4F-54BE-4CD1-B8AE-96595E306DEF}" presName="bgRect" presStyleLbl="bgShp" presStyleIdx="3" presStyleCnt="5"/>
      <dgm:spPr/>
    </dgm:pt>
    <dgm:pt modelId="{1C2E9F43-5587-47D3-B749-C850BD6A06F9}" type="pres">
      <dgm:prSet presAssocID="{58F61E4F-54BE-4CD1-B8AE-96595E306DEF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NA"/>
        </a:ext>
      </dgm:extLst>
    </dgm:pt>
    <dgm:pt modelId="{44009D32-DF65-4EE3-89C0-D09A1CF050AD}" type="pres">
      <dgm:prSet presAssocID="{58F61E4F-54BE-4CD1-B8AE-96595E306DEF}" presName="spaceRect" presStyleCnt="0"/>
      <dgm:spPr/>
    </dgm:pt>
    <dgm:pt modelId="{D6B75B08-6DB3-478A-B7C8-A8F38DCBA6EC}" type="pres">
      <dgm:prSet presAssocID="{58F61E4F-54BE-4CD1-B8AE-96595E306DEF}" presName="parTx" presStyleLbl="revTx" presStyleIdx="3" presStyleCnt="5">
        <dgm:presLayoutVars>
          <dgm:chMax val="0"/>
          <dgm:chPref val="0"/>
        </dgm:presLayoutVars>
      </dgm:prSet>
      <dgm:spPr/>
    </dgm:pt>
    <dgm:pt modelId="{40689FED-8BE6-469A-AA04-F45CD08EC9FB}" type="pres">
      <dgm:prSet presAssocID="{7EBF26D8-83C9-41F4-A82C-F7AE6F870AB3}" presName="sibTrans" presStyleCnt="0"/>
      <dgm:spPr/>
    </dgm:pt>
    <dgm:pt modelId="{7974973E-81E1-42FF-B4CE-88A19E38EFD9}" type="pres">
      <dgm:prSet presAssocID="{4A350039-2007-47DE-902E-0626497D1C47}" presName="compNode" presStyleCnt="0"/>
      <dgm:spPr/>
    </dgm:pt>
    <dgm:pt modelId="{230E3172-1236-4630-8944-6E602344EB04}" type="pres">
      <dgm:prSet presAssocID="{4A350039-2007-47DE-902E-0626497D1C47}" presName="bgRect" presStyleLbl="bgShp" presStyleIdx="4" presStyleCnt="5"/>
      <dgm:spPr/>
    </dgm:pt>
    <dgm:pt modelId="{891047E0-81DB-4B2D-922C-E620C42846B1}" type="pres">
      <dgm:prSet presAssocID="{4A350039-2007-47DE-902E-0626497D1C47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eciduous tree"/>
        </a:ext>
      </dgm:extLst>
    </dgm:pt>
    <dgm:pt modelId="{E5D2C29F-485A-4466-BEE8-38457CC815CA}" type="pres">
      <dgm:prSet presAssocID="{4A350039-2007-47DE-902E-0626497D1C47}" presName="spaceRect" presStyleCnt="0"/>
      <dgm:spPr/>
    </dgm:pt>
    <dgm:pt modelId="{6CBF977F-867D-4B90-8B56-0535C00D2716}" type="pres">
      <dgm:prSet presAssocID="{4A350039-2007-47DE-902E-0626497D1C47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AA26D001-DBB3-47F1-93EA-3FD999286CE9}" type="presOf" srcId="{BEE92F30-B37D-4195-A58C-3ADC30D51B9B}" destId="{4922EF9A-F565-4339-893D-E75FF7DC0615}" srcOrd="0" destOrd="0" presId="urn:microsoft.com/office/officeart/2018/2/layout/IconVerticalSolidList"/>
    <dgm:cxn modelId="{DDA6B916-601F-4DE4-8DB9-C8682375F2A2}" type="presOf" srcId="{4A350039-2007-47DE-902E-0626497D1C47}" destId="{6CBF977F-867D-4B90-8B56-0535C00D2716}" srcOrd="0" destOrd="0" presId="urn:microsoft.com/office/officeart/2018/2/layout/IconVerticalSolidList"/>
    <dgm:cxn modelId="{16F78943-9578-4FBB-9033-A3BBBC83EA16}" type="presOf" srcId="{5B20FF94-1C9A-46BF-8439-CA57896577FE}" destId="{6FA2A5FF-4B85-4254-8A86-B79065C4DA9B}" srcOrd="0" destOrd="0" presId="urn:microsoft.com/office/officeart/2018/2/layout/IconVerticalSolidList"/>
    <dgm:cxn modelId="{BED42679-A5CE-4645-B785-7A1ABDB84999}" srcId="{5B20FF94-1C9A-46BF-8439-CA57896577FE}" destId="{645C13E7-4F2B-4F40-8C00-F3795B197C75}" srcOrd="1" destOrd="0" parTransId="{3CD8B008-37AF-4423-9BEC-707AC44E26AB}" sibTransId="{76D1CD65-F4D1-4BC9-A886-5CCF8B44D8D0}"/>
    <dgm:cxn modelId="{6EAC5780-D01D-4E43-B82D-81DB952ADBFD}" type="presOf" srcId="{58F61E4F-54BE-4CD1-B8AE-96595E306DEF}" destId="{D6B75B08-6DB3-478A-B7C8-A8F38DCBA6EC}" srcOrd="0" destOrd="0" presId="urn:microsoft.com/office/officeart/2018/2/layout/IconVerticalSolidList"/>
    <dgm:cxn modelId="{43E34690-BC55-46FA-B0C7-65D0BE36DC54}" srcId="{5B20FF94-1C9A-46BF-8439-CA57896577FE}" destId="{58F61E4F-54BE-4CD1-B8AE-96595E306DEF}" srcOrd="3" destOrd="0" parTransId="{8BC250EA-7177-46DA-A090-8CB5F0CF770C}" sibTransId="{7EBF26D8-83C9-41F4-A82C-F7AE6F870AB3}"/>
    <dgm:cxn modelId="{28DA2E93-C356-4614-BCD6-1BD331DB4240}" srcId="{5B20FF94-1C9A-46BF-8439-CA57896577FE}" destId="{4A350039-2007-47DE-902E-0626497D1C47}" srcOrd="4" destOrd="0" parTransId="{39960E12-1443-4940-BD13-042EC8D18424}" sibTransId="{1BC2AB4C-9A63-4894-A952-DDB61779C76F}"/>
    <dgm:cxn modelId="{952CDA97-E8E6-46CD-8B90-803D615BB259}" type="presOf" srcId="{645C13E7-4F2B-4F40-8C00-F3795B197C75}" destId="{25365F75-D2F1-46B1-8096-C9839CFEE0C6}" srcOrd="0" destOrd="0" presId="urn:microsoft.com/office/officeart/2018/2/layout/IconVerticalSolidList"/>
    <dgm:cxn modelId="{1AF319A5-A458-49A4-9E48-5A972F160984}" srcId="{5B20FF94-1C9A-46BF-8439-CA57896577FE}" destId="{F45A9DB9-576D-48EC-984D-88C58C9EC4CD}" srcOrd="2" destOrd="0" parTransId="{FBE99FAD-BD1D-4B5D-A7EC-79EBFEEA4E09}" sibTransId="{79D72E64-53D7-4F8E-B164-C2B48C79B7CE}"/>
    <dgm:cxn modelId="{F55EA3AF-DA7A-43F2-84CF-9320A3548FCA}" srcId="{5B20FF94-1C9A-46BF-8439-CA57896577FE}" destId="{BEE92F30-B37D-4195-A58C-3ADC30D51B9B}" srcOrd="0" destOrd="0" parTransId="{5E197B39-A1F7-46CD-AD0D-071FD1977809}" sibTransId="{FDBD49DE-6F09-4741-A624-F218CB9787BB}"/>
    <dgm:cxn modelId="{4EE30ED3-E927-4FEE-8120-289F19F7194A}" type="presOf" srcId="{F45A9DB9-576D-48EC-984D-88C58C9EC4CD}" destId="{8CB2AE92-3DA0-4F7D-9D95-772554974754}" srcOrd="0" destOrd="0" presId="urn:microsoft.com/office/officeart/2018/2/layout/IconVerticalSolidList"/>
    <dgm:cxn modelId="{281F10E8-6818-42B2-8B62-808576E6E45C}" type="presParOf" srcId="{6FA2A5FF-4B85-4254-8A86-B79065C4DA9B}" destId="{FEA3A982-13C7-4F2E-8E1C-7DD7F5AFDA93}" srcOrd="0" destOrd="0" presId="urn:microsoft.com/office/officeart/2018/2/layout/IconVerticalSolidList"/>
    <dgm:cxn modelId="{6FA024E1-5E18-4924-AB8E-270F9CF57C71}" type="presParOf" srcId="{FEA3A982-13C7-4F2E-8E1C-7DD7F5AFDA93}" destId="{941F53B0-FF51-46CB-B562-1E3FE570784D}" srcOrd="0" destOrd="0" presId="urn:microsoft.com/office/officeart/2018/2/layout/IconVerticalSolidList"/>
    <dgm:cxn modelId="{D05346DA-6D96-4FB6-B724-F8662A4C80E4}" type="presParOf" srcId="{FEA3A982-13C7-4F2E-8E1C-7DD7F5AFDA93}" destId="{6C3577EF-5EC5-43DF-9065-14F17E2BFDC0}" srcOrd="1" destOrd="0" presId="urn:microsoft.com/office/officeart/2018/2/layout/IconVerticalSolidList"/>
    <dgm:cxn modelId="{AA74B789-F251-4A24-A4F9-41466306D1DC}" type="presParOf" srcId="{FEA3A982-13C7-4F2E-8E1C-7DD7F5AFDA93}" destId="{42D5C70D-BB46-45C1-AE2E-23A42090CAFA}" srcOrd="2" destOrd="0" presId="urn:microsoft.com/office/officeart/2018/2/layout/IconVerticalSolidList"/>
    <dgm:cxn modelId="{7AE0F0C9-2421-466E-9697-227D01BFA84F}" type="presParOf" srcId="{FEA3A982-13C7-4F2E-8E1C-7DD7F5AFDA93}" destId="{4922EF9A-F565-4339-893D-E75FF7DC0615}" srcOrd="3" destOrd="0" presId="urn:microsoft.com/office/officeart/2018/2/layout/IconVerticalSolidList"/>
    <dgm:cxn modelId="{468FA5D7-E2CC-4ABD-ABB7-F7306B36A49D}" type="presParOf" srcId="{6FA2A5FF-4B85-4254-8A86-B79065C4DA9B}" destId="{FBDB62FD-CEDE-49C5-99ED-B79735F2A4F7}" srcOrd="1" destOrd="0" presId="urn:microsoft.com/office/officeart/2018/2/layout/IconVerticalSolidList"/>
    <dgm:cxn modelId="{4340D08D-0B8E-43E2-8B49-2091490EE301}" type="presParOf" srcId="{6FA2A5FF-4B85-4254-8A86-B79065C4DA9B}" destId="{9004E9FB-2615-4137-841D-E28D457A2775}" srcOrd="2" destOrd="0" presId="urn:microsoft.com/office/officeart/2018/2/layout/IconVerticalSolidList"/>
    <dgm:cxn modelId="{F292E26A-F977-4E1B-9D81-D70D3A596981}" type="presParOf" srcId="{9004E9FB-2615-4137-841D-E28D457A2775}" destId="{B65B3D80-24E7-46E8-9EC1-596D784FEDE5}" srcOrd="0" destOrd="0" presId="urn:microsoft.com/office/officeart/2018/2/layout/IconVerticalSolidList"/>
    <dgm:cxn modelId="{3A021818-C139-4817-96AD-F8A58CDBDC96}" type="presParOf" srcId="{9004E9FB-2615-4137-841D-E28D457A2775}" destId="{B8221B76-BE1B-42E4-A783-E86458F87139}" srcOrd="1" destOrd="0" presId="urn:microsoft.com/office/officeart/2018/2/layout/IconVerticalSolidList"/>
    <dgm:cxn modelId="{21CA896C-16FB-44B5-81E0-698C84F99D9C}" type="presParOf" srcId="{9004E9FB-2615-4137-841D-E28D457A2775}" destId="{607BC257-0267-492F-8948-6794DD8981F5}" srcOrd="2" destOrd="0" presId="urn:microsoft.com/office/officeart/2018/2/layout/IconVerticalSolidList"/>
    <dgm:cxn modelId="{042D2E75-AB91-4999-9585-E7312DDC8B3A}" type="presParOf" srcId="{9004E9FB-2615-4137-841D-E28D457A2775}" destId="{25365F75-D2F1-46B1-8096-C9839CFEE0C6}" srcOrd="3" destOrd="0" presId="urn:microsoft.com/office/officeart/2018/2/layout/IconVerticalSolidList"/>
    <dgm:cxn modelId="{6F9D0946-84E6-4F21-8D08-AB905D3CF901}" type="presParOf" srcId="{6FA2A5FF-4B85-4254-8A86-B79065C4DA9B}" destId="{DDC416FE-98AF-4D52-A5A1-A0D271706C6D}" srcOrd="3" destOrd="0" presId="urn:microsoft.com/office/officeart/2018/2/layout/IconVerticalSolidList"/>
    <dgm:cxn modelId="{98C3058E-C2F2-49B9-9616-A5133B4CA879}" type="presParOf" srcId="{6FA2A5FF-4B85-4254-8A86-B79065C4DA9B}" destId="{6082C1AC-1BEE-4F10-B523-36D5449654A6}" srcOrd="4" destOrd="0" presId="urn:microsoft.com/office/officeart/2018/2/layout/IconVerticalSolidList"/>
    <dgm:cxn modelId="{13399442-9C59-4693-8B88-7C1C4602E563}" type="presParOf" srcId="{6082C1AC-1BEE-4F10-B523-36D5449654A6}" destId="{E93AFDEC-119E-44F8-B075-130C947AD393}" srcOrd="0" destOrd="0" presId="urn:microsoft.com/office/officeart/2018/2/layout/IconVerticalSolidList"/>
    <dgm:cxn modelId="{EC33F6EE-BB39-4108-9D61-0A3AE7166F17}" type="presParOf" srcId="{6082C1AC-1BEE-4F10-B523-36D5449654A6}" destId="{870D667D-4DE5-4981-8D0E-D04A94E3F1A7}" srcOrd="1" destOrd="0" presId="urn:microsoft.com/office/officeart/2018/2/layout/IconVerticalSolidList"/>
    <dgm:cxn modelId="{E1C3A412-3F26-4ED6-BE4E-444DED800018}" type="presParOf" srcId="{6082C1AC-1BEE-4F10-B523-36D5449654A6}" destId="{F73E22E1-B054-4746-861D-D4DE4F5DA1D1}" srcOrd="2" destOrd="0" presId="urn:microsoft.com/office/officeart/2018/2/layout/IconVerticalSolidList"/>
    <dgm:cxn modelId="{593FA66C-C293-4043-8D03-CF61B27BE32C}" type="presParOf" srcId="{6082C1AC-1BEE-4F10-B523-36D5449654A6}" destId="{8CB2AE92-3DA0-4F7D-9D95-772554974754}" srcOrd="3" destOrd="0" presId="urn:microsoft.com/office/officeart/2018/2/layout/IconVerticalSolidList"/>
    <dgm:cxn modelId="{A77DAA1A-18AB-447A-8969-346166E8C5B3}" type="presParOf" srcId="{6FA2A5FF-4B85-4254-8A86-B79065C4DA9B}" destId="{7BBCFFD6-6CC8-4102-AE02-11B568D69EFE}" srcOrd="5" destOrd="0" presId="urn:microsoft.com/office/officeart/2018/2/layout/IconVerticalSolidList"/>
    <dgm:cxn modelId="{6D64C340-14A6-4D06-B1B6-841E59EA4461}" type="presParOf" srcId="{6FA2A5FF-4B85-4254-8A86-B79065C4DA9B}" destId="{1CB967CD-1F7B-4D68-AEEA-4DD8C47F45D0}" srcOrd="6" destOrd="0" presId="urn:microsoft.com/office/officeart/2018/2/layout/IconVerticalSolidList"/>
    <dgm:cxn modelId="{26F07313-E891-49A8-964D-73018501F08C}" type="presParOf" srcId="{1CB967CD-1F7B-4D68-AEEA-4DD8C47F45D0}" destId="{8291D479-D94F-4038-BCCF-BAB1BCF0CCF2}" srcOrd="0" destOrd="0" presId="urn:microsoft.com/office/officeart/2018/2/layout/IconVerticalSolidList"/>
    <dgm:cxn modelId="{4C8482C3-B61F-4206-92A5-9B548453D888}" type="presParOf" srcId="{1CB967CD-1F7B-4D68-AEEA-4DD8C47F45D0}" destId="{1C2E9F43-5587-47D3-B749-C850BD6A06F9}" srcOrd="1" destOrd="0" presId="urn:microsoft.com/office/officeart/2018/2/layout/IconVerticalSolidList"/>
    <dgm:cxn modelId="{D2005E03-E7D5-4ABA-840F-83006B7F88CD}" type="presParOf" srcId="{1CB967CD-1F7B-4D68-AEEA-4DD8C47F45D0}" destId="{44009D32-DF65-4EE3-89C0-D09A1CF050AD}" srcOrd="2" destOrd="0" presId="urn:microsoft.com/office/officeart/2018/2/layout/IconVerticalSolidList"/>
    <dgm:cxn modelId="{2EFED9A5-4AE4-46A4-AD0B-8AD2842C136C}" type="presParOf" srcId="{1CB967CD-1F7B-4D68-AEEA-4DD8C47F45D0}" destId="{D6B75B08-6DB3-478A-B7C8-A8F38DCBA6EC}" srcOrd="3" destOrd="0" presId="urn:microsoft.com/office/officeart/2018/2/layout/IconVerticalSolidList"/>
    <dgm:cxn modelId="{464B3583-01C1-4B25-83FD-540FEFDBD0F7}" type="presParOf" srcId="{6FA2A5FF-4B85-4254-8A86-B79065C4DA9B}" destId="{40689FED-8BE6-469A-AA04-F45CD08EC9FB}" srcOrd="7" destOrd="0" presId="urn:microsoft.com/office/officeart/2018/2/layout/IconVerticalSolidList"/>
    <dgm:cxn modelId="{A367BA7A-4A81-415A-9FD4-3CB177D39EE2}" type="presParOf" srcId="{6FA2A5FF-4B85-4254-8A86-B79065C4DA9B}" destId="{7974973E-81E1-42FF-B4CE-88A19E38EFD9}" srcOrd="8" destOrd="0" presId="urn:microsoft.com/office/officeart/2018/2/layout/IconVerticalSolidList"/>
    <dgm:cxn modelId="{DF7706B4-B1EF-4A49-8631-79958DFAB6B0}" type="presParOf" srcId="{7974973E-81E1-42FF-B4CE-88A19E38EFD9}" destId="{230E3172-1236-4630-8944-6E602344EB04}" srcOrd="0" destOrd="0" presId="urn:microsoft.com/office/officeart/2018/2/layout/IconVerticalSolidList"/>
    <dgm:cxn modelId="{F69556D5-8190-464A-9A8F-D281A4301B6F}" type="presParOf" srcId="{7974973E-81E1-42FF-B4CE-88A19E38EFD9}" destId="{891047E0-81DB-4B2D-922C-E620C42846B1}" srcOrd="1" destOrd="0" presId="urn:microsoft.com/office/officeart/2018/2/layout/IconVerticalSolidList"/>
    <dgm:cxn modelId="{B27E6B21-7DB6-4F46-A7CC-F91CA0E783CF}" type="presParOf" srcId="{7974973E-81E1-42FF-B4CE-88A19E38EFD9}" destId="{E5D2C29F-485A-4466-BEE8-38457CC815CA}" srcOrd="2" destOrd="0" presId="urn:microsoft.com/office/officeart/2018/2/layout/IconVerticalSolidList"/>
    <dgm:cxn modelId="{1DCF9269-9F51-4E8A-9681-D17293D8C983}" type="presParOf" srcId="{7974973E-81E1-42FF-B4CE-88A19E38EFD9}" destId="{6CBF977F-867D-4B90-8B56-0535C00D271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AC010502-4482-46FD-B664-4F3EBDD165C0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476BE50E-F04A-4492-B3B2-71841273A305}">
      <dgm:prSet/>
      <dgm:spPr/>
      <dgm:t>
        <a:bodyPr/>
        <a:lstStyle/>
        <a:p>
          <a:r>
            <a:rPr lang="en-US"/>
            <a:t>Not conclusive </a:t>
          </a:r>
        </a:p>
      </dgm:t>
    </dgm:pt>
    <dgm:pt modelId="{67DE0FEC-7F76-4F3C-8861-95AD9323A103}" type="parTrans" cxnId="{10C23CE5-2C4A-41EA-8478-F1982BC4018A}">
      <dgm:prSet/>
      <dgm:spPr/>
      <dgm:t>
        <a:bodyPr/>
        <a:lstStyle/>
        <a:p>
          <a:endParaRPr lang="en-US"/>
        </a:p>
      </dgm:t>
    </dgm:pt>
    <dgm:pt modelId="{B621172C-E66F-4E27-9391-E53CECB91F8D}" type="sibTrans" cxnId="{10C23CE5-2C4A-41EA-8478-F1982BC4018A}">
      <dgm:prSet/>
      <dgm:spPr/>
      <dgm:t>
        <a:bodyPr/>
        <a:lstStyle/>
        <a:p>
          <a:endParaRPr lang="en-US"/>
        </a:p>
      </dgm:t>
    </dgm:pt>
    <dgm:pt modelId="{65A7A07D-EEE2-49E3-9459-E7848298C065}">
      <dgm:prSet/>
      <dgm:spPr/>
      <dgm:t>
        <a:bodyPr/>
        <a:lstStyle/>
        <a:p>
          <a:r>
            <a:rPr lang="en-US"/>
            <a:t>Hypocretin producing neurons stimulate brain areas that inhibit REM sleep</a:t>
          </a:r>
        </a:p>
      </dgm:t>
    </dgm:pt>
    <dgm:pt modelId="{57A31602-89B4-4AD9-A332-6B5BC53C5987}" type="parTrans" cxnId="{DFC5DFD7-992B-47F0-BB09-048ECB926B1E}">
      <dgm:prSet/>
      <dgm:spPr/>
      <dgm:t>
        <a:bodyPr/>
        <a:lstStyle/>
        <a:p>
          <a:endParaRPr lang="en-US"/>
        </a:p>
      </dgm:t>
    </dgm:pt>
    <dgm:pt modelId="{CE866440-4CB1-43AA-8BE6-148B90FFA19C}" type="sibTrans" cxnId="{DFC5DFD7-992B-47F0-BB09-048ECB926B1E}">
      <dgm:prSet/>
      <dgm:spPr/>
      <dgm:t>
        <a:bodyPr/>
        <a:lstStyle/>
        <a:p>
          <a:endParaRPr lang="en-US"/>
        </a:p>
      </dgm:t>
    </dgm:pt>
    <dgm:pt modelId="{CB2EE9CA-8351-4D56-9C6D-A6E833CE4243}">
      <dgm:prSet/>
      <dgm:spPr/>
      <dgm:t>
        <a:bodyPr/>
        <a:lstStyle/>
        <a:p>
          <a:r>
            <a:rPr lang="en-US"/>
            <a:t>Extensive loss of these neurons dissociated REM sleep, which may manifest as cataplexy </a:t>
          </a:r>
        </a:p>
      </dgm:t>
    </dgm:pt>
    <dgm:pt modelId="{53EE6184-D9CB-47A7-BBB5-087EFC6D6A4D}" type="parTrans" cxnId="{62DC0E94-49A0-41A8-926B-EA63FA5C9A69}">
      <dgm:prSet/>
      <dgm:spPr/>
      <dgm:t>
        <a:bodyPr/>
        <a:lstStyle/>
        <a:p>
          <a:endParaRPr lang="en-US"/>
        </a:p>
      </dgm:t>
    </dgm:pt>
    <dgm:pt modelId="{DD8F6CCE-7459-4D7D-8EA4-71CDC1CCBCFF}" type="sibTrans" cxnId="{62DC0E94-49A0-41A8-926B-EA63FA5C9A69}">
      <dgm:prSet/>
      <dgm:spPr/>
      <dgm:t>
        <a:bodyPr/>
        <a:lstStyle/>
        <a:p>
          <a:endParaRPr lang="en-US"/>
        </a:p>
      </dgm:t>
    </dgm:pt>
    <dgm:pt modelId="{F80FC044-4A27-4698-83BF-1DBA1A69FF2A}" type="pres">
      <dgm:prSet presAssocID="{AC010502-4482-46FD-B664-4F3EBDD165C0}" presName="linear" presStyleCnt="0">
        <dgm:presLayoutVars>
          <dgm:animLvl val="lvl"/>
          <dgm:resizeHandles val="exact"/>
        </dgm:presLayoutVars>
      </dgm:prSet>
      <dgm:spPr/>
    </dgm:pt>
    <dgm:pt modelId="{F01B98CE-AB3E-4F4C-8B18-5F965EFF8945}" type="pres">
      <dgm:prSet presAssocID="{476BE50E-F04A-4492-B3B2-71841273A305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A542ED18-B952-49DA-BAC0-EB827DBA50F7}" type="pres">
      <dgm:prSet presAssocID="{B621172C-E66F-4E27-9391-E53CECB91F8D}" presName="spacer" presStyleCnt="0"/>
      <dgm:spPr/>
    </dgm:pt>
    <dgm:pt modelId="{7F3CE07E-C84F-4907-84DE-220A1001C64C}" type="pres">
      <dgm:prSet presAssocID="{65A7A07D-EEE2-49E3-9459-E7848298C065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A5274DF-E356-4331-AC44-471806A08E3F}" type="pres">
      <dgm:prSet presAssocID="{CE866440-4CB1-43AA-8BE6-148B90FFA19C}" presName="spacer" presStyleCnt="0"/>
      <dgm:spPr/>
    </dgm:pt>
    <dgm:pt modelId="{3A37934F-BE6E-4900-ADAF-77C2A06FE40F}" type="pres">
      <dgm:prSet presAssocID="{CB2EE9CA-8351-4D56-9C6D-A6E833CE4243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F5678B5C-D895-44F4-B3C2-1419E99A896D}" type="presOf" srcId="{CB2EE9CA-8351-4D56-9C6D-A6E833CE4243}" destId="{3A37934F-BE6E-4900-ADAF-77C2A06FE40F}" srcOrd="0" destOrd="0" presId="urn:microsoft.com/office/officeart/2005/8/layout/vList2"/>
    <dgm:cxn modelId="{AE8DA96C-1ADC-4D8B-A743-BF1B3831188D}" type="presOf" srcId="{AC010502-4482-46FD-B664-4F3EBDD165C0}" destId="{F80FC044-4A27-4698-83BF-1DBA1A69FF2A}" srcOrd="0" destOrd="0" presId="urn:microsoft.com/office/officeart/2005/8/layout/vList2"/>
    <dgm:cxn modelId="{BC991D57-F4AC-4C4C-9702-323C170413BA}" type="presOf" srcId="{476BE50E-F04A-4492-B3B2-71841273A305}" destId="{F01B98CE-AB3E-4F4C-8B18-5F965EFF8945}" srcOrd="0" destOrd="0" presId="urn:microsoft.com/office/officeart/2005/8/layout/vList2"/>
    <dgm:cxn modelId="{62DC0E94-49A0-41A8-926B-EA63FA5C9A69}" srcId="{AC010502-4482-46FD-B664-4F3EBDD165C0}" destId="{CB2EE9CA-8351-4D56-9C6D-A6E833CE4243}" srcOrd="2" destOrd="0" parTransId="{53EE6184-D9CB-47A7-BBB5-087EFC6D6A4D}" sibTransId="{DD8F6CCE-7459-4D7D-8EA4-71CDC1CCBCFF}"/>
    <dgm:cxn modelId="{DFC5DFD7-992B-47F0-BB09-048ECB926B1E}" srcId="{AC010502-4482-46FD-B664-4F3EBDD165C0}" destId="{65A7A07D-EEE2-49E3-9459-E7848298C065}" srcOrd="1" destOrd="0" parTransId="{57A31602-89B4-4AD9-A332-6B5BC53C5987}" sibTransId="{CE866440-4CB1-43AA-8BE6-148B90FFA19C}"/>
    <dgm:cxn modelId="{D0BE20E2-72B0-4328-B09C-03E3CBADE869}" type="presOf" srcId="{65A7A07D-EEE2-49E3-9459-E7848298C065}" destId="{7F3CE07E-C84F-4907-84DE-220A1001C64C}" srcOrd="0" destOrd="0" presId="urn:microsoft.com/office/officeart/2005/8/layout/vList2"/>
    <dgm:cxn modelId="{10C23CE5-2C4A-41EA-8478-F1982BC4018A}" srcId="{AC010502-4482-46FD-B664-4F3EBDD165C0}" destId="{476BE50E-F04A-4492-B3B2-71841273A305}" srcOrd="0" destOrd="0" parTransId="{67DE0FEC-7F76-4F3C-8861-95AD9323A103}" sibTransId="{B621172C-E66F-4E27-9391-E53CECB91F8D}"/>
    <dgm:cxn modelId="{0418CEF6-6C15-4373-B9D5-37D9FA502F00}" type="presParOf" srcId="{F80FC044-4A27-4698-83BF-1DBA1A69FF2A}" destId="{F01B98CE-AB3E-4F4C-8B18-5F965EFF8945}" srcOrd="0" destOrd="0" presId="urn:microsoft.com/office/officeart/2005/8/layout/vList2"/>
    <dgm:cxn modelId="{278093DA-DB4F-4A06-BE36-6D4612B17677}" type="presParOf" srcId="{F80FC044-4A27-4698-83BF-1DBA1A69FF2A}" destId="{A542ED18-B952-49DA-BAC0-EB827DBA50F7}" srcOrd="1" destOrd="0" presId="urn:microsoft.com/office/officeart/2005/8/layout/vList2"/>
    <dgm:cxn modelId="{B1FCA0D8-A7DD-4782-9156-880A45CD5931}" type="presParOf" srcId="{F80FC044-4A27-4698-83BF-1DBA1A69FF2A}" destId="{7F3CE07E-C84F-4907-84DE-220A1001C64C}" srcOrd="2" destOrd="0" presId="urn:microsoft.com/office/officeart/2005/8/layout/vList2"/>
    <dgm:cxn modelId="{791DF10A-3653-420C-B821-3692CF345EF4}" type="presParOf" srcId="{F80FC044-4A27-4698-83BF-1DBA1A69FF2A}" destId="{8A5274DF-E356-4331-AC44-471806A08E3F}" srcOrd="3" destOrd="0" presId="urn:microsoft.com/office/officeart/2005/8/layout/vList2"/>
    <dgm:cxn modelId="{6AEEF8C3-FB70-4602-9542-1095DC864C83}" type="presParOf" srcId="{F80FC044-4A27-4698-83BF-1DBA1A69FF2A}" destId="{3A37934F-BE6E-4900-ADAF-77C2A06FE40F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F32C92AA-73E2-4F1D-8487-24D44539E62E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C84AC54A-1B2F-4D54-9657-E8C0E0E5BC9F}">
      <dgm:prSet/>
      <dgm:spPr/>
      <dgm:t>
        <a:bodyPr/>
        <a:lstStyle/>
        <a:p>
          <a:r>
            <a:rPr lang="en-US"/>
            <a:t>Possible partial hypocretin neuron loss</a:t>
          </a:r>
        </a:p>
      </dgm:t>
    </dgm:pt>
    <dgm:pt modelId="{2B1CC663-D0FC-415F-AAEF-026D9F5F9195}" type="parTrans" cxnId="{D84DC347-8E61-4D7B-B9BB-21422C28A709}">
      <dgm:prSet/>
      <dgm:spPr/>
      <dgm:t>
        <a:bodyPr/>
        <a:lstStyle/>
        <a:p>
          <a:endParaRPr lang="en-US"/>
        </a:p>
      </dgm:t>
    </dgm:pt>
    <dgm:pt modelId="{D62AFB98-ED8A-4092-B0BF-FCC7456521AF}" type="sibTrans" cxnId="{D84DC347-8E61-4D7B-B9BB-21422C28A709}">
      <dgm:prSet/>
      <dgm:spPr/>
      <dgm:t>
        <a:bodyPr/>
        <a:lstStyle/>
        <a:p>
          <a:endParaRPr lang="en-US"/>
        </a:p>
      </dgm:t>
    </dgm:pt>
    <dgm:pt modelId="{DF6D2D70-4C20-495C-877D-92181DD2A07A}">
      <dgm:prSet/>
      <dgm:spPr/>
      <dgm:t>
        <a:bodyPr/>
        <a:lstStyle/>
        <a:p>
          <a:r>
            <a:rPr lang="en-US"/>
            <a:t>Insufficient release of hypocretin neuropeptides </a:t>
          </a:r>
        </a:p>
      </dgm:t>
    </dgm:pt>
    <dgm:pt modelId="{3C897DF0-E7D5-44AF-A8F3-EC850598FD8B}" type="parTrans" cxnId="{C4FAC386-DA5F-45E3-AA71-9FDB1F23B123}">
      <dgm:prSet/>
      <dgm:spPr/>
      <dgm:t>
        <a:bodyPr/>
        <a:lstStyle/>
        <a:p>
          <a:endParaRPr lang="en-US"/>
        </a:p>
      </dgm:t>
    </dgm:pt>
    <dgm:pt modelId="{6BDF9DBE-FD54-4B5E-9D27-B7F7AEE5C558}" type="sibTrans" cxnId="{C4FAC386-DA5F-45E3-AA71-9FDB1F23B123}">
      <dgm:prSet/>
      <dgm:spPr/>
      <dgm:t>
        <a:bodyPr/>
        <a:lstStyle/>
        <a:p>
          <a:endParaRPr lang="en-US"/>
        </a:p>
      </dgm:t>
    </dgm:pt>
    <dgm:pt modelId="{024284AE-602C-4BEF-9701-B7645C0A42E4}">
      <dgm:prSet/>
      <dgm:spPr/>
      <dgm:t>
        <a:bodyPr/>
        <a:lstStyle/>
        <a:p>
          <a:endParaRPr lang="en-US" dirty="0"/>
        </a:p>
      </dgm:t>
    </dgm:pt>
    <dgm:pt modelId="{9F83C2C8-36A5-469C-9082-1588BF816995}" type="parTrans" cxnId="{A2564FB2-9103-407F-A957-143233AD844E}">
      <dgm:prSet/>
      <dgm:spPr/>
      <dgm:t>
        <a:bodyPr/>
        <a:lstStyle/>
        <a:p>
          <a:endParaRPr lang="en-US"/>
        </a:p>
      </dgm:t>
    </dgm:pt>
    <dgm:pt modelId="{478109A0-7319-4E3C-B756-97C654F3FAEC}" type="sibTrans" cxnId="{A2564FB2-9103-407F-A957-143233AD844E}">
      <dgm:prSet/>
      <dgm:spPr/>
      <dgm:t>
        <a:bodyPr/>
        <a:lstStyle/>
        <a:p>
          <a:endParaRPr lang="en-US"/>
        </a:p>
      </dgm:t>
    </dgm:pt>
    <dgm:pt modelId="{637803B5-9614-46F0-AF45-3EBC2A503280}" type="pres">
      <dgm:prSet presAssocID="{F32C92AA-73E2-4F1D-8487-24D44539E62E}" presName="linear" presStyleCnt="0">
        <dgm:presLayoutVars>
          <dgm:animLvl val="lvl"/>
          <dgm:resizeHandles val="exact"/>
        </dgm:presLayoutVars>
      </dgm:prSet>
      <dgm:spPr/>
    </dgm:pt>
    <dgm:pt modelId="{AC3CE5B5-0270-4DD3-A2E9-7268686F29CE}" type="pres">
      <dgm:prSet presAssocID="{C84AC54A-1B2F-4D54-9657-E8C0E0E5BC9F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A7A05326-0AF2-47AF-81B7-9BEB60BFA0E2}" type="pres">
      <dgm:prSet presAssocID="{D62AFB98-ED8A-4092-B0BF-FCC7456521AF}" presName="spacer" presStyleCnt="0"/>
      <dgm:spPr/>
    </dgm:pt>
    <dgm:pt modelId="{FB7149C5-5E31-4652-AFDF-FD49F5105F97}" type="pres">
      <dgm:prSet presAssocID="{DF6D2D70-4C20-495C-877D-92181DD2A07A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7CF40266-9099-420B-98A5-974F4A37C4DA}" type="pres">
      <dgm:prSet presAssocID="{DF6D2D70-4C20-495C-877D-92181DD2A07A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168FD015-BA58-4D75-84D4-311381A72DC2}" type="presOf" srcId="{DF6D2D70-4C20-495C-877D-92181DD2A07A}" destId="{FB7149C5-5E31-4652-AFDF-FD49F5105F97}" srcOrd="0" destOrd="0" presId="urn:microsoft.com/office/officeart/2005/8/layout/vList2"/>
    <dgm:cxn modelId="{769F0716-8090-4CDF-9D6D-312ED98B6AFB}" type="presOf" srcId="{C84AC54A-1B2F-4D54-9657-E8C0E0E5BC9F}" destId="{AC3CE5B5-0270-4DD3-A2E9-7268686F29CE}" srcOrd="0" destOrd="0" presId="urn:microsoft.com/office/officeart/2005/8/layout/vList2"/>
    <dgm:cxn modelId="{D84DC347-8E61-4D7B-B9BB-21422C28A709}" srcId="{F32C92AA-73E2-4F1D-8487-24D44539E62E}" destId="{C84AC54A-1B2F-4D54-9657-E8C0E0E5BC9F}" srcOrd="0" destOrd="0" parTransId="{2B1CC663-D0FC-415F-AAEF-026D9F5F9195}" sibTransId="{D62AFB98-ED8A-4092-B0BF-FCC7456521AF}"/>
    <dgm:cxn modelId="{C4FAC386-DA5F-45E3-AA71-9FDB1F23B123}" srcId="{F32C92AA-73E2-4F1D-8487-24D44539E62E}" destId="{DF6D2D70-4C20-495C-877D-92181DD2A07A}" srcOrd="1" destOrd="0" parTransId="{3C897DF0-E7D5-44AF-A8F3-EC850598FD8B}" sibTransId="{6BDF9DBE-FD54-4B5E-9D27-B7F7AEE5C558}"/>
    <dgm:cxn modelId="{A2564FB2-9103-407F-A957-143233AD844E}" srcId="{DF6D2D70-4C20-495C-877D-92181DD2A07A}" destId="{024284AE-602C-4BEF-9701-B7645C0A42E4}" srcOrd="0" destOrd="0" parTransId="{9F83C2C8-36A5-469C-9082-1588BF816995}" sibTransId="{478109A0-7319-4E3C-B756-97C654F3FAEC}"/>
    <dgm:cxn modelId="{98AA2DB8-D061-41A1-8215-695772610C53}" type="presOf" srcId="{F32C92AA-73E2-4F1D-8487-24D44539E62E}" destId="{637803B5-9614-46F0-AF45-3EBC2A503280}" srcOrd="0" destOrd="0" presId="urn:microsoft.com/office/officeart/2005/8/layout/vList2"/>
    <dgm:cxn modelId="{360936C5-BA5F-4BC5-BAD1-EC5E0C4D1593}" type="presOf" srcId="{024284AE-602C-4BEF-9701-B7645C0A42E4}" destId="{7CF40266-9099-420B-98A5-974F4A37C4DA}" srcOrd="0" destOrd="0" presId="urn:microsoft.com/office/officeart/2005/8/layout/vList2"/>
    <dgm:cxn modelId="{98BEE3DD-D2EF-483C-BCF3-B27FA1C1F9AC}" type="presParOf" srcId="{637803B5-9614-46F0-AF45-3EBC2A503280}" destId="{AC3CE5B5-0270-4DD3-A2E9-7268686F29CE}" srcOrd="0" destOrd="0" presId="urn:microsoft.com/office/officeart/2005/8/layout/vList2"/>
    <dgm:cxn modelId="{3CE4333E-4168-4229-A5DC-2D444EDF2523}" type="presParOf" srcId="{637803B5-9614-46F0-AF45-3EBC2A503280}" destId="{A7A05326-0AF2-47AF-81B7-9BEB60BFA0E2}" srcOrd="1" destOrd="0" presId="urn:microsoft.com/office/officeart/2005/8/layout/vList2"/>
    <dgm:cxn modelId="{9DAC8E61-AB70-48F5-A070-E5F37C72B28E}" type="presParOf" srcId="{637803B5-9614-46F0-AF45-3EBC2A503280}" destId="{FB7149C5-5E31-4652-AFDF-FD49F5105F97}" srcOrd="2" destOrd="0" presId="urn:microsoft.com/office/officeart/2005/8/layout/vList2"/>
    <dgm:cxn modelId="{FB7406B8-1B1C-4CBD-BE80-69F397E10B47}" type="presParOf" srcId="{637803B5-9614-46F0-AF45-3EBC2A503280}" destId="{7CF40266-9099-420B-98A5-974F4A37C4DA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3D62B32F-AAB8-4084-BE21-7B1949FB2912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F148CD8B-E9E9-476E-A80B-83A0695461C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Aimed at improving wakefulness</a:t>
          </a:r>
        </a:p>
      </dgm:t>
    </dgm:pt>
    <dgm:pt modelId="{8B1A4EE5-7D70-462D-B337-E6080E5BF151}" type="parTrans" cxnId="{F8646FEA-276F-468B-8231-05E1F0C92A05}">
      <dgm:prSet/>
      <dgm:spPr/>
      <dgm:t>
        <a:bodyPr/>
        <a:lstStyle/>
        <a:p>
          <a:endParaRPr lang="en-US"/>
        </a:p>
      </dgm:t>
    </dgm:pt>
    <dgm:pt modelId="{EF59A597-6B18-4577-B154-BBEBDB697ADF}" type="sibTrans" cxnId="{F8646FEA-276F-468B-8231-05E1F0C92A05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59A86898-9F24-40E6-AC35-5FF9FC29BD4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Reducing cataplexy attacks</a:t>
          </a:r>
        </a:p>
      </dgm:t>
    </dgm:pt>
    <dgm:pt modelId="{E1BDEDA8-01B9-497A-BCAD-0EBBC0EB246A}" type="parTrans" cxnId="{DCC75CA4-F42D-46CB-AE2F-C0B78A46C63E}">
      <dgm:prSet/>
      <dgm:spPr/>
      <dgm:t>
        <a:bodyPr/>
        <a:lstStyle/>
        <a:p>
          <a:endParaRPr lang="en-US"/>
        </a:p>
      </dgm:t>
    </dgm:pt>
    <dgm:pt modelId="{C053F7F6-E09B-431D-AAE7-3929AC4FAC3F}" type="sibTrans" cxnId="{DCC75CA4-F42D-46CB-AE2F-C0B78A46C63E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770F92C2-4DD0-4CBA-AE0B-E9577F78B66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Reducing sleep disruptions</a:t>
          </a:r>
        </a:p>
      </dgm:t>
    </dgm:pt>
    <dgm:pt modelId="{90AC6FBB-3761-404B-9A32-534797E278EE}" type="parTrans" cxnId="{322FA70E-11B5-4696-ADE5-F480479017F6}">
      <dgm:prSet/>
      <dgm:spPr/>
      <dgm:t>
        <a:bodyPr/>
        <a:lstStyle/>
        <a:p>
          <a:endParaRPr lang="en-US"/>
        </a:p>
      </dgm:t>
    </dgm:pt>
    <dgm:pt modelId="{BED0D81F-5C33-411A-9E85-D477445BE84C}" type="sibTrans" cxnId="{322FA70E-11B5-4696-ADE5-F480479017F6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76D968D2-88BB-4CA0-B643-5AA2E771644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Reducing sleep paralysis and sleep hallucinations</a:t>
          </a:r>
        </a:p>
      </dgm:t>
    </dgm:pt>
    <dgm:pt modelId="{17FC9096-1B6A-4CC0-A134-0CAF5A3CC909}" type="parTrans" cxnId="{AAE227B0-E2DB-4976-9514-A1D96247D0D2}">
      <dgm:prSet/>
      <dgm:spPr/>
      <dgm:t>
        <a:bodyPr/>
        <a:lstStyle/>
        <a:p>
          <a:endParaRPr lang="en-US"/>
        </a:p>
      </dgm:t>
    </dgm:pt>
    <dgm:pt modelId="{6DCB4E9A-E34C-498F-95E5-E457623AF21B}" type="sibTrans" cxnId="{AAE227B0-E2DB-4976-9514-A1D96247D0D2}">
      <dgm:prSet/>
      <dgm:spPr/>
      <dgm:t>
        <a:bodyPr/>
        <a:lstStyle/>
        <a:p>
          <a:endParaRPr lang="en-US"/>
        </a:p>
      </dgm:t>
    </dgm:pt>
    <dgm:pt modelId="{4AA5ADDF-2A79-4F17-8831-8AAB60DD87BD}" type="pres">
      <dgm:prSet presAssocID="{3D62B32F-AAB8-4084-BE21-7B1949FB2912}" presName="root" presStyleCnt="0">
        <dgm:presLayoutVars>
          <dgm:dir/>
          <dgm:resizeHandles val="exact"/>
        </dgm:presLayoutVars>
      </dgm:prSet>
      <dgm:spPr/>
    </dgm:pt>
    <dgm:pt modelId="{B2635D3E-001F-4F70-AB5B-2D64D7EA3D52}" type="pres">
      <dgm:prSet presAssocID="{3D62B32F-AAB8-4084-BE21-7B1949FB2912}" presName="container" presStyleCnt="0">
        <dgm:presLayoutVars>
          <dgm:dir/>
          <dgm:resizeHandles val="exact"/>
        </dgm:presLayoutVars>
      </dgm:prSet>
      <dgm:spPr/>
    </dgm:pt>
    <dgm:pt modelId="{11DAC840-DFBA-45A2-A17C-5947115041B2}" type="pres">
      <dgm:prSet presAssocID="{F148CD8B-E9E9-476E-A80B-83A0695461CF}" presName="compNode" presStyleCnt="0"/>
      <dgm:spPr/>
    </dgm:pt>
    <dgm:pt modelId="{F811C719-148E-42A6-A30B-64EC4F9213D2}" type="pres">
      <dgm:prSet presAssocID="{F148CD8B-E9E9-476E-A80B-83A0695461CF}" presName="iconBgRect" presStyleLbl="bgShp" presStyleIdx="0" presStyleCnt="4"/>
      <dgm:spPr/>
    </dgm:pt>
    <dgm:pt modelId="{29576B8B-356D-4CA8-92A9-214F2AAAEE66}" type="pres">
      <dgm:prSet presAssocID="{F148CD8B-E9E9-476E-A80B-83A0695461CF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0B5CA559-7B52-489B-82A5-4C85D480D5F5}" type="pres">
      <dgm:prSet presAssocID="{F148CD8B-E9E9-476E-A80B-83A0695461CF}" presName="spaceRect" presStyleCnt="0"/>
      <dgm:spPr/>
    </dgm:pt>
    <dgm:pt modelId="{C778388B-EAF8-4D8C-A41C-DD36F0071357}" type="pres">
      <dgm:prSet presAssocID="{F148CD8B-E9E9-476E-A80B-83A0695461CF}" presName="textRect" presStyleLbl="revTx" presStyleIdx="0" presStyleCnt="4">
        <dgm:presLayoutVars>
          <dgm:chMax val="1"/>
          <dgm:chPref val="1"/>
        </dgm:presLayoutVars>
      </dgm:prSet>
      <dgm:spPr/>
    </dgm:pt>
    <dgm:pt modelId="{94D901BE-2EB3-4FAD-9B5E-E7FCBA9B3685}" type="pres">
      <dgm:prSet presAssocID="{EF59A597-6B18-4577-B154-BBEBDB697ADF}" presName="sibTrans" presStyleLbl="sibTrans2D1" presStyleIdx="0" presStyleCnt="0"/>
      <dgm:spPr/>
    </dgm:pt>
    <dgm:pt modelId="{485DAAA9-EEB1-473F-8626-A338D7C15220}" type="pres">
      <dgm:prSet presAssocID="{59A86898-9F24-40E6-AC35-5FF9FC29BD42}" presName="compNode" presStyleCnt="0"/>
      <dgm:spPr/>
    </dgm:pt>
    <dgm:pt modelId="{5B9E5AD9-9EED-41C6-9DAB-1A9B6B0ECCE6}" type="pres">
      <dgm:prSet presAssocID="{59A86898-9F24-40E6-AC35-5FF9FC29BD42}" presName="iconBgRect" presStyleLbl="bgShp" presStyleIdx="1" presStyleCnt="4"/>
      <dgm:spPr/>
    </dgm:pt>
    <dgm:pt modelId="{6789C083-3E82-4E1D-96E1-D5B327F8A435}" type="pres">
      <dgm:prSet presAssocID="{59A86898-9F24-40E6-AC35-5FF9FC29BD42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dicine"/>
        </a:ext>
      </dgm:extLst>
    </dgm:pt>
    <dgm:pt modelId="{8E65027E-BCA0-4051-A3C7-A5CFD0AB6F90}" type="pres">
      <dgm:prSet presAssocID="{59A86898-9F24-40E6-AC35-5FF9FC29BD42}" presName="spaceRect" presStyleCnt="0"/>
      <dgm:spPr/>
    </dgm:pt>
    <dgm:pt modelId="{2182F2F8-5F74-47DA-9533-F75AB0F96A52}" type="pres">
      <dgm:prSet presAssocID="{59A86898-9F24-40E6-AC35-5FF9FC29BD42}" presName="textRect" presStyleLbl="revTx" presStyleIdx="1" presStyleCnt="4">
        <dgm:presLayoutVars>
          <dgm:chMax val="1"/>
          <dgm:chPref val="1"/>
        </dgm:presLayoutVars>
      </dgm:prSet>
      <dgm:spPr/>
    </dgm:pt>
    <dgm:pt modelId="{2FA57C81-5648-4277-8FDB-BAF4608E393D}" type="pres">
      <dgm:prSet presAssocID="{C053F7F6-E09B-431D-AAE7-3929AC4FAC3F}" presName="sibTrans" presStyleLbl="sibTrans2D1" presStyleIdx="0" presStyleCnt="0"/>
      <dgm:spPr/>
    </dgm:pt>
    <dgm:pt modelId="{7083294B-D677-4CFF-B36B-F9F03621E742}" type="pres">
      <dgm:prSet presAssocID="{770F92C2-4DD0-4CBA-AE0B-E9577F78B660}" presName="compNode" presStyleCnt="0"/>
      <dgm:spPr/>
    </dgm:pt>
    <dgm:pt modelId="{491E7F90-C8B6-41F0-8540-2102ED8CD3CF}" type="pres">
      <dgm:prSet presAssocID="{770F92C2-4DD0-4CBA-AE0B-E9577F78B660}" presName="iconBgRect" presStyleLbl="bgShp" presStyleIdx="2" presStyleCnt="4"/>
      <dgm:spPr/>
    </dgm:pt>
    <dgm:pt modelId="{0939D119-0A42-4B75-9DCF-B3EA4D3D3FCE}" type="pres">
      <dgm:prSet presAssocID="{770F92C2-4DD0-4CBA-AE0B-E9577F78B660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leep"/>
        </a:ext>
      </dgm:extLst>
    </dgm:pt>
    <dgm:pt modelId="{0A0B8D15-B28C-4636-AE3C-474111D9AC67}" type="pres">
      <dgm:prSet presAssocID="{770F92C2-4DD0-4CBA-AE0B-E9577F78B660}" presName="spaceRect" presStyleCnt="0"/>
      <dgm:spPr/>
    </dgm:pt>
    <dgm:pt modelId="{7A04ED45-4ECE-436C-A4DF-EBB952FD8E53}" type="pres">
      <dgm:prSet presAssocID="{770F92C2-4DD0-4CBA-AE0B-E9577F78B660}" presName="textRect" presStyleLbl="revTx" presStyleIdx="2" presStyleCnt="4">
        <dgm:presLayoutVars>
          <dgm:chMax val="1"/>
          <dgm:chPref val="1"/>
        </dgm:presLayoutVars>
      </dgm:prSet>
      <dgm:spPr/>
    </dgm:pt>
    <dgm:pt modelId="{D7888CBC-F0BE-4A2B-960A-A01F93925197}" type="pres">
      <dgm:prSet presAssocID="{BED0D81F-5C33-411A-9E85-D477445BE84C}" presName="sibTrans" presStyleLbl="sibTrans2D1" presStyleIdx="0" presStyleCnt="0"/>
      <dgm:spPr/>
    </dgm:pt>
    <dgm:pt modelId="{062532A7-1A7D-466E-B981-01C4B34A2332}" type="pres">
      <dgm:prSet presAssocID="{76D968D2-88BB-4CA0-B643-5AA2E771644E}" presName="compNode" presStyleCnt="0"/>
      <dgm:spPr/>
    </dgm:pt>
    <dgm:pt modelId="{1FA01BEB-3C5D-40A1-B2F3-CA4F1F9B118F}" type="pres">
      <dgm:prSet presAssocID="{76D968D2-88BB-4CA0-B643-5AA2E771644E}" presName="iconBgRect" presStyleLbl="bgShp" presStyleIdx="3" presStyleCnt="4"/>
      <dgm:spPr/>
    </dgm:pt>
    <dgm:pt modelId="{CC2B746F-CA50-4F67-813B-9E791A93BCF4}" type="pres">
      <dgm:prSet presAssocID="{76D968D2-88BB-4CA0-B643-5AA2E771644E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in in head"/>
        </a:ext>
      </dgm:extLst>
    </dgm:pt>
    <dgm:pt modelId="{CC12DA36-0C94-4618-937E-0202AC6FF585}" type="pres">
      <dgm:prSet presAssocID="{76D968D2-88BB-4CA0-B643-5AA2E771644E}" presName="spaceRect" presStyleCnt="0"/>
      <dgm:spPr/>
    </dgm:pt>
    <dgm:pt modelId="{41211872-1C37-4F38-9058-5B26D9168F50}" type="pres">
      <dgm:prSet presAssocID="{76D968D2-88BB-4CA0-B643-5AA2E771644E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A8EC1A00-0A19-4E70-A474-CAC7C1DC1B94}" type="presOf" srcId="{76D968D2-88BB-4CA0-B643-5AA2E771644E}" destId="{41211872-1C37-4F38-9058-5B26D9168F50}" srcOrd="0" destOrd="0" presId="urn:microsoft.com/office/officeart/2018/2/layout/IconCircleList"/>
    <dgm:cxn modelId="{322FA70E-11B5-4696-ADE5-F480479017F6}" srcId="{3D62B32F-AAB8-4084-BE21-7B1949FB2912}" destId="{770F92C2-4DD0-4CBA-AE0B-E9577F78B660}" srcOrd="2" destOrd="0" parTransId="{90AC6FBB-3761-404B-9A32-534797E278EE}" sibTransId="{BED0D81F-5C33-411A-9E85-D477445BE84C}"/>
    <dgm:cxn modelId="{BC96F96E-DA0B-4582-82E7-93E634AC3397}" type="presOf" srcId="{BED0D81F-5C33-411A-9E85-D477445BE84C}" destId="{D7888CBC-F0BE-4A2B-960A-A01F93925197}" srcOrd="0" destOrd="0" presId="urn:microsoft.com/office/officeart/2018/2/layout/IconCircleList"/>
    <dgm:cxn modelId="{CC95CD74-B85F-4C1C-AEA2-175D3AB22CE5}" type="presOf" srcId="{59A86898-9F24-40E6-AC35-5FF9FC29BD42}" destId="{2182F2F8-5F74-47DA-9533-F75AB0F96A52}" srcOrd="0" destOrd="0" presId="urn:microsoft.com/office/officeart/2018/2/layout/IconCircleList"/>
    <dgm:cxn modelId="{026F7975-0FE0-4BE2-9325-83D4E8BF4646}" type="presOf" srcId="{C053F7F6-E09B-431D-AAE7-3929AC4FAC3F}" destId="{2FA57C81-5648-4277-8FDB-BAF4608E393D}" srcOrd="0" destOrd="0" presId="urn:microsoft.com/office/officeart/2018/2/layout/IconCircleList"/>
    <dgm:cxn modelId="{DCC75CA4-F42D-46CB-AE2F-C0B78A46C63E}" srcId="{3D62B32F-AAB8-4084-BE21-7B1949FB2912}" destId="{59A86898-9F24-40E6-AC35-5FF9FC29BD42}" srcOrd="1" destOrd="0" parTransId="{E1BDEDA8-01B9-497A-BCAD-0EBBC0EB246A}" sibTransId="{C053F7F6-E09B-431D-AAE7-3929AC4FAC3F}"/>
    <dgm:cxn modelId="{AAE227B0-E2DB-4976-9514-A1D96247D0D2}" srcId="{3D62B32F-AAB8-4084-BE21-7B1949FB2912}" destId="{76D968D2-88BB-4CA0-B643-5AA2E771644E}" srcOrd="3" destOrd="0" parTransId="{17FC9096-1B6A-4CC0-A134-0CAF5A3CC909}" sibTransId="{6DCB4E9A-E34C-498F-95E5-E457623AF21B}"/>
    <dgm:cxn modelId="{A46052CA-558D-4279-A86F-D1AA6268634E}" type="presOf" srcId="{770F92C2-4DD0-4CBA-AE0B-E9577F78B660}" destId="{7A04ED45-4ECE-436C-A4DF-EBB952FD8E53}" srcOrd="0" destOrd="0" presId="urn:microsoft.com/office/officeart/2018/2/layout/IconCircleList"/>
    <dgm:cxn modelId="{8E0D48E8-5462-4071-B0B6-AD0CFA256086}" type="presOf" srcId="{3D62B32F-AAB8-4084-BE21-7B1949FB2912}" destId="{4AA5ADDF-2A79-4F17-8831-8AAB60DD87BD}" srcOrd="0" destOrd="0" presId="urn:microsoft.com/office/officeart/2018/2/layout/IconCircleList"/>
    <dgm:cxn modelId="{F8646FEA-276F-468B-8231-05E1F0C92A05}" srcId="{3D62B32F-AAB8-4084-BE21-7B1949FB2912}" destId="{F148CD8B-E9E9-476E-A80B-83A0695461CF}" srcOrd="0" destOrd="0" parTransId="{8B1A4EE5-7D70-462D-B337-E6080E5BF151}" sibTransId="{EF59A597-6B18-4577-B154-BBEBDB697ADF}"/>
    <dgm:cxn modelId="{BEE970F7-41AC-44D0-B94C-D70E0A229451}" type="presOf" srcId="{F148CD8B-E9E9-476E-A80B-83A0695461CF}" destId="{C778388B-EAF8-4D8C-A41C-DD36F0071357}" srcOrd="0" destOrd="0" presId="urn:microsoft.com/office/officeart/2018/2/layout/IconCircleList"/>
    <dgm:cxn modelId="{A421B0FC-8754-46D8-BCE0-4CC29B8A3489}" type="presOf" srcId="{EF59A597-6B18-4577-B154-BBEBDB697ADF}" destId="{94D901BE-2EB3-4FAD-9B5E-E7FCBA9B3685}" srcOrd="0" destOrd="0" presId="urn:microsoft.com/office/officeart/2018/2/layout/IconCircleList"/>
    <dgm:cxn modelId="{A25FB0F9-515E-4B9C-970B-5CB5E34CC282}" type="presParOf" srcId="{4AA5ADDF-2A79-4F17-8831-8AAB60DD87BD}" destId="{B2635D3E-001F-4F70-AB5B-2D64D7EA3D52}" srcOrd="0" destOrd="0" presId="urn:microsoft.com/office/officeart/2018/2/layout/IconCircleList"/>
    <dgm:cxn modelId="{EFD54C30-C124-4883-A841-DCC9565EA26F}" type="presParOf" srcId="{B2635D3E-001F-4F70-AB5B-2D64D7EA3D52}" destId="{11DAC840-DFBA-45A2-A17C-5947115041B2}" srcOrd="0" destOrd="0" presId="urn:microsoft.com/office/officeart/2018/2/layout/IconCircleList"/>
    <dgm:cxn modelId="{F99B25AE-A435-48D8-AC37-D7D58C483EE8}" type="presParOf" srcId="{11DAC840-DFBA-45A2-A17C-5947115041B2}" destId="{F811C719-148E-42A6-A30B-64EC4F9213D2}" srcOrd="0" destOrd="0" presId="urn:microsoft.com/office/officeart/2018/2/layout/IconCircleList"/>
    <dgm:cxn modelId="{B30B232D-1E12-4FCE-B47D-2590345A1126}" type="presParOf" srcId="{11DAC840-DFBA-45A2-A17C-5947115041B2}" destId="{29576B8B-356D-4CA8-92A9-214F2AAAEE66}" srcOrd="1" destOrd="0" presId="urn:microsoft.com/office/officeart/2018/2/layout/IconCircleList"/>
    <dgm:cxn modelId="{96DE140A-5698-42F7-8842-61656CFE490A}" type="presParOf" srcId="{11DAC840-DFBA-45A2-A17C-5947115041B2}" destId="{0B5CA559-7B52-489B-82A5-4C85D480D5F5}" srcOrd="2" destOrd="0" presId="urn:microsoft.com/office/officeart/2018/2/layout/IconCircleList"/>
    <dgm:cxn modelId="{F9C79DC0-A40D-4184-AAB1-4735579699BA}" type="presParOf" srcId="{11DAC840-DFBA-45A2-A17C-5947115041B2}" destId="{C778388B-EAF8-4D8C-A41C-DD36F0071357}" srcOrd="3" destOrd="0" presId="urn:microsoft.com/office/officeart/2018/2/layout/IconCircleList"/>
    <dgm:cxn modelId="{58E7297F-27E9-49A6-A540-CF0BDAC580D5}" type="presParOf" srcId="{B2635D3E-001F-4F70-AB5B-2D64D7EA3D52}" destId="{94D901BE-2EB3-4FAD-9B5E-E7FCBA9B3685}" srcOrd="1" destOrd="0" presId="urn:microsoft.com/office/officeart/2018/2/layout/IconCircleList"/>
    <dgm:cxn modelId="{DB051226-ECA0-4E18-9F29-89CBCD1018C2}" type="presParOf" srcId="{B2635D3E-001F-4F70-AB5B-2D64D7EA3D52}" destId="{485DAAA9-EEB1-473F-8626-A338D7C15220}" srcOrd="2" destOrd="0" presId="urn:microsoft.com/office/officeart/2018/2/layout/IconCircleList"/>
    <dgm:cxn modelId="{D986A421-B8CA-4EC7-B398-30EA781DC5EB}" type="presParOf" srcId="{485DAAA9-EEB1-473F-8626-A338D7C15220}" destId="{5B9E5AD9-9EED-41C6-9DAB-1A9B6B0ECCE6}" srcOrd="0" destOrd="0" presId="urn:microsoft.com/office/officeart/2018/2/layout/IconCircleList"/>
    <dgm:cxn modelId="{6D455DD3-EC95-4985-8047-3724926B42B7}" type="presParOf" srcId="{485DAAA9-EEB1-473F-8626-A338D7C15220}" destId="{6789C083-3E82-4E1D-96E1-D5B327F8A435}" srcOrd="1" destOrd="0" presId="urn:microsoft.com/office/officeart/2018/2/layout/IconCircleList"/>
    <dgm:cxn modelId="{9A97AB3D-9CE2-482F-A7B4-9E8F5D55139B}" type="presParOf" srcId="{485DAAA9-EEB1-473F-8626-A338D7C15220}" destId="{8E65027E-BCA0-4051-A3C7-A5CFD0AB6F90}" srcOrd="2" destOrd="0" presId="urn:microsoft.com/office/officeart/2018/2/layout/IconCircleList"/>
    <dgm:cxn modelId="{6A0D4662-18BD-4625-A0FC-B34E5CF9C883}" type="presParOf" srcId="{485DAAA9-EEB1-473F-8626-A338D7C15220}" destId="{2182F2F8-5F74-47DA-9533-F75AB0F96A52}" srcOrd="3" destOrd="0" presId="urn:microsoft.com/office/officeart/2018/2/layout/IconCircleList"/>
    <dgm:cxn modelId="{98AAFE2F-8561-4C6D-89DC-0BCA0540380E}" type="presParOf" srcId="{B2635D3E-001F-4F70-AB5B-2D64D7EA3D52}" destId="{2FA57C81-5648-4277-8FDB-BAF4608E393D}" srcOrd="3" destOrd="0" presId="urn:microsoft.com/office/officeart/2018/2/layout/IconCircleList"/>
    <dgm:cxn modelId="{D2ADACF6-321B-43C6-9FEF-366B79A35B99}" type="presParOf" srcId="{B2635D3E-001F-4F70-AB5B-2D64D7EA3D52}" destId="{7083294B-D677-4CFF-B36B-F9F03621E742}" srcOrd="4" destOrd="0" presId="urn:microsoft.com/office/officeart/2018/2/layout/IconCircleList"/>
    <dgm:cxn modelId="{B953CC95-1DA1-4EB8-B133-0B5E67819F01}" type="presParOf" srcId="{7083294B-D677-4CFF-B36B-F9F03621E742}" destId="{491E7F90-C8B6-41F0-8540-2102ED8CD3CF}" srcOrd="0" destOrd="0" presId="urn:microsoft.com/office/officeart/2018/2/layout/IconCircleList"/>
    <dgm:cxn modelId="{6A19EAF2-1875-4DB7-A2E5-71B4616DAAA5}" type="presParOf" srcId="{7083294B-D677-4CFF-B36B-F9F03621E742}" destId="{0939D119-0A42-4B75-9DCF-B3EA4D3D3FCE}" srcOrd="1" destOrd="0" presId="urn:microsoft.com/office/officeart/2018/2/layout/IconCircleList"/>
    <dgm:cxn modelId="{EFC3BC15-8A54-484F-B639-7A0B7E05FAB4}" type="presParOf" srcId="{7083294B-D677-4CFF-B36B-F9F03621E742}" destId="{0A0B8D15-B28C-4636-AE3C-474111D9AC67}" srcOrd="2" destOrd="0" presId="urn:microsoft.com/office/officeart/2018/2/layout/IconCircleList"/>
    <dgm:cxn modelId="{74AC5121-C9F5-4A9D-B8A1-819BE17CD3A7}" type="presParOf" srcId="{7083294B-D677-4CFF-B36B-F9F03621E742}" destId="{7A04ED45-4ECE-436C-A4DF-EBB952FD8E53}" srcOrd="3" destOrd="0" presId="urn:microsoft.com/office/officeart/2018/2/layout/IconCircleList"/>
    <dgm:cxn modelId="{D074575C-B08A-47CB-A0D6-2F76C6A58257}" type="presParOf" srcId="{B2635D3E-001F-4F70-AB5B-2D64D7EA3D52}" destId="{D7888CBC-F0BE-4A2B-960A-A01F93925197}" srcOrd="5" destOrd="0" presId="urn:microsoft.com/office/officeart/2018/2/layout/IconCircleList"/>
    <dgm:cxn modelId="{BAB66731-0DA0-46C9-9789-9E03FFA61854}" type="presParOf" srcId="{B2635D3E-001F-4F70-AB5B-2D64D7EA3D52}" destId="{062532A7-1A7D-466E-B981-01C4B34A2332}" srcOrd="6" destOrd="0" presId="urn:microsoft.com/office/officeart/2018/2/layout/IconCircleList"/>
    <dgm:cxn modelId="{C91942DA-1930-47E6-AEFC-3614971E0947}" type="presParOf" srcId="{062532A7-1A7D-466E-B981-01C4B34A2332}" destId="{1FA01BEB-3C5D-40A1-B2F3-CA4F1F9B118F}" srcOrd="0" destOrd="0" presId="urn:microsoft.com/office/officeart/2018/2/layout/IconCircleList"/>
    <dgm:cxn modelId="{D1118D83-4816-4F08-9EF5-348C1D378887}" type="presParOf" srcId="{062532A7-1A7D-466E-B981-01C4B34A2332}" destId="{CC2B746F-CA50-4F67-813B-9E791A93BCF4}" srcOrd="1" destOrd="0" presId="urn:microsoft.com/office/officeart/2018/2/layout/IconCircleList"/>
    <dgm:cxn modelId="{CE2D8C7D-A9D5-460A-AFC8-9526D22F6C8E}" type="presParOf" srcId="{062532A7-1A7D-466E-B981-01C4B34A2332}" destId="{CC12DA36-0C94-4618-937E-0202AC6FF585}" srcOrd="2" destOrd="0" presId="urn:microsoft.com/office/officeart/2018/2/layout/IconCircleList"/>
    <dgm:cxn modelId="{BAEA82C5-040B-4845-B07A-9B37C3C2C8DB}" type="presParOf" srcId="{062532A7-1A7D-466E-B981-01C4B34A2332}" destId="{41211872-1C37-4F38-9058-5B26D9168F50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B0359DD6-17F6-44F7-9FEC-702F40139947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91B1F50-E4CA-42C4-8977-F01000AD21A3}">
      <dgm:prSet/>
      <dgm:spPr/>
      <dgm:t>
        <a:bodyPr/>
        <a:lstStyle/>
        <a:p>
          <a:r>
            <a:rPr lang="en-US" dirty="0"/>
            <a:t>Medications increase the release of or inhibits reuptake of NE and DA (Amphetamines) </a:t>
          </a:r>
          <a:r>
            <a:rPr lang="en-US" dirty="0">
              <a:sym typeface="Wingdings" panose="05000000000000000000" pitchFamily="2" charset="2"/>
            </a:rPr>
            <a:t></a:t>
          </a:r>
          <a:r>
            <a:rPr lang="en-US" dirty="0"/>
            <a:t> result in wakefulness </a:t>
          </a:r>
        </a:p>
      </dgm:t>
    </dgm:pt>
    <dgm:pt modelId="{ADCEACB5-CFC9-4F59-808A-2FC1E5FC5EEE}" type="parTrans" cxnId="{91E89ADA-D8A5-4AB1-A48F-9CAC09BC7554}">
      <dgm:prSet/>
      <dgm:spPr/>
      <dgm:t>
        <a:bodyPr/>
        <a:lstStyle/>
        <a:p>
          <a:endParaRPr lang="en-US"/>
        </a:p>
      </dgm:t>
    </dgm:pt>
    <dgm:pt modelId="{5763054D-BB48-460F-8974-6A50E8AB9664}" type="sibTrans" cxnId="{91E89ADA-D8A5-4AB1-A48F-9CAC09BC7554}">
      <dgm:prSet/>
      <dgm:spPr/>
      <dgm:t>
        <a:bodyPr/>
        <a:lstStyle/>
        <a:p>
          <a:endParaRPr lang="en-US"/>
        </a:p>
      </dgm:t>
    </dgm:pt>
    <dgm:pt modelId="{F2E68690-2521-4C76-9CC5-9949B76755BE}">
      <dgm:prSet/>
      <dgm:spPr/>
      <dgm:t>
        <a:bodyPr/>
        <a:lstStyle/>
        <a:p>
          <a:r>
            <a:rPr lang="en-US" dirty="0"/>
            <a:t>Inhibitions of 5-HT and/or NE reuptake </a:t>
          </a:r>
          <a:r>
            <a:rPr lang="en-US" dirty="0">
              <a:sym typeface="Wingdings" panose="05000000000000000000" pitchFamily="2" charset="2"/>
            </a:rPr>
            <a:t></a:t>
          </a:r>
          <a:r>
            <a:rPr lang="en-US" dirty="0"/>
            <a:t> decreases cataplexy (SSRIs)</a:t>
          </a:r>
        </a:p>
      </dgm:t>
    </dgm:pt>
    <dgm:pt modelId="{046542D8-AC82-4C72-8D5D-81E6C1DF6DAA}" type="parTrans" cxnId="{841F4FAA-F41D-437B-AD0A-48DD8081E8A3}">
      <dgm:prSet/>
      <dgm:spPr/>
      <dgm:t>
        <a:bodyPr/>
        <a:lstStyle/>
        <a:p>
          <a:endParaRPr lang="en-US"/>
        </a:p>
      </dgm:t>
    </dgm:pt>
    <dgm:pt modelId="{3D066036-7CD1-4E24-932A-52FC0CBC38DD}" type="sibTrans" cxnId="{841F4FAA-F41D-437B-AD0A-48DD8081E8A3}">
      <dgm:prSet/>
      <dgm:spPr/>
      <dgm:t>
        <a:bodyPr/>
        <a:lstStyle/>
        <a:p>
          <a:endParaRPr lang="en-US"/>
        </a:p>
      </dgm:t>
    </dgm:pt>
    <dgm:pt modelId="{8B780599-BA07-473E-AE50-B5572C5DFFE1}">
      <dgm:prSet/>
      <dgm:spPr/>
      <dgm:t>
        <a:bodyPr/>
        <a:lstStyle/>
        <a:p>
          <a:r>
            <a:rPr lang="en-US"/>
            <a:t>Modulation of GABA-B (Sodium oxybate, Baclofen)or histamine H3 (H3Rs) receptors </a:t>
          </a:r>
          <a:r>
            <a:rPr lang="en-US">
              <a:sym typeface="Wingdings" panose="05000000000000000000" pitchFamily="2" charset="2"/>
            </a:rPr>
            <a:t></a:t>
          </a:r>
          <a:r>
            <a:rPr lang="en-US"/>
            <a:t> effects EDS, cataplexy, or REM dissociative symptoms </a:t>
          </a:r>
        </a:p>
      </dgm:t>
    </dgm:pt>
    <dgm:pt modelId="{BD770BA8-B776-4481-AD6D-CFC254606701}" type="parTrans" cxnId="{B983410B-4C25-42EA-A1C1-3F60068B2C03}">
      <dgm:prSet/>
      <dgm:spPr/>
      <dgm:t>
        <a:bodyPr/>
        <a:lstStyle/>
        <a:p>
          <a:endParaRPr lang="en-US"/>
        </a:p>
      </dgm:t>
    </dgm:pt>
    <dgm:pt modelId="{EB401DAD-FCC9-450E-BB8C-36B4589CD724}" type="sibTrans" cxnId="{B983410B-4C25-42EA-A1C1-3F60068B2C03}">
      <dgm:prSet/>
      <dgm:spPr/>
      <dgm:t>
        <a:bodyPr/>
        <a:lstStyle/>
        <a:p>
          <a:endParaRPr lang="en-US"/>
        </a:p>
      </dgm:t>
    </dgm:pt>
    <dgm:pt modelId="{2B11CA4E-226E-4BE3-948E-83B24099F927}" type="pres">
      <dgm:prSet presAssocID="{B0359DD6-17F6-44F7-9FEC-702F40139947}" presName="linear" presStyleCnt="0">
        <dgm:presLayoutVars>
          <dgm:animLvl val="lvl"/>
          <dgm:resizeHandles val="exact"/>
        </dgm:presLayoutVars>
      </dgm:prSet>
      <dgm:spPr/>
    </dgm:pt>
    <dgm:pt modelId="{A5C254EE-3283-4DCA-B398-00D084021BAE}" type="pres">
      <dgm:prSet presAssocID="{B91B1F50-E4CA-42C4-8977-F01000AD21A3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797587AF-49D7-4B6A-8864-684E043DD88F}" type="pres">
      <dgm:prSet presAssocID="{5763054D-BB48-460F-8974-6A50E8AB9664}" presName="spacer" presStyleCnt="0"/>
      <dgm:spPr/>
    </dgm:pt>
    <dgm:pt modelId="{F7CF88DA-788D-4E26-B278-6180865FB246}" type="pres">
      <dgm:prSet presAssocID="{F2E68690-2521-4C76-9CC5-9949B76755BE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B3FEA950-D50A-4241-919C-28F9C750023C}" type="pres">
      <dgm:prSet presAssocID="{3D066036-7CD1-4E24-932A-52FC0CBC38DD}" presName="spacer" presStyleCnt="0"/>
      <dgm:spPr/>
    </dgm:pt>
    <dgm:pt modelId="{0D53CCAC-F143-41C6-816E-A1A2C99A5A0B}" type="pres">
      <dgm:prSet presAssocID="{8B780599-BA07-473E-AE50-B5572C5DFFE1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B983410B-4C25-42EA-A1C1-3F60068B2C03}" srcId="{B0359DD6-17F6-44F7-9FEC-702F40139947}" destId="{8B780599-BA07-473E-AE50-B5572C5DFFE1}" srcOrd="2" destOrd="0" parTransId="{BD770BA8-B776-4481-AD6D-CFC254606701}" sibTransId="{EB401DAD-FCC9-450E-BB8C-36B4589CD724}"/>
    <dgm:cxn modelId="{651D1926-87FD-423B-A987-E3B7C36E43DA}" type="presOf" srcId="{B91B1F50-E4CA-42C4-8977-F01000AD21A3}" destId="{A5C254EE-3283-4DCA-B398-00D084021BAE}" srcOrd="0" destOrd="0" presId="urn:microsoft.com/office/officeart/2005/8/layout/vList2"/>
    <dgm:cxn modelId="{78B7EB61-8FBB-4AF8-8872-309EDAF11B50}" type="presOf" srcId="{F2E68690-2521-4C76-9CC5-9949B76755BE}" destId="{F7CF88DA-788D-4E26-B278-6180865FB246}" srcOrd="0" destOrd="0" presId="urn:microsoft.com/office/officeart/2005/8/layout/vList2"/>
    <dgm:cxn modelId="{841F4FAA-F41D-437B-AD0A-48DD8081E8A3}" srcId="{B0359DD6-17F6-44F7-9FEC-702F40139947}" destId="{F2E68690-2521-4C76-9CC5-9949B76755BE}" srcOrd="1" destOrd="0" parTransId="{046542D8-AC82-4C72-8D5D-81E6C1DF6DAA}" sibTransId="{3D066036-7CD1-4E24-932A-52FC0CBC38DD}"/>
    <dgm:cxn modelId="{AF330FB3-FE10-4896-BB0B-640A6BADC705}" type="presOf" srcId="{8B780599-BA07-473E-AE50-B5572C5DFFE1}" destId="{0D53CCAC-F143-41C6-816E-A1A2C99A5A0B}" srcOrd="0" destOrd="0" presId="urn:microsoft.com/office/officeart/2005/8/layout/vList2"/>
    <dgm:cxn modelId="{E6644FBB-1B06-4CDA-9015-01BD0EB2E2DF}" type="presOf" srcId="{B0359DD6-17F6-44F7-9FEC-702F40139947}" destId="{2B11CA4E-226E-4BE3-948E-83B24099F927}" srcOrd="0" destOrd="0" presId="urn:microsoft.com/office/officeart/2005/8/layout/vList2"/>
    <dgm:cxn modelId="{91E89ADA-D8A5-4AB1-A48F-9CAC09BC7554}" srcId="{B0359DD6-17F6-44F7-9FEC-702F40139947}" destId="{B91B1F50-E4CA-42C4-8977-F01000AD21A3}" srcOrd="0" destOrd="0" parTransId="{ADCEACB5-CFC9-4F59-808A-2FC1E5FC5EEE}" sibTransId="{5763054D-BB48-460F-8974-6A50E8AB9664}"/>
    <dgm:cxn modelId="{720E5223-B97D-4443-8D72-8E33A4C0712F}" type="presParOf" srcId="{2B11CA4E-226E-4BE3-948E-83B24099F927}" destId="{A5C254EE-3283-4DCA-B398-00D084021BAE}" srcOrd="0" destOrd="0" presId="urn:microsoft.com/office/officeart/2005/8/layout/vList2"/>
    <dgm:cxn modelId="{191D7046-E9CB-44DF-B781-146CCE0C7580}" type="presParOf" srcId="{2B11CA4E-226E-4BE3-948E-83B24099F927}" destId="{797587AF-49D7-4B6A-8864-684E043DD88F}" srcOrd="1" destOrd="0" presId="urn:microsoft.com/office/officeart/2005/8/layout/vList2"/>
    <dgm:cxn modelId="{FAAD0D27-7A30-4185-B2CC-1FE7FA36D0EC}" type="presParOf" srcId="{2B11CA4E-226E-4BE3-948E-83B24099F927}" destId="{F7CF88DA-788D-4E26-B278-6180865FB246}" srcOrd="2" destOrd="0" presId="urn:microsoft.com/office/officeart/2005/8/layout/vList2"/>
    <dgm:cxn modelId="{F87851B7-BDC7-4AAA-A86A-56604A35D429}" type="presParOf" srcId="{2B11CA4E-226E-4BE3-948E-83B24099F927}" destId="{B3FEA950-D50A-4241-919C-28F9C750023C}" srcOrd="3" destOrd="0" presId="urn:microsoft.com/office/officeart/2005/8/layout/vList2"/>
    <dgm:cxn modelId="{E3DD0B65-9C60-45D3-9872-17F8EEAB573A}" type="presParOf" srcId="{2B11CA4E-226E-4BE3-948E-83B24099F927}" destId="{0D53CCAC-F143-41C6-816E-A1A2C99A5A0B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F03C4BB-125A-4E8A-AF9C-6AD6FA91B56B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8EC1F8E-BB4A-4B6D-AAE6-4396166FE9DC}">
      <dgm:prSet/>
      <dgm:spPr/>
      <dgm:t>
        <a:bodyPr/>
        <a:lstStyle/>
        <a:p>
          <a:r>
            <a:rPr lang="en-US" b="1" dirty="0"/>
            <a:t>Clinical Diagnosis</a:t>
          </a:r>
          <a:endParaRPr lang="en-US" dirty="0"/>
        </a:p>
      </dgm:t>
    </dgm:pt>
    <dgm:pt modelId="{6C0F6221-63A0-4B14-BA4C-2580E727842D}" type="parTrans" cxnId="{375C2C1C-E090-4FEA-B10C-29A59A730010}">
      <dgm:prSet/>
      <dgm:spPr/>
      <dgm:t>
        <a:bodyPr/>
        <a:lstStyle/>
        <a:p>
          <a:endParaRPr lang="en-US"/>
        </a:p>
      </dgm:t>
    </dgm:pt>
    <dgm:pt modelId="{9E32D320-79BA-45B8-A97B-CF9EA9E6C7D2}" type="sibTrans" cxnId="{375C2C1C-E090-4FEA-B10C-29A59A730010}">
      <dgm:prSet/>
      <dgm:spPr/>
      <dgm:t>
        <a:bodyPr/>
        <a:lstStyle/>
        <a:p>
          <a:endParaRPr lang="en-US"/>
        </a:p>
      </dgm:t>
    </dgm:pt>
    <dgm:pt modelId="{9601EE7F-8146-43AA-BF1D-02CDB870E7B3}">
      <dgm:prSet/>
      <dgm:spPr/>
      <dgm:t>
        <a:bodyPr/>
        <a:lstStyle/>
        <a:p>
          <a:r>
            <a:rPr lang="en-US" dirty="0"/>
            <a:t>Clinical history</a:t>
          </a:r>
        </a:p>
      </dgm:t>
    </dgm:pt>
    <dgm:pt modelId="{EFA859A9-E87E-4D36-9557-B8EF5F5AA673}" type="parTrans" cxnId="{19EE408A-3514-4821-AF22-DFB3F737B1A1}">
      <dgm:prSet/>
      <dgm:spPr/>
      <dgm:t>
        <a:bodyPr/>
        <a:lstStyle/>
        <a:p>
          <a:endParaRPr lang="en-US"/>
        </a:p>
      </dgm:t>
    </dgm:pt>
    <dgm:pt modelId="{37885ECE-8E62-4D7D-9B06-4D7CA10FC531}" type="sibTrans" cxnId="{19EE408A-3514-4821-AF22-DFB3F737B1A1}">
      <dgm:prSet/>
      <dgm:spPr/>
      <dgm:t>
        <a:bodyPr/>
        <a:lstStyle/>
        <a:p>
          <a:endParaRPr lang="en-US"/>
        </a:p>
      </dgm:t>
    </dgm:pt>
    <dgm:pt modelId="{6F02BA56-E5B1-4C6E-8343-CC5DDD0D26BB}">
      <dgm:prSet/>
      <dgm:spPr/>
      <dgm:t>
        <a:bodyPr/>
        <a:lstStyle/>
        <a:p>
          <a:r>
            <a:rPr lang="en-US" dirty="0"/>
            <a:t>Objective Data</a:t>
          </a:r>
        </a:p>
      </dgm:t>
    </dgm:pt>
    <dgm:pt modelId="{36234B4D-4514-49C8-BB28-5BF24F8A1606}" type="parTrans" cxnId="{0FC68EA5-D8F7-4971-93F7-5F879D798452}">
      <dgm:prSet/>
      <dgm:spPr/>
      <dgm:t>
        <a:bodyPr/>
        <a:lstStyle/>
        <a:p>
          <a:endParaRPr lang="en-US"/>
        </a:p>
      </dgm:t>
    </dgm:pt>
    <dgm:pt modelId="{4E994422-4142-4F5C-83F1-EE0A5214B731}" type="sibTrans" cxnId="{0FC68EA5-D8F7-4971-93F7-5F879D798452}">
      <dgm:prSet/>
      <dgm:spPr/>
      <dgm:t>
        <a:bodyPr/>
        <a:lstStyle/>
        <a:p>
          <a:endParaRPr lang="en-US"/>
        </a:p>
      </dgm:t>
    </dgm:pt>
    <dgm:pt modelId="{819DB6C7-686D-4CF1-B458-D30940DB6202}">
      <dgm:prSet/>
      <dgm:spPr/>
      <dgm:t>
        <a:bodyPr/>
        <a:lstStyle/>
        <a:p>
          <a:r>
            <a:rPr lang="en-US" dirty="0"/>
            <a:t>Actigraphy Testing</a:t>
          </a:r>
        </a:p>
      </dgm:t>
    </dgm:pt>
    <dgm:pt modelId="{8E69D7A7-1CC7-4294-8966-F8E1097D4D3F}" type="parTrans" cxnId="{A904C172-A15B-482C-819A-C2AA8B9ED55B}">
      <dgm:prSet/>
      <dgm:spPr/>
      <dgm:t>
        <a:bodyPr/>
        <a:lstStyle/>
        <a:p>
          <a:endParaRPr lang="en-US"/>
        </a:p>
      </dgm:t>
    </dgm:pt>
    <dgm:pt modelId="{394FFA59-7F33-4E13-952E-3EC3B0187A15}" type="sibTrans" cxnId="{A904C172-A15B-482C-819A-C2AA8B9ED55B}">
      <dgm:prSet/>
      <dgm:spPr/>
      <dgm:t>
        <a:bodyPr/>
        <a:lstStyle/>
        <a:p>
          <a:endParaRPr lang="en-US"/>
        </a:p>
      </dgm:t>
    </dgm:pt>
    <dgm:pt modelId="{2FC31753-E42A-459B-9F8D-D5A4D27D60A9}">
      <dgm:prSet/>
      <dgm:spPr/>
      <dgm:t>
        <a:bodyPr/>
        <a:lstStyle/>
        <a:p>
          <a:r>
            <a:rPr lang="en-US" dirty="0"/>
            <a:t>Screening Questionaries (ISI)</a:t>
          </a:r>
        </a:p>
      </dgm:t>
    </dgm:pt>
    <dgm:pt modelId="{7BABE894-6574-4511-9896-FBAA771875C3}" type="parTrans" cxnId="{B4E2D2E4-EC1A-4E0C-B012-88E598281D41}">
      <dgm:prSet/>
      <dgm:spPr/>
      <dgm:t>
        <a:bodyPr/>
        <a:lstStyle/>
        <a:p>
          <a:endParaRPr lang="en-US"/>
        </a:p>
      </dgm:t>
    </dgm:pt>
    <dgm:pt modelId="{71A340E1-F595-49F7-9A14-19D04EB90F8D}" type="sibTrans" cxnId="{B4E2D2E4-EC1A-4E0C-B012-88E598281D41}">
      <dgm:prSet/>
      <dgm:spPr/>
      <dgm:t>
        <a:bodyPr/>
        <a:lstStyle/>
        <a:p>
          <a:endParaRPr lang="en-US"/>
        </a:p>
      </dgm:t>
    </dgm:pt>
    <dgm:pt modelId="{F1B109A4-54AA-4AC6-B2C0-388799E4086F}">
      <dgm:prSet/>
      <dgm:spPr/>
      <dgm:t>
        <a:bodyPr/>
        <a:lstStyle/>
        <a:p>
          <a:r>
            <a:rPr lang="en-US" dirty="0"/>
            <a:t>Personal Wearable Devices </a:t>
          </a:r>
        </a:p>
      </dgm:t>
    </dgm:pt>
    <dgm:pt modelId="{F53B20A0-C30A-4BF4-A31D-1D0411D60DA4}" type="parTrans" cxnId="{8E9A6C82-E036-4926-8E3E-5E73DF987155}">
      <dgm:prSet/>
      <dgm:spPr/>
      <dgm:t>
        <a:bodyPr/>
        <a:lstStyle/>
        <a:p>
          <a:endParaRPr lang="en-US"/>
        </a:p>
      </dgm:t>
    </dgm:pt>
    <dgm:pt modelId="{0BB9836A-7A74-48B3-B1C2-BE374452E98F}" type="sibTrans" cxnId="{8E9A6C82-E036-4926-8E3E-5E73DF987155}">
      <dgm:prSet/>
      <dgm:spPr/>
      <dgm:t>
        <a:bodyPr/>
        <a:lstStyle/>
        <a:p>
          <a:endParaRPr lang="en-US"/>
        </a:p>
      </dgm:t>
    </dgm:pt>
    <dgm:pt modelId="{D2DD8630-2AD5-4F5F-A6B0-B7C651D2762E}" type="pres">
      <dgm:prSet presAssocID="{2F03C4BB-125A-4E8A-AF9C-6AD6FA91B56B}" presName="linear" presStyleCnt="0">
        <dgm:presLayoutVars>
          <dgm:dir/>
          <dgm:animLvl val="lvl"/>
          <dgm:resizeHandles val="exact"/>
        </dgm:presLayoutVars>
      </dgm:prSet>
      <dgm:spPr/>
    </dgm:pt>
    <dgm:pt modelId="{16A3F5F4-78BA-4CE8-8732-864C3F28D3A2}" type="pres">
      <dgm:prSet presAssocID="{A8EC1F8E-BB4A-4B6D-AAE6-4396166FE9DC}" presName="parentLin" presStyleCnt="0"/>
      <dgm:spPr/>
    </dgm:pt>
    <dgm:pt modelId="{A99CC8A8-68F7-41FD-97A9-49D70B231AF7}" type="pres">
      <dgm:prSet presAssocID="{A8EC1F8E-BB4A-4B6D-AAE6-4396166FE9DC}" presName="parentLeftMargin" presStyleLbl="node1" presStyleIdx="0" presStyleCnt="2"/>
      <dgm:spPr/>
    </dgm:pt>
    <dgm:pt modelId="{38927321-265A-4DD1-8AE8-48A764880838}" type="pres">
      <dgm:prSet presAssocID="{A8EC1F8E-BB4A-4B6D-AAE6-4396166FE9DC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2387B6B6-2ADF-4C14-980F-1A7BFB899EAB}" type="pres">
      <dgm:prSet presAssocID="{A8EC1F8E-BB4A-4B6D-AAE6-4396166FE9DC}" presName="negativeSpace" presStyleCnt="0"/>
      <dgm:spPr/>
    </dgm:pt>
    <dgm:pt modelId="{B6577EEA-ABC7-45DC-94A1-C358AFF55418}" type="pres">
      <dgm:prSet presAssocID="{A8EC1F8E-BB4A-4B6D-AAE6-4396166FE9DC}" presName="childText" presStyleLbl="conFgAcc1" presStyleIdx="0" presStyleCnt="2">
        <dgm:presLayoutVars>
          <dgm:bulletEnabled val="1"/>
        </dgm:presLayoutVars>
      </dgm:prSet>
      <dgm:spPr/>
    </dgm:pt>
    <dgm:pt modelId="{E72FA931-23DD-406A-9392-D6015098A818}" type="pres">
      <dgm:prSet presAssocID="{9E32D320-79BA-45B8-A97B-CF9EA9E6C7D2}" presName="spaceBetweenRectangles" presStyleCnt="0"/>
      <dgm:spPr/>
    </dgm:pt>
    <dgm:pt modelId="{D0920091-A174-47CE-8D34-5CC6B8A6FF3B}" type="pres">
      <dgm:prSet presAssocID="{6F02BA56-E5B1-4C6E-8343-CC5DDD0D26BB}" presName="parentLin" presStyleCnt="0"/>
      <dgm:spPr/>
    </dgm:pt>
    <dgm:pt modelId="{CD41427E-7725-473D-9B5B-2F2995F63525}" type="pres">
      <dgm:prSet presAssocID="{6F02BA56-E5B1-4C6E-8343-CC5DDD0D26BB}" presName="parentLeftMargin" presStyleLbl="node1" presStyleIdx="0" presStyleCnt="2"/>
      <dgm:spPr/>
    </dgm:pt>
    <dgm:pt modelId="{4CB562CD-341E-4AB2-9B00-B40CB3BD6E5E}" type="pres">
      <dgm:prSet presAssocID="{6F02BA56-E5B1-4C6E-8343-CC5DDD0D26BB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3B7FC9F2-24DF-46E9-819A-260F240F6ABF}" type="pres">
      <dgm:prSet presAssocID="{6F02BA56-E5B1-4C6E-8343-CC5DDD0D26BB}" presName="negativeSpace" presStyleCnt="0"/>
      <dgm:spPr/>
    </dgm:pt>
    <dgm:pt modelId="{F411690C-9A83-4F2D-B97B-2D31A10E3CA7}" type="pres">
      <dgm:prSet presAssocID="{6F02BA56-E5B1-4C6E-8343-CC5DDD0D26BB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246E5C17-9E02-469F-A088-A855FA0F13DE}" type="presOf" srcId="{9601EE7F-8146-43AA-BF1D-02CDB870E7B3}" destId="{B6577EEA-ABC7-45DC-94A1-C358AFF55418}" srcOrd="0" destOrd="0" presId="urn:microsoft.com/office/officeart/2005/8/layout/list1"/>
    <dgm:cxn modelId="{375C2C1C-E090-4FEA-B10C-29A59A730010}" srcId="{2F03C4BB-125A-4E8A-AF9C-6AD6FA91B56B}" destId="{A8EC1F8E-BB4A-4B6D-AAE6-4396166FE9DC}" srcOrd="0" destOrd="0" parTransId="{6C0F6221-63A0-4B14-BA4C-2580E727842D}" sibTransId="{9E32D320-79BA-45B8-A97B-CF9EA9E6C7D2}"/>
    <dgm:cxn modelId="{D7057E41-26ED-42BE-8D77-72BD076D551C}" type="presOf" srcId="{6F02BA56-E5B1-4C6E-8343-CC5DDD0D26BB}" destId="{CD41427E-7725-473D-9B5B-2F2995F63525}" srcOrd="0" destOrd="0" presId="urn:microsoft.com/office/officeart/2005/8/layout/list1"/>
    <dgm:cxn modelId="{9C522A64-5828-4CDA-9749-93D50DCBEFD7}" type="presOf" srcId="{2F03C4BB-125A-4E8A-AF9C-6AD6FA91B56B}" destId="{D2DD8630-2AD5-4F5F-A6B0-B7C651D2762E}" srcOrd="0" destOrd="0" presId="urn:microsoft.com/office/officeart/2005/8/layout/list1"/>
    <dgm:cxn modelId="{A904C172-A15B-482C-819A-C2AA8B9ED55B}" srcId="{6F02BA56-E5B1-4C6E-8343-CC5DDD0D26BB}" destId="{819DB6C7-686D-4CF1-B458-D30940DB6202}" srcOrd="0" destOrd="0" parTransId="{8E69D7A7-1CC7-4294-8966-F8E1097D4D3F}" sibTransId="{394FFA59-7F33-4E13-952E-3EC3B0187A15}"/>
    <dgm:cxn modelId="{8E9A6C82-E036-4926-8E3E-5E73DF987155}" srcId="{6F02BA56-E5B1-4C6E-8343-CC5DDD0D26BB}" destId="{F1B109A4-54AA-4AC6-B2C0-388799E4086F}" srcOrd="1" destOrd="0" parTransId="{F53B20A0-C30A-4BF4-A31D-1D0411D60DA4}" sibTransId="{0BB9836A-7A74-48B3-B1C2-BE374452E98F}"/>
    <dgm:cxn modelId="{19EE408A-3514-4821-AF22-DFB3F737B1A1}" srcId="{A8EC1F8E-BB4A-4B6D-AAE6-4396166FE9DC}" destId="{9601EE7F-8146-43AA-BF1D-02CDB870E7B3}" srcOrd="0" destOrd="0" parTransId="{EFA859A9-E87E-4D36-9557-B8EF5F5AA673}" sibTransId="{37885ECE-8E62-4D7D-9B06-4D7CA10FC531}"/>
    <dgm:cxn modelId="{C11FFA96-033C-4DDC-87F5-447ACAB0BF23}" type="presOf" srcId="{F1B109A4-54AA-4AC6-B2C0-388799E4086F}" destId="{F411690C-9A83-4F2D-B97B-2D31A10E3CA7}" srcOrd="0" destOrd="1" presId="urn:microsoft.com/office/officeart/2005/8/layout/list1"/>
    <dgm:cxn modelId="{0FC68EA5-D8F7-4971-93F7-5F879D798452}" srcId="{2F03C4BB-125A-4E8A-AF9C-6AD6FA91B56B}" destId="{6F02BA56-E5B1-4C6E-8343-CC5DDD0D26BB}" srcOrd="1" destOrd="0" parTransId="{36234B4D-4514-49C8-BB28-5BF24F8A1606}" sibTransId="{4E994422-4142-4F5C-83F1-EE0A5214B731}"/>
    <dgm:cxn modelId="{6520A3AF-85D4-46C8-9AFC-10DDCDC82C4E}" type="presOf" srcId="{819DB6C7-686D-4CF1-B458-D30940DB6202}" destId="{F411690C-9A83-4F2D-B97B-2D31A10E3CA7}" srcOrd="0" destOrd="0" presId="urn:microsoft.com/office/officeart/2005/8/layout/list1"/>
    <dgm:cxn modelId="{877230B8-8A41-4D55-84A9-1E99D14DF312}" type="presOf" srcId="{A8EC1F8E-BB4A-4B6D-AAE6-4396166FE9DC}" destId="{38927321-265A-4DD1-8AE8-48A764880838}" srcOrd="1" destOrd="0" presId="urn:microsoft.com/office/officeart/2005/8/layout/list1"/>
    <dgm:cxn modelId="{FE9C1BC5-4C2A-4239-BCF9-1BF82001C4FB}" type="presOf" srcId="{6F02BA56-E5B1-4C6E-8343-CC5DDD0D26BB}" destId="{4CB562CD-341E-4AB2-9B00-B40CB3BD6E5E}" srcOrd="1" destOrd="0" presId="urn:microsoft.com/office/officeart/2005/8/layout/list1"/>
    <dgm:cxn modelId="{941EC2C7-CCCE-4FE8-8636-8ADB896457A9}" type="presOf" srcId="{2FC31753-E42A-459B-9F8D-D5A4D27D60A9}" destId="{B6577EEA-ABC7-45DC-94A1-C358AFF55418}" srcOrd="0" destOrd="1" presId="urn:microsoft.com/office/officeart/2005/8/layout/list1"/>
    <dgm:cxn modelId="{B4E2D2E4-EC1A-4E0C-B012-88E598281D41}" srcId="{A8EC1F8E-BB4A-4B6D-AAE6-4396166FE9DC}" destId="{2FC31753-E42A-459B-9F8D-D5A4D27D60A9}" srcOrd="1" destOrd="0" parTransId="{7BABE894-6574-4511-9896-FBAA771875C3}" sibTransId="{71A340E1-F595-49F7-9A14-19D04EB90F8D}"/>
    <dgm:cxn modelId="{109CD0E6-72BC-4216-9DDD-404C5DF90D93}" type="presOf" srcId="{A8EC1F8E-BB4A-4B6D-AAE6-4396166FE9DC}" destId="{A99CC8A8-68F7-41FD-97A9-49D70B231AF7}" srcOrd="0" destOrd="0" presId="urn:microsoft.com/office/officeart/2005/8/layout/list1"/>
    <dgm:cxn modelId="{630FA798-8319-4813-B1D1-08406A99CE58}" type="presParOf" srcId="{D2DD8630-2AD5-4F5F-A6B0-B7C651D2762E}" destId="{16A3F5F4-78BA-4CE8-8732-864C3F28D3A2}" srcOrd="0" destOrd="0" presId="urn:microsoft.com/office/officeart/2005/8/layout/list1"/>
    <dgm:cxn modelId="{BF80AA0C-D4B5-4A41-BBE3-FB268E7DCD8F}" type="presParOf" srcId="{16A3F5F4-78BA-4CE8-8732-864C3F28D3A2}" destId="{A99CC8A8-68F7-41FD-97A9-49D70B231AF7}" srcOrd="0" destOrd="0" presId="urn:microsoft.com/office/officeart/2005/8/layout/list1"/>
    <dgm:cxn modelId="{DCDCF5AF-B5F1-44BF-A149-51719F182278}" type="presParOf" srcId="{16A3F5F4-78BA-4CE8-8732-864C3F28D3A2}" destId="{38927321-265A-4DD1-8AE8-48A764880838}" srcOrd="1" destOrd="0" presId="urn:microsoft.com/office/officeart/2005/8/layout/list1"/>
    <dgm:cxn modelId="{252E36DE-EB57-4541-8211-EBC71E3384FC}" type="presParOf" srcId="{D2DD8630-2AD5-4F5F-A6B0-B7C651D2762E}" destId="{2387B6B6-2ADF-4C14-980F-1A7BFB899EAB}" srcOrd="1" destOrd="0" presId="urn:microsoft.com/office/officeart/2005/8/layout/list1"/>
    <dgm:cxn modelId="{6B6A0A28-FC24-4457-8C69-4C43990675B8}" type="presParOf" srcId="{D2DD8630-2AD5-4F5F-A6B0-B7C651D2762E}" destId="{B6577EEA-ABC7-45DC-94A1-C358AFF55418}" srcOrd="2" destOrd="0" presId="urn:microsoft.com/office/officeart/2005/8/layout/list1"/>
    <dgm:cxn modelId="{602B302B-0031-45A5-B9A5-DED93C8BDF2B}" type="presParOf" srcId="{D2DD8630-2AD5-4F5F-A6B0-B7C651D2762E}" destId="{E72FA931-23DD-406A-9392-D6015098A818}" srcOrd="3" destOrd="0" presId="urn:microsoft.com/office/officeart/2005/8/layout/list1"/>
    <dgm:cxn modelId="{6154D7AD-E283-451C-A66D-68C83E6AED20}" type="presParOf" srcId="{D2DD8630-2AD5-4F5F-A6B0-B7C651D2762E}" destId="{D0920091-A174-47CE-8D34-5CC6B8A6FF3B}" srcOrd="4" destOrd="0" presId="urn:microsoft.com/office/officeart/2005/8/layout/list1"/>
    <dgm:cxn modelId="{95F2CC82-21C0-48C7-81DE-317ED65F0A56}" type="presParOf" srcId="{D0920091-A174-47CE-8D34-5CC6B8A6FF3B}" destId="{CD41427E-7725-473D-9B5B-2F2995F63525}" srcOrd="0" destOrd="0" presId="urn:microsoft.com/office/officeart/2005/8/layout/list1"/>
    <dgm:cxn modelId="{A2F7F982-51D2-4873-9A19-D324B85DC114}" type="presParOf" srcId="{D0920091-A174-47CE-8D34-5CC6B8A6FF3B}" destId="{4CB562CD-341E-4AB2-9B00-B40CB3BD6E5E}" srcOrd="1" destOrd="0" presId="urn:microsoft.com/office/officeart/2005/8/layout/list1"/>
    <dgm:cxn modelId="{AE65EDB1-29C0-4B91-8F56-A5A0707B122C}" type="presParOf" srcId="{D2DD8630-2AD5-4F5F-A6B0-B7C651D2762E}" destId="{3B7FC9F2-24DF-46E9-819A-260F240F6ABF}" srcOrd="5" destOrd="0" presId="urn:microsoft.com/office/officeart/2005/8/layout/list1"/>
    <dgm:cxn modelId="{56A38A97-0C93-4563-B4EC-502B6554AAC7}" type="presParOf" srcId="{D2DD8630-2AD5-4F5F-A6B0-B7C651D2762E}" destId="{F411690C-9A83-4F2D-B97B-2D31A10E3CA7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FA2D249-6403-40EA-B2E9-BBAC32F3E764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5E7821D5-2794-4890-801A-600EDE6E116F}">
      <dgm:prSet/>
      <dgm:spPr/>
      <dgm:t>
        <a:bodyPr/>
        <a:lstStyle/>
        <a:p>
          <a:r>
            <a:rPr lang="en-US"/>
            <a:t>Eszopiclone (Lunesta)</a:t>
          </a:r>
        </a:p>
      </dgm:t>
    </dgm:pt>
    <dgm:pt modelId="{D558DC4A-024C-464E-AC42-70B84ABE83AC}" type="parTrans" cxnId="{33159EAC-9375-4F0D-9CC9-213685449314}">
      <dgm:prSet/>
      <dgm:spPr/>
      <dgm:t>
        <a:bodyPr/>
        <a:lstStyle/>
        <a:p>
          <a:endParaRPr lang="en-US"/>
        </a:p>
      </dgm:t>
    </dgm:pt>
    <dgm:pt modelId="{88EB6E70-78C6-430E-A607-E7F8CF26B62B}" type="sibTrans" cxnId="{33159EAC-9375-4F0D-9CC9-213685449314}">
      <dgm:prSet/>
      <dgm:spPr/>
      <dgm:t>
        <a:bodyPr/>
        <a:lstStyle/>
        <a:p>
          <a:endParaRPr lang="en-US"/>
        </a:p>
      </dgm:t>
    </dgm:pt>
    <dgm:pt modelId="{82393A41-DA07-43D5-B755-2F76A7352A3C}">
      <dgm:prSet/>
      <dgm:spPr/>
      <dgm:t>
        <a:bodyPr/>
        <a:lstStyle/>
        <a:p>
          <a:r>
            <a:rPr lang="en-US" b="1"/>
            <a:t>½ life 6 hrs </a:t>
          </a:r>
          <a:r>
            <a:rPr lang="en-US">
              <a:sym typeface="Wingdings" panose="05000000000000000000" pitchFamily="2" charset="2"/>
            </a:rPr>
            <a:t></a:t>
          </a:r>
          <a:r>
            <a:rPr lang="en-US"/>
            <a:t> only use in pts who can get 7-8 hrs sleep</a:t>
          </a:r>
        </a:p>
      </dgm:t>
    </dgm:pt>
    <dgm:pt modelId="{6CC65A90-8DD3-4E4D-B8F6-3B6C418F304A}" type="parTrans" cxnId="{3152F828-5AB9-45FE-85AF-223F361B0804}">
      <dgm:prSet/>
      <dgm:spPr/>
      <dgm:t>
        <a:bodyPr/>
        <a:lstStyle/>
        <a:p>
          <a:endParaRPr lang="en-US"/>
        </a:p>
      </dgm:t>
    </dgm:pt>
    <dgm:pt modelId="{90A3B20E-9E38-4CAB-A357-0B906492D9AA}" type="sibTrans" cxnId="{3152F828-5AB9-45FE-85AF-223F361B0804}">
      <dgm:prSet/>
      <dgm:spPr/>
      <dgm:t>
        <a:bodyPr/>
        <a:lstStyle/>
        <a:p>
          <a:endParaRPr lang="en-US"/>
        </a:p>
      </dgm:t>
    </dgm:pt>
    <dgm:pt modelId="{373C7B90-C0F9-425F-B7CB-FF47AD5A898F}">
      <dgm:prSet/>
      <dgm:spPr/>
      <dgm:t>
        <a:bodyPr/>
        <a:lstStyle/>
        <a:p>
          <a:r>
            <a:rPr lang="en-US" b="1"/>
            <a:t>Adverse events: Metallic taste</a:t>
          </a:r>
          <a:r>
            <a:rPr lang="en-US"/>
            <a:t>, HA, somnolence, dizziness</a:t>
          </a:r>
        </a:p>
      </dgm:t>
    </dgm:pt>
    <dgm:pt modelId="{3D690415-5F7F-4E12-AB22-106BE7879AB0}" type="parTrans" cxnId="{B5E8E8FA-D3AF-4C4D-AB87-DB7B6A998895}">
      <dgm:prSet/>
      <dgm:spPr/>
      <dgm:t>
        <a:bodyPr/>
        <a:lstStyle/>
        <a:p>
          <a:endParaRPr lang="en-US"/>
        </a:p>
      </dgm:t>
    </dgm:pt>
    <dgm:pt modelId="{FE10394F-4E40-4AA8-9CC6-BA7ED0D01ABA}" type="sibTrans" cxnId="{B5E8E8FA-D3AF-4C4D-AB87-DB7B6A998895}">
      <dgm:prSet/>
      <dgm:spPr/>
      <dgm:t>
        <a:bodyPr/>
        <a:lstStyle/>
        <a:p>
          <a:endParaRPr lang="en-US"/>
        </a:p>
      </dgm:t>
    </dgm:pt>
    <dgm:pt modelId="{041EAA97-0B48-46B2-B67F-9910EE6DABA9}">
      <dgm:prSet/>
      <dgm:spPr/>
      <dgm:t>
        <a:bodyPr/>
        <a:lstStyle/>
        <a:p>
          <a:r>
            <a:rPr lang="en-US"/>
            <a:t>2014: FDA warning for driving or other next day activities </a:t>
          </a:r>
        </a:p>
      </dgm:t>
    </dgm:pt>
    <dgm:pt modelId="{D6D34B35-6EEF-4325-9924-C0CD0E394406}" type="parTrans" cxnId="{FFF9818E-06B3-4203-A405-47635411C580}">
      <dgm:prSet/>
      <dgm:spPr/>
      <dgm:t>
        <a:bodyPr/>
        <a:lstStyle/>
        <a:p>
          <a:endParaRPr lang="en-US"/>
        </a:p>
      </dgm:t>
    </dgm:pt>
    <dgm:pt modelId="{9828FED2-4471-4437-8B75-64C69A946694}" type="sibTrans" cxnId="{FFF9818E-06B3-4203-A405-47635411C580}">
      <dgm:prSet/>
      <dgm:spPr/>
      <dgm:t>
        <a:bodyPr/>
        <a:lstStyle/>
        <a:p>
          <a:endParaRPr lang="en-US"/>
        </a:p>
      </dgm:t>
    </dgm:pt>
    <dgm:pt modelId="{4308A029-2EC7-4C1E-8FCD-A9254E892DD4}">
      <dgm:prSet/>
      <dgm:spPr/>
      <dgm:t>
        <a:bodyPr/>
        <a:lstStyle/>
        <a:p>
          <a:r>
            <a:rPr lang="en-US"/>
            <a:t>Zolpidem (Ambien)</a:t>
          </a:r>
        </a:p>
      </dgm:t>
    </dgm:pt>
    <dgm:pt modelId="{427FFDBF-E46F-4D22-B34A-7E7FDF21276B}" type="parTrans" cxnId="{F92BDA6B-F5F2-4CB2-A5CE-0CE151446E3B}">
      <dgm:prSet/>
      <dgm:spPr/>
      <dgm:t>
        <a:bodyPr/>
        <a:lstStyle/>
        <a:p>
          <a:endParaRPr lang="en-US"/>
        </a:p>
      </dgm:t>
    </dgm:pt>
    <dgm:pt modelId="{20D96C0E-1B41-4CC6-92E7-A000C7220527}" type="sibTrans" cxnId="{F92BDA6B-F5F2-4CB2-A5CE-0CE151446E3B}">
      <dgm:prSet/>
      <dgm:spPr/>
      <dgm:t>
        <a:bodyPr/>
        <a:lstStyle/>
        <a:p>
          <a:endParaRPr lang="en-US"/>
        </a:p>
      </dgm:t>
    </dgm:pt>
    <dgm:pt modelId="{AD341550-E220-4B37-B7BC-BE0010819CF2}">
      <dgm:prSet/>
      <dgm:spPr/>
      <dgm:t>
        <a:bodyPr/>
        <a:lstStyle/>
        <a:p>
          <a:r>
            <a:rPr lang="en-US" b="1"/>
            <a:t>1.5 – 2.4 hrs ½ life</a:t>
          </a:r>
          <a:endParaRPr lang="en-US"/>
        </a:p>
      </dgm:t>
    </dgm:pt>
    <dgm:pt modelId="{E10190EA-8D5F-44B9-A8C1-C9F27BE1F136}" type="parTrans" cxnId="{4B0C6736-E2D0-468F-A91C-12BA3E083F3C}">
      <dgm:prSet/>
      <dgm:spPr/>
      <dgm:t>
        <a:bodyPr/>
        <a:lstStyle/>
        <a:p>
          <a:endParaRPr lang="en-US"/>
        </a:p>
      </dgm:t>
    </dgm:pt>
    <dgm:pt modelId="{D5CA8A40-9F5F-49AF-A61E-4ADFA2E9378F}" type="sibTrans" cxnId="{4B0C6736-E2D0-468F-A91C-12BA3E083F3C}">
      <dgm:prSet/>
      <dgm:spPr/>
      <dgm:t>
        <a:bodyPr/>
        <a:lstStyle/>
        <a:p>
          <a:endParaRPr lang="en-US"/>
        </a:p>
      </dgm:t>
    </dgm:pt>
    <dgm:pt modelId="{E316B94D-F537-4345-BE58-78CDABD3048F}">
      <dgm:prSet/>
      <dgm:spPr/>
      <dgm:t>
        <a:bodyPr/>
        <a:lstStyle/>
        <a:p>
          <a:r>
            <a:rPr lang="en-US"/>
            <a:t>CR formulation: </a:t>
          </a:r>
          <a:r>
            <a:rPr lang="en-US" b="1"/>
            <a:t>½ life 1.6 - 4 hrs </a:t>
          </a:r>
          <a:endParaRPr lang="en-US"/>
        </a:p>
      </dgm:t>
    </dgm:pt>
    <dgm:pt modelId="{8AFB3A6A-3A1D-4650-A5D8-355D939CB5E2}" type="parTrans" cxnId="{287A4D98-3625-4C82-9F74-1FC21770FB79}">
      <dgm:prSet/>
      <dgm:spPr/>
      <dgm:t>
        <a:bodyPr/>
        <a:lstStyle/>
        <a:p>
          <a:endParaRPr lang="en-US"/>
        </a:p>
      </dgm:t>
    </dgm:pt>
    <dgm:pt modelId="{B52D5952-1E8F-4017-9F67-107E8CDC671E}" type="sibTrans" cxnId="{287A4D98-3625-4C82-9F74-1FC21770FB79}">
      <dgm:prSet/>
      <dgm:spPr/>
      <dgm:t>
        <a:bodyPr/>
        <a:lstStyle/>
        <a:p>
          <a:endParaRPr lang="en-US"/>
        </a:p>
      </dgm:t>
    </dgm:pt>
    <dgm:pt modelId="{2415C90D-3E59-46B8-8A41-40A24558F701}">
      <dgm:prSet/>
      <dgm:spPr/>
      <dgm:t>
        <a:bodyPr/>
        <a:lstStyle/>
        <a:p>
          <a:r>
            <a:rPr lang="en-US" b="1"/>
            <a:t>Adverse events: Parasomnia</a:t>
          </a:r>
          <a:r>
            <a:rPr lang="en-US"/>
            <a:t>, HA, somnolence, dizziness</a:t>
          </a:r>
        </a:p>
      </dgm:t>
    </dgm:pt>
    <dgm:pt modelId="{942F488D-BB8D-483A-A35A-2C9BC89D0532}" type="parTrans" cxnId="{09D13458-4F07-4354-B768-7B1364E9D933}">
      <dgm:prSet/>
      <dgm:spPr/>
      <dgm:t>
        <a:bodyPr/>
        <a:lstStyle/>
        <a:p>
          <a:endParaRPr lang="en-US"/>
        </a:p>
      </dgm:t>
    </dgm:pt>
    <dgm:pt modelId="{D80F2A81-38F7-4939-81CB-238A00961D04}" type="sibTrans" cxnId="{09D13458-4F07-4354-B768-7B1364E9D933}">
      <dgm:prSet/>
      <dgm:spPr/>
      <dgm:t>
        <a:bodyPr/>
        <a:lstStyle/>
        <a:p>
          <a:endParaRPr lang="en-US"/>
        </a:p>
      </dgm:t>
    </dgm:pt>
    <dgm:pt modelId="{3ECC66AF-DF02-4EFE-BE59-974728F5A40C}">
      <dgm:prSet/>
      <dgm:spPr/>
      <dgm:t>
        <a:bodyPr/>
        <a:lstStyle/>
        <a:p>
          <a:r>
            <a:rPr lang="en-US"/>
            <a:t>2014: FDA warning for driving or other next day activities </a:t>
          </a:r>
          <a:r>
            <a:rPr lang="en-US">
              <a:sym typeface="Wingdings" panose="05000000000000000000" pitchFamily="2" charset="2"/>
            </a:rPr>
            <a:t></a:t>
          </a:r>
          <a:r>
            <a:rPr lang="en-US"/>
            <a:t> lower doses recommended </a:t>
          </a:r>
        </a:p>
      </dgm:t>
    </dgm:pt>
    <dgm:pt modelId="{E5CF507F-7A6F-49D7-87A4-D9E5737AD282}" type="parTrans" cxnId="{AA796E60-0C30-4EC8-B68A-04E548836F53}">
      <dgm:prSet/>
      <dgm:spPr/>
      <dgm:t>
        <a:bodyPr/>
        <a:lstStyle/>
        <a:p>
          <a:endParaRPr lang="en-US"/>
        </a:p>
      </dgm:t>
    </dgm:pt>
    <dgm:pt modelId="{D95BBBF1-E8C4-4945-A7AB-C825F35B32C6}" type="sibTrans" cxnId="{AA796E60-0C30-4EC8-B68A-04E548836F53}">
      <dgm:prSet/>
      <dgm:spPr/>
      <dgm:t>
        <a:bodyPr/>
        <a:lstStyle/>
        <a:p>
          <a:endParaRPr lang="en-US"/>
        </a:p>
      </dgm:t>
    </dgm:pt>
    <dgm:pt modelId="{36DC8447-5424-491E-B7D8-C4917A2BABBF}">
      <dgm:prSet/>
      <dgm:spPr/>
      <dgm:t>
        <a:bodyPr/>
        <a:lstStyle/>
        <a:p>
          <a:r>
            <a:rPr lang="en-US"/>
            <a:t>Zaleplon (Sonata)</a:t>
          </a:r>
        </a:p>
      </dgm:t>
    </dgm:pt>
    <dgm:pt modelId="{270A4974-E655-4507-8AE5-476F2D32600F}" type="parTrans" cxnId="{78127CEA-7E8D-454C-B83E-00B23DD9375F}">
      <dgm:prSet/>
      <dgm:spPr/>
      <dgm:t>
        <a:bodyPr/>
        <a:lstStyle/>
        <a:p>
          <a:endParaRPr lang="en-US"/>
        </a:p>
      </dgm:t>
    </dgm:pt>
    <dgm:pt modelId="{25743141-EA53-4F93-B9FA-7C544B81954D}" type="sibTrans" cxnId="{78127CEA-7E8D-454C-B83E-00B23DD9375F}">
      <dgm:prSet/>
      <dgm:spPr/>
      <dgm:t>
        <a:bodyPr/>
        <a:lstStyle/>
        <a:p>
          <a:endParaRPr lang="en-US"/>
        </a:p>
      </dgm:t>
    </dgm:pt>
    <dgm:pt modelId="{A8EC9104-6321-4276-9436-61952C8D5EFA}">
      <dgm:prSet/>
      <dgm:spPr/>
      <dgm:t>
        <a:bodyPr/>
        <a:lstStyle/>
        <a:p>
          <a:r>
            <a:rPr lang="en-US" b="1"/>
            <a:t>½ life 30 min – 1 hr </a:t>
          </a:r>
          <a:r>
            <a:rPr lang="en-US"/>
            <a:t>(delayed absorption with heavy meals or high fat meals)</a:t>
          </a:r>
        </a:p>
      </dgm:t>
    </dgm:pt>
    <dgm:pt modelId="{D848E2EF-FC52-41D6-A2B1-191655C86C8D}" type="parTrans" cxnId="{2602267E-68B6-485A-82F0-36CC020E0E0D}">
      <dgm:prSet/>
      <dgm:spPr/>
      <dgm:t>
        <a:bodyPr/>
        <a:lstStyle/>
        <a:p>
          <a:endParaRPr lang="en-US"/>
        </a:p>
      </dgm:t>
    </dgm:pt>
    <dgm:pt modelId="{064FF4A9-91CE-4D0F-9139-009B0159BF65}" type="sibTrans" cxnId="{2602267E-68B6-485A-82F0-36CC020E0E0D}">
      <dgm:prSet/>
      <dgm:spPr/>
      <dgm:t>
        <a:bodyPr/>
        <a:lstStyle/>
        <a:p>
          <a:endParaRPr lang="en-US"/>
        </a:p>
      </dgm:t>
    </dgm:pt>
    <dgm:pt modelId="{33004FF4-5E36-45B3-9F3B-7059399D4176}">
      <dgm:prSet/>
      <dgm:spPr/>
      <dgm:t>
        <a:bodyPr/>
        <a:lstStyle/>
        <a:p>
          <a:r>
            <a:rPr lang="en-US"/>
            <a:t>Should be </a:t>
          </a:r>
          <a:r>
            <a:rPr lang="en-US" b="1"/>
            <a:t>avoided</a:t>
          </a:r>
          <a:r>
            <a:rPr lang="en-US"/>
            <a:t> in pts with </a:t>
          </a:r>
          <a:r>
            <a:rPr lang="en-US" b="1"/>
            <a:t>hepatic failure</a:t>
          </a:r>
          <a:endParaRPr lang="en-US"/>
        </a:p>
      </dgm:t>
    </dgm:pt>
    <dgm:pt modelId="{1E4519B5-AEBC-4A38-8ABF-2AA0BF781BD0}" type="parTrans" cxnId="{8A4824F3-C766-43B4-BA17-32E51357F91C}">
      <dgm:prSet/>
      <dgm:spPr/>
      <dgm:t>
        <a:bodyPr/>
        <a:lstStyle/>
        <a:p>
          <a:endParaRPr lang="en-US"/>
        </a:p>
      </dgm:t>
    </dgm:pt>
    <dgm:pt modelId="{2E7D7ECF-6872-489E-8DBA-8AE834BF3356}" type="sibTrans" cxnId="{8A4824F3-C766-43B4-BA17-32E51357F91C}">
      <dgm:prSet/>
      <dgm:spPr/>
      <dgm:t>
        <a:bodyPr/>
        <a:lstStyle/>
        <a:p>
          <a:endParaRPr lang="en-US"/>
        </a:p>
      </dgm:t>
    </dgm:pt>
    <dgm:pt modelId="{4B5BCAF7-375A-43D6-93AF-A59E1BD5EC36}" type="pres">
      <dgm:prSet presAssocID="{DFA2D249-6403-40EA-B2E9-BBAC32F3E764}" presName="linear" presStyleCnt="0">
        <dgm:presLayoutVars>
          <dgm:dir/>
          <dgm:animLvl val="lvl"/>
          <dgm:resizeHandles val="exact"/>
        </dgm:presLayoutVars>
      </dgm:prSet>
      <dgm:spPr/>
    </dgm:pt>
    <dgm:pt modelId="{7175A051-09AD-476E-B054-81BE9FCEBDFA}" type="pres">
      <dgm:prSet presAssocID="{5E7821D5-2794-4890-801A-600EDE6E116F}" presName="parentLin" presStyleCnt="0"/>
      <dgm:spPr/>
    </dgm:pt>
    <dgm:pt modelId="{D32A7541-958F-410A-8431-D7F9864FE259}" type="pres">
      <dgm:prSet presAssocID="{5E7821D5-2794-4890-801A-600EDE6E116F}" presName="parentLeftMargin" presStyleLbl="node1" presStyleIdx="0" presStyleCnt="3"/>
      <dgm:spPr/>
    </dgm:pt>
    <dgm:pt modelId="{4FFE12B2-01E9-44FA-BCB8-F8B6103546C7}" type="pres">
      <dgm:prSet presAssocID="{5E7821D5-2794-4890-801A-600EDE6E116F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B7498838-65B8-40C7-9CED-DE9E280417BB}" type="pres">
      <dgm:prSet presAssocID="{5E7821D5-2794-4890-801A-600EDE6E116F}" presName="negativeSpace" presStyleCnt="0"/>
      <dgm:spPr/>
    </dgm:pt>
    <dgm:pt modelId="{0A180130-1F01-4330-8B81-9CF1911E11E3}" type="pres">
      <dgm:prSet presAssocID="{5E7821D5-2794-4890-801A-600EDE6E116F}" presName="childText" presStyleLbl="conFgAcc1" presStyleIdx="0" presStyleCnt="3">
        <dgm:presLayoutVars>
          <dgm:bulletEnabled val="1"/>
        </dgm:presLayoutVars>
      </dgm:prSet>
      <dgm:spPr/>
    </dgm:pt>
    <dgm:pt modelId="{3AECC3B6-6B67-4645-B1FA-C02B219B6CBC}" type="pres">
      <dgm:prSet presAssocID="{88EB6E70-78C6-430E-A607-E7F8CF26B62B}" presName="spaceBetweenRectangles" presStyleCnt="0"/>
      <dgm:spPr/>
    </dgm:pt>
    <dgm:pt modelId="{850BD4C8-D7EE-4EC3-BDE8-4A37A3165006}" type="pres">
      <dgm:prSet presAssocID="{4308A029-2EC7-4C1E-8FCD-A9254E892DD4}" presName="parentLin" presStyleCnt="0"/>
      <dgm:spPr/>
    </dgm:pt>
    <dgm:pt modelId="{28F5101F-38FB-4F1A-ADC7-94AC403A603D}" type="pres">
      <dgm:prSet presAssocID="{4308A029-2EC7-4C1E-8FCD-A9254E892DD4}" presName="parentLeftMargin" presStyleLbl="node1" presStyleIdx="0" presStyleCnt="3"/>
      <dgm:spPr/>
    </dgm:pt>
    <dgm:pt modelId="{003C1F16-03B1-4B70-8E82-234FD1FF89FF}" type="pres">
      <dgm:prSet presAssocID="{4308A029-2EC7-4C1E-8FCD-A9254E892DD4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2B5A85BC-744E-4E3F-973B-88B50FD264B1}" type="pres">
      <dgm:prSet presAssocID="{4308A029-2EC7-4C1E-8FCD-A9254E892DD4}" presName="negativeSpace" presStyleCnt="0"/>
      <dgm:spPr/>
    </dgm:pt>
    <dgm:pt modelId="{C8A96EA3-608C-459E-90CA-38B2E8C872BE}" type="pres">
      <dgm:prSet presAssocID="{4308A029-2EC7-4C1E-8FCD-A9254E892DD4}" presName="childText" presStyleLbl="conFgAcc1" presStyleIdx="1" presStyleCnt="3">
        <dgm:presLayoutVars>
          <dgm:bulletEnabled val="1"/>
        </dgm:presLayoutVars>
      </dgm:prSet>
      <dgm:spPr/>
    </dgm:pt>
    <dgm:pt modelId="{1A585E39-BAC7-4183-AD4E-F69D9C95E4AE}" type="pres">
      <dgm:prSet presAssocID="{20D96C0E-1B41-4CC6-92E7-A000C7220527}" presName="spaceBetweenRectangles" presStyleCnt="0"/>
      <dgm:spPr/>
    </dgm:pt>
    <dgm:pt modelId="{CDA92736-1B4D-42EE-A22A-3C8542ABD70B}" type="pres">
      <dgm:prSet presAssocID="{36DC8447-5424-491E-B7D8-C4917A2BABBF}" presName="parentLin" presStyleCnt="0"/>
      <dgm:spPr/>
    </dgm:pt>
    <dgm:pt modelId="{98BE2630-5564-4A34-80F0-8C0BA5A815C1}" type="pres">
      <dgm:prSet presAssocID="{36DC8447-5424-491E-B7D8-C4917A2BABBF}" presName="parentLeftMargin" presStyleLbl="node1" presStyleIdx="1" presStyleCnt="3"/>
      <dgm:spPr/>
    </dgm:pt>
    <dgm:pt modelId="{0FBD037E-6250-4EA5-8248-7D7EF80A6F18}" type="pres">
      <dgm:prSet presAssocID="{36DC8447-5424-491E-B7D8-C4917A2BABBF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4874ED17-4656-451A-BF1D-C5FAEB603107}" type="pres">
      <dgm:prSet presAssocID="{36DC8447-5424-491E-B7D8-C4917A2BABBF}" presName="negativeSpace" presStyleCnt="0"/>
      <dgm:spPr/>
    </dgm:pt>
    <dgm:pt modelId="{1B6DEB83-EDB1-4144-BE59-CB636BFF2E93}" type="pres">
      <dgm:prSet presAssocID="{36DC8447-5424-491E-B7D8-C4917A2BABBF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68200009-46B7-482B-AAFF-8EB65BB58EA3}" type="presOf" srcId="{3ECC66AF-DF02-4EFE-BE59-974728F5A40C}" destId="{C8A96EA3-608C-459E-90CA-38B2E8C872BE}" srcOrd="0" destOrd="3" presId="urn:microsoft.com/office/officeart/2005/8/layout/list1"/>
    <dgm:cxn modelId="{4CA91B0E-BD19-4769-9D66-25A413DDACEF}" type="presOf" srcId="{33004FF4-5E36-45B3-9F3B-7059399D4176}" destId="{1B6DEB83-EDB1-4144-BE59-CB636BFF2E93}" srcOrd="0" destOrd="1" presId="urn:microsoft.com/office/officeart/2005/8/layout/list1"/>
    <dgm:cxn modelId="{41F00921-861B-44C4-A38B-3B7D9AAAE808}" type="presOf" srcId="{36DC8447-5424-491E-B7D8-C4917A2BABBF}" destId="{98BE2630-5564-4A34-80F0-8C0BA5A815C1}" srcOrd="0" destOrd="0" presId="urn:microsoft.com/office/officeart/2005/8/layout/list1"/>
    <dgm:cxn modelId="{3152F828-5AB9-45FE-85AF-223F361B0804}" srcId="{5E7821D5-2794-4890-801A-600EDE6E116F}" destId="{82393A41-DA07-43D5-B755-2F76A7352A3C}" srcOrd="0" destOrd="0" parTransId="{6CC65A90-8DD3-4E4D-B8F6-3B6C418F304A}" sibTransId="{90A3B20E-9E38-4CAB-A357-0B906492D9AA}"/>
    <dgm:cxn modelId="{6B3DAE34-E680-49FC-A6FE-E78BF8110CB8}" type="presOf" srcId="{5E7821D5-2794-4890-801A-600EDE6E116F}" destId="{D32A7541-958F-410A-8431-D7F9864FE259}" srcOrd="0" destOrd="0" presId="urn:microsoft.com/office/officeart/2005/8/layout/list1"/>
    <dgm:cxn modelId="{4B0C6736-E2D0-468F-A91C-12BA3E083F3C}" srcId="{4308A029-2EC7-4C1E-8FCD-A9254E892DD4}" destId="{AD341550-E220-4B37-B7BC-BE0010819CF2}" srcOrd="0" destOrd="0" parTransId="{E10190EA-8D5F-44B9-A8C1-C9F27BE1F136}" sibTransId="{D5CA8A40-9F5F-49AF-A61E-4ADFA2E9378F}"/>
    <dgm:cxn modelId="{AA796E60-0C30-4EC8-B68A-04E548836F53}" srcId="{4308A029-2EC7-4C1E-8FCD-A9254E892DD4}" destId="{3ECC66AF-DF02-4EFE-BE59-974728F5A40C}" srcOrd="3" destOrd="0" parTransId="{E5CF507F-7A6F-49D7-87A4-D9E5737AD282}" sibTransId="{D95BBBF1-E8C4-4945-A7AB-C825F35B32C6}"/>
    <dgm:cxn modelId="{AFBD2347-CB77-45CA-AD2B-FC422CE327E4}" type="presOf" srcId="{4308A029-2EC7-4C1E-8FCD-A9254E892DD4}" destId="{003C1F16-03B1-4B70-8E82-234FD1FF89FF}" srcOrd="1" destOrd="0" presId="urn:microsoft.com/office/officeart/2005/8/layout/list1"/>
    <dgm:cxn modelId="{F92BDA6B-F5F2-4CB2-A5CE-0CE151446E3B}" srcId="{DFA2D249-6403-40EA-B2E9-BBAC32F3E764}" destId="{4308A029-2EC7-4C1E-8FCD-A9254E892DD4}" srcOrd="1" destOrd="0" parTransId="{427FFDBF-E46F-4D22-B34A-7E7FDF21276B}" sibTransId="{20D96C0E-1B41-4CC6-92E7-A000C7220527}"/>
    <dgm:cxn modelId="{16FDC54E-BE42-440E-B2EA-6EB60BEFEF71}" type="presOf" srcId="{5E7821D5-2794-4890-801A-600EDE6E116F}" destId="{4FFE12B2-01E9-44FA-BCB8-F8B6103546C7}" srcOrd="1" destOrd="0" presId="urn:microsoft.com/office/officeart/2005/8/layout/list1"/>
    <dgm:cxn modelId="{EA04EB4E-4BF2-4F58-9BE7-6E013D5B96D0}" type="presOf" srcId="{82393A41-DA07-43D5-B755-2F76A7352A3C}" destId="{0A180130-1F01-4330-8B81-9CF1911E11E3}" srcOrd="0" destOrd="0" presId="urn:microsoft.com/office/officeart/2005/8/layout/list1"/>
    <dgm:cxn modelId="{685BB452-299B-4CD0-B7BD-59A7AF3C2E97}" type="presOf" srcId="{E316B94D-F537-4345-BE58-78CDABD3048F}" destId="{C8A96EA3-608C-459E-90CA-38B2E8C872BE}" srcOrd="0" destOrd="1" presId="urn:microsoft.com/office/officeart/2005/8/layout/list1"/>
    <dgm:cxn modelId="{0BF67556-E4B7-44CD-9301-3F1E35FB5A2F}" type="presOf" srcId="{2415C90D-3E59-46B8-8A41-40A24558F701}" destId="{C8A96EA3-608C-459E-90CA-38B2E8C872BE}" srcOrd="0" destOrd="2" presId="urn:microsoft.com/office/officeart/2005/8/layout/list1"/>
    <dgm:cxn modelId="{09D13458-4F07-4354-B768-7B1364E9D933}" srcId="{4308A029-2EC7-4C1E-8FCD-A9254E892DD4}" destId="{2415C90D-3E59-46B8-8A41-40A24558F701}" srcOrd="2" destOrd="0" parTransId="{942F488D-BB8D-483A-A35A-2C9BC89D0532}" sibTransId="{D80F2A81-38F7-4939-81CB-238A00961D04}"/>
    <dgm:cxn modelId="{B05F607D-FA0E-4C18-ABDD-C9C980A8F3C9}" type="presOf" srcId="{A8EC9104-6321-4276-9436-61952C8D5EFA}" destId="{1B6DEB83-EDB1-4144-BE59-CB636BFF2E93}" srcOrd="0" destOrd="0" presId="urn:microsoft.com/office/officeart/2005/8/layout/list1"/>
    <dgm:cxn modelId="{2602267E-68B6-485A-82F0-36CC020E0E0D}" srcId="{36DC8447-5424-491E-B7D8-C4917A2BABBF}" destId="{A8EC9104-6321-4276-9436-61952C8D5EFA}" srcOrd="0" destOrd="0" parTransId="{D848E2EF-FC52-41D6-A2B1-191655C86C8D}" sibTransId="{064FF4A9-91CE-4D0F-9139-009B0159BF65}"/>
    <dgm:cxn modelId="{FFF9818E-06B3-4203-A405-47635411C580}" srcId="{5E7821D5-2794-4890-801A-600EDE6E116F}" destId="{041EAA97-0B48-46B2-B67F-9910EE6DABA9}" srcOrd="2" destOrd="0" parTransId="{D6D34B35-6EEF-4325-9924-C0CD0E394406}" sibTransId="{9828FED2-4471-4437-8B75-64C69A946694}"/>
    <dgm:cxn modelId="{287A4D98-3625-4C82-9F74-1FC21770FB79}" srcId="{4308A029-2EC7-4C1E-8FCD-A9254E892DD4}" destId="{E316B94D-F537-4345-BE58-78CDABD3048F}" srcOrd="1" destOrd="0" parTransId="{8AFB3A6A-3A1D-4650-A5D8-355D939CB5E2}" sibTransId="{B52D5952-1E8F-4017-9F67-107E8CDC671E}"/>
    <dgm:cxn modelId="{E5682A99-F176-4042-A325-7556FFD5E544}" type="presOf" srcId="{4308A029-2EC7-4C1E-8FCD-A9254E892DD4}" destId="{28F5101F-38FB-4F1A-ADC7-94AC403A603D}" srcOrd="0" destOrd="0" presId="urn:microsoft.com/office/officeart/2005/8/layout/list1"/>
    <dgm:cxn modelId="{33159EAC-9375-4F0D-9CC9-213685449314}" srcId="{DFA2D249-6403-40EA-B2E9-BBAC32F3E764}" destId="{5E7821D5-2794-4890-801A-600EDE6E116F}" srcOrd="0" destOrd="0" parTransId="{D558DC4A-024C-464E-AC42-70B84ABE83AC}" sibTransId="{88EB6E70-78C6-430E-A607-E7F8CF26B62B}"/>
    <dgm:cxn modelId="{5E4A10AD-22C8-4E63-BF93-3B995081E907}" type="presOf" srcId="{DFA2D249-6403-40EA-B2E9-BBAC32F3E764}" destId="{4B5BCAF7-375A-43D6-93AF-A59E1BD5EC36}" srcOrd="0" destOrd="0" presId="urn:microsoft.com/office/officeart/2005/8/layout/list1"/>
    <dgm:cxn modelId="{531BBCD6-9D12-4FA6-BCCA-A31C1ED8AF2F}" type="presOf" srcId="{36DC8447-5424-491E-B7D8-C4917A2BABBF}" destId="{0FBD037E-6250-4EA5-8248-7D7EF80A6F18}" srcOrd="1" destOrd="0" presId="urn:microsoft.com/office/officeart/2005/8/layout/list1"/>
    <dgm:cxn modelId="{42A369DC-0B3F-439A-8778-3313890BED27}" type="presOf" srcId="{373C7B90-C0F9-425F-B7CB-FF47AD5A898F}" destId="{0A180130-1F01-4330-8B81-9CF1911E11E3}" srcOrd="0" destOrd="1" presId="urn:microsoft.com/office/officeart/2005/8/layout/list1"/>
    <dgm:cxn modelId="{53D373DE-C938-48AE-904A-C72B6A792E37}" type="presOf" srcId="{AD341550-E220-4B37-B7BC-BE0010819CF2}" destId="{C8A96EA3-608C-459E-90CA-38B2E8C872BE}" srcOrd="0" destOrd="0" presId="urn:microsoft.com/office/officeart/2005/8/layout/list1"/>
    <dgm:cxn modelId="{78127CEA-7E8D-454C-B83E-00B23DD9375F}" srcId="{DFA2D249-6403-40EA-B2E9-BBAC32F3E764}" destId="{36DC8447-5424-491E-B7D8-C4917A2BABBF}" srcOrd="2" destOrd="0" parTransId="{270A4974-E655-4507-8AE5-476F2D32600F}" sibTransId="{25743141-EA53-4F93-B9FA-7C544B81954D}"/>
    <dgm:cxn modelId="{676609EE-337C-4A33-A800-86195DD487EC}" type="presOf" srcId="{041EAA97-0B48-46B2-B67F-9910EE6DABA9}" destId="{0A180130-1F01-4330-8B81-9CF1911E11E3}" srcOrd="0" destOrd="2" presId="urn:microsoft.com/office/officeart/2005/8/layout/list1"/>
    <dgm:cxn modelId="{8A4824F3-C766-43B4-BA17-32E51357F91C}" srcId="{36DC8447-5424-491E-B7D8-C4917A2BABBF}" destId="{33004FF4-5E36-45B3-9F3B-7059399D4176}" srcOrd="1" destOrd="0" parTransId="{1E4519B5-AEBC-4A38-8ABF-2AA0BF781BD0}" sibTransId="{2E7D7ECF-6872-489E-8DBA-8AE834BF3356}"/>
    <dgm:cxn modelId="{B5E8E8FA-D3AF-4C4D-AB87-DB7B6A998895}" srcId="{5E7821D5-2794-4890-801A-600EDE6E116F}" destId="{373C7B90-C0F9-425F-B7CB-FF47AD5A898F}" srcOrd="1" destOrd="0" parTransId="{3D690415-5F7F-4E12-AB22-106BE7879AB0}" sibTransId="{FE10394F-4E40-4AA8-9CC6-BA7ED0D01ABA}"/>
    <dgm:cxn modelId="{165CFBDA-CDE6-4595-9B29-78D0A234CEDA}" type="presParOf" srcId="{4B5BCAF7-375A-43D6-93AF-A59E1BD5EC36}" destId="{7175A051-09AD-476E-B054-81BE9FCEBDFA}" srcOrd="0" destOrd="0" presId="urn:microsoft.com/office/officeart/2005/8/layout/list1"/>
    <dgm:cxn modelId="{34B91F3E-AAF7-4492-AD08-ADED3725FF3D}" type="presParOf" srcId="{7175A051-09AD-476E-B054-81BE9FCEBDFA}" destId="{D32A7541-958F-410A-8431-D7F9864FE259}" srcOrd="0" destOrd="0" presId="urn:microsoft.com/office/officeart/2005/8/layout/list1"/>
    <dgm:cxn modelId="{3DB1FADA-E1B6-44A4-8A05-7027D7641CE7}" type="presParOf" srcId="{7175A051-09AD-476E-B054-81BE9FCEBDFA}" destId="{4FFE12B2-01E9-44FA-BCB8-F8B6103546C7}" srcOrd="1" destOrd="0" presId="urn:microsoft.com/office/officeart/2005/8/layout/list1"/>
    <dgm:cxn modelId="{6BC37152-18D2-4800-82FE-0B88E69C9E45}" type="presParOf" srcId="{4B5BCAF7-375A-43D6-93AF-A59E1BD5EC36}" destId="{B7498838-65B8-40C7-9CED-DE9E280417BB}" srcOrd="1" destOrd="0" presId="urn:microsoft.com/office/officeart/2005/8/layout/list1"/>
    <dgm:cxn modelId="{2A188411-B9AB-4102-AAF6-4F2777287B66}" type="presParOf" srcId="{4B5BCAF7-375A-43D6-93AF-A59E1BD5EC36}" destId="{0A180130-1F01-4330-8B81-9CF1911E11E3}" srcOrd="2" destOrd="0" presId="urn:microsoft.com/office/officeart/2005/8/layout/list1"/>
    <dgm:cxn modelId="{A076D3E8-AB5C-44C1-BC5C-A230F7CAF464}" type="presParOf" srcId="{4B5BCAF7-375A-43D6-93AF-A59E1BD5EC36}" destId="{3AECC3B6-6B67-4645-B1FA-C02B219B6CBC}" srcOrd="3" destOrd="0" presId="urn:microsoft.com/office/officeart/2005/8/layout/list1"/>
    <dgm:cxn modelId="{2DF1C977-82D7-48C5-9E3E-5236FBCA6D70}" type="presParOf" srcId="{4B5BCAF7-375A-43D6-93AF-A59E1BD5EC36}" destId="{850BD4C8-D7EE-4EC3-BDE8-4A37A3165006}" srcOrd="4" destOrd="0" presId="urn:microsoft.com/office/officeart/2005/8/layout/list1"/>
    <dgm:cxn modelId="{0A469004-729F-4958-B522-BECC06890A29}" type="presParOf" srcId="{850BD4C8-D7EE-4EC3-BDE8-4A37A3165006}" destId="{28F5101F-38FB-4F1A-ADC7-94AC403A603D}" srcOrd="0" destOrd="0" presId="urn:microsoft.com/office/officeart/2005/8/layout/list1"/>
    <dgm:cxn modelId="{3C440E72-ABD7-4BA0-8D69-3241E742D4D8}" type="presParOf" srcId="{850BD4C8-D7EE-4EC3-BDE8-4A37A3165006}" destId="{003C1F16-03B1-4B70-8E82-234FD1FF89FF}" srcOrd="1" destOrd="0" presId="urn:microsoft.com/office/officeart/2005/8/layout/list1"/>
    <dgm:cxn modelId="{6C07ED7C-9517-425C-A7E3-FB4947BD9E17}" type="presParOf" srcId="{4B5BCAF7-375A-43D6-93AF-A59E1BD5EC36}" destId="{2B5A85BC-744E-4E3F-973B-88B50FD264B1}" srcOrd="5" destOrd="0" presId="urn:microsoft.com/office/officeart/2005/8/layout/list1"/>
    <dgm:cxn modelId="{200F6537-2F27-433A-A879-2D18F9DEA5D8}" type="presParOf" srcId="{4B5BCAF7-375A-43D6-93AF-A59E1BD5EC36}" destId="{C8A96EA3-608C-459E-90CA-38B2E8C872BE}" srcOrd="6" destOrd="0" presId="urn:microsoft.com/office/officeart/2005/8/layout/list1"/>
    <dgm:cxn modelId="{68C2DD6E-27B7-41EB-B041-B7B5F255E340}" type="presParOf" srcId="{4B5BCAF7-375A-43D6-93AF-A59E1BD5EC36}" destId="{1A585E39-BAC7-4183-AD4E-F69D9C95E4AE}" srcOrd="7" destOrd="0" presId="urn:microsoft.com/office/officeart/2005/8/layout/list1"/>
    <dgm:cxn modelId="{5A5EB310-0A7B-4AA5-818F-13F1A27FC4C2}" type="presParOf" srcId="{4B5BCAF7-375A-43D6-93AF-A59E1BD5EC36}" destId="{CDA92736-1B4D-42EE-A22A-3C8542ABD70B}" srcOrd="8" destOrd="0" presId="urn:microsoft.com/office/officeart/2005/8/layout/list1"/>
    <dgm:cxn modelId="{C1E1B630-FFE6-439A-BF09-55175B74E32F}" type="presParOf" srcId="{CDA92736-1B4D-42EE-A22A-3C8542ABD70B}" destId="{98BE2630-5564-4A34-80F0-8C0BA5A815C1}" srcOrd="0" destOrd="0" presId="urn:microsoft.com/office/officeart/2005/8/layout/list1"/>
    <dgm:cxn modelId="{E5ECAEB0-CA0A-4C7A-B986-0A55D762246C}" type="presParOf" srcId="{CDA92736-1B4D-42EE-A22A-3C8542ABD70B}" destId="{0FBD037E-6250-4EA5-8248-7D7EF80A6F18}" srcOrd="1" destOrd="0" presId="urn:microsoft.com/office/officeart/2005/8/layout/list1"/>
    <dgm:cxn modelId="{4441D1E8-8FF9-46CD-A505-7356BFFDC3D4}" type="presParOf" srcId="{4B5BCAF7-375A-43D6-93AF-A59E1BD5EC36}" destId="{4874ED17-4656-451A-BF1D-C5FAEB603107}" srcOrd="9" destOrd="0" presId="urn:microsoft.com/office/officeart/2005/8/layout/list1"/>
    <dgm:cxn modelId="{9B3EB1ED-32F4-440B-9C1F-8C648ECC89EB}" type="presParOf" srcId="{4B5BCAF7-375A-43D6-93AF-A59E1BD5EC36}" destId="{1B6DEB83-EDB1-4144-BE59-CB636BFF2E93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5EC0BFD-6DAD-4DE4-A4CF-972650151922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2BE7E8D-29D0-42C5-9F5E-675A84A66D66}">
      <dgm:prSet/>
      <dgm:spPr>
        <a:solidFill>
          <a:srgbClr val="FFC000"/>
        </a:solidFill>
      </dgm:spPr>
      <dgm:t>
        <a:bodyPr/>
        <a:lstStyle/>
        <a:p>
          <a:r>
            <a:rPr lang="en-US"/>
            <a:t>BZDs</a:t>
          </a:r>
        </a:p>
      </dgm:t>
    </dgm:pt>
    <dgm:pt modelId="{6FDEFBEB-74AB-48BD-9FE7-92DC9D322ED0}" type="parTrans" cxnId="{ED74E131-2F36-44B9-8449-6965BEB139CA}">
      <dgm:prSet/>
      <dgm:spPr/>
      <dgm:t>
        <a:bodyPr/>
        <a:lstStyle/>
        <a:p>
          <a:endParaRPr lang="en-US"/>
        </a:p>
      </dgm:t>
    </dgm:pt>
    <dgm:pt modelId="{DA589042-C5FC-48D7-8D7E-22C00C71788B}" type="sibTrans" cxnId="{ED74E131-2F36-44B9-8449-6965BEB139CA}">
      <dgm:prSet/>
      <dgm:spPr/>
      <dgm:t>
        <a:bodyPr/>
        <a:lstStyle/>
        <a:p>
          <a:endParaRPr lang="en-US"/>
        </a:p>
      </dgm:t>
    </dgm:pt>
    <dgm:pt modelId="{105EFAD4-DA9A-4423-AF05-693BF6BA2052}">
      <dgm:prSet/>
      <dgm:spPr/>
      <dgm:t>
        <a:bodyPr/>
        <a:lstStyle/>
        <a:p>
          <a:r>
            <a:rPr lang="en-US"/>
            <a:t>Hangover effects</a:t>
          </a:r>
        </a:p>
      </dgm:t>
    </dgm:pt>
    <dgm:pt modelId="{6A723A23-3392-499D-A12C-ED43B18D22E8}" type="parTrans" cxnId="{154B237D-56E3-4818-B7C8-B5D18D2C0C27}">
      <dgm:prSet/>
      <dgm:spPr/>
      <dgm:t>
        <a:bodyPr/>
        <a:lstStyle/>
        <a:p>
          <a:endParaRPr lang="en-US"/>
        </a:p>
      </dgm:t>
    </dgm:pt>
    <dgm:pt modelId="{49EEE892-198F-4D02-8A22-2EF150C8DBAA}" type="sibTrans" cxnId="{154B237D-56E3-4818-B7C8-B5D18D2C0C27}">
      <dgm:prSet/>
      <dgm:spPr/>
      <dgm:t>
        <a:bodyPr/>
        <a:lstStyle/>
        <a:p>
          <a:endParaRPr lang="en-US"/>
        </a:p>
      </dgm:t>
    </dgm:pt>
    <dgm:pt modelId="{A26373D5-0B1C-4AA9-A3D5-85C2A0093D2E}">
      <dgm:prSet/>
      <dgm:spPr/>
      <dgm:t>
        <a:bodyPr/>
        <a:lstStyle/>
        <a:p>
          <a:r>
            <a:rPr lang="en-US"/>
            <a:t>Cognitive / memory impairment</a:t>
          </a:r>
        </a:p>
      </dgm:t>
    </dgm:pt>
    <dgm:pt modelId="{9058AFFA-C97E-450E-8C9F-280A2FF41DB9}" type="parTrans" cxnId="{FAC7D554-BA91-403D-8317-30C25ABF7482}">
      <dgm:prSet/>
      <dgm:spPr/>
      <dgm:t>
        <a:bodyPr/>
        <a:lstStyle/>
        <a:p>
          <a:endParaRPr lang="en-US"/>
        </a:p>
      </dgm:t>
    </dgm:pt>
    <dgm:pt modelId="{6C043338-2BCC-4165-8905-B009A5783A1C}" type="sibTrans" cxnId="{FAC7D554-BA91-403D-8317-30C25ABF7482}">
      <dgm:prSet/>
      <dgm:spPr/>
      <dgm:t>
        <a:bodyPr/>
        <a:lstStyle/>
        <a:p>
          <a:endParaRPr lang="en-US"/>
        </a:p>
      </dgm:t>
    </dgm:pt>
    <dgm:pt modelId="{8D90141A-9603-46B7-AA1B-4203EEB2F57B}">
      <dgm:prSet/>
      <dgm:spPr/>
      <dgm:t>
        <a:bodyPr/>
        <a:lstStyle/>
        <a:p>
          <a:r>
            <a:rPr lang="en-US"/>
            <a:t>Car accidents (5-10%)/ falls</a:t>
          </a:r>
        </a:p>
      </dgm:t>
    </dgm:pt>
    <dgm:pt modelId="{CD3E3C64-1796-4E4A-A7D1-630F9B942BB7}" type="parTrans" cxnId="{129DE8A2-ED6D-4195-A791-8489156FE14D}">
      <dgm:prSet/>
      <dgm:spPr/>
      <dgm:t>
        <a:bodyPr/>
        <a:lstStyle/>
        <a:p>
          <a:endParaRPr lang="en-US"/>
        </a:p>
      </dgm:t>
    </dgm:pt>
    <dgm:pt modelId="{78487612-5B0D-45FC-88FC-88ED01BFAAFF}" type="sibTrans" cxnId="{129DE8A2-ED6D-4195-A791-8489156FE14D}">
      <dgm:prSet/>
      <dgm:spPr/>
      <dgm:t>
        <a:bodyPr/>
        <a:lstStyle/>
        <a:p>
          <a:endParaRPr lang="en-US"/>
        </a:p>
      </dgm:t>
    </dgm:pt>
    <dgm:pt modelId="{C207B8F0-E751-4A21-B283-792C8DABF0E0}">
      <dgm:prSet/>
      <dgm:spPr/>
      <dgm:t>
        <a:bodyPr/>
        <a:lstStyle/>
        <a:p>
          <a:r>
            <a:rPr lang="en-US"/>
            <a:t>Risk of abuse / dependence </a:t>
          </a:r>
          <a:r>
            <a:rPr lang="en-US">
              <a:sym typeface="Wingdings" panose="05000000000000000000" pitchFamily="2" charset="2"/>
            </a:rPr>
            <a:t></a:t>
          </a:r>
          <a:r>
            <a:rPr lang="en-US"/>
            <a:t> leads to chronic use</a:t>
          </a:r>
        </a:p>
      </dgm:t>
    </dgm:pt>
    <dgm:pt modelId="{010DFD89-11C7-48AB-9281-5C6A6A61539C}" type="parTrans" cxnId="{519B4761-2A0A-483D-8D09-11FBA02794E2}">
      <dgm:prSet/>
      <dgm:spPr/>
      <dgm:t>
        <a:bodyPr/>
        <a:lstStyle/>
        <a:p>
          <a:endParaRPr lang="en-US"/>
        </a:p>
      </dgm:t>
    </dgm:pt>
    <dgm:pt modelId="{4700A588-F571-4E30-979E-9D9B1A3300DE}" type="sibTrans" cxnId="{519B4761-2A0A-483D-8D09-11FBA02794E2}">
      <dgm:prSet/>
      <dgm:spPr/>
      <dgm:t>
        <a:bodyPr/>
        <a:lstStyle/>
        <a:p>
          <a:endParaRPr lang="en-US"/>
        </a:p>
      </dgm:t>
    </dgm:pt>
    <dgm:pt modelId="{1ADA0972-9182-499D-A796-F143EDEA88C5}">
      <dgm:prSet/>
      <dgm:spPr>
        <a:solidFill>
          <a:srgbClr val="92D050"/>
        </a:solidFill>
      </dgm:spPr>
      <dgm:t>
        <a:bodyPr/>
        <a:lstStyle/>
        <a:p>
          <a:r>
            <a:rPr lang="en-US"/>
            <a:t>Z-drugs</a:t>
          </a:r>
        </a:p>
      </dgm:t>
    </dgm:pt>
    <dgm:pt modelId="{1D7FAA5A-F9DA-4C05-B9A8-D5976C624CC5}" type="parTrans" cxnId="{83C8E098-C7DC-4C35-BF44-A01C3216E320}">
      <dgm:prSet/>
      <dgm:spPr/>
      <dgm:t>
        <a:bodyPr/>
        <a:lstStyle/>
        <a:p>
          <a:endParaRPr lang="en-US"/>
        </a:p>
      </dgm:t>
    </dgm:pt>
    <dgm:pt modelId="{D2FA93CE-C8BC-4270-9DF0-EB2E83249CFC}" type="sibTrans" cxnId="{83C8E098-C7DC-4C35-BF44-A01C3216E320}">
      <dgm:prSet/>
      <dgm:spPr/>
      <dgm:t>
        <a:bodyPr/>
        <a:lstStyle/>
        <a:p>
          <a:endParaRPr lang="en-US"/>
        </a:p>
      </dgm:t>
    </dgm:pt>
    <dgm:pt modelId="{D7FC7A64-88FC-4FF7-94ED-19FB9AC4D7B3}">
      <dgm:prSet/>
      <dgm:spPr/>
      <dgm:t>
        <a:bodyPr/>
        <a:lstStyle/>
        <a:p>
          <a:r>
            <a:rPr lang="en-US"/>
            <a:t>BZD / Z drugs doubles the risk of MVA</a:t>
          </a:r>
        </a:p>
      </dgm:t>
    </dgm:pt>
    <dgm:pt modelId="{147BF140-946B-457E-BECF-6716618F96F5}" type="parTrans" cxnId="{7E11595C-787C-4695-95F7-78AA6A6661F7}">
      <dgm:prSet/>
      <dgm:spPr/>
      <dgm:t>
        <a:bodyPr/>
        <a:lstStyle/>
        <a:p>
          <a:endParaRPr lang="en-US"/>
        </a:p>
      </dgm:t>
    </dgm:pt>
    <dgm:pt modelId="{B88744F7-882D-46E1-943C-AC5BDA68A64F}" type="sibTrans" cxnId="{7E11595C-787C-4695-95F7-78AA6A6661F7}">
      <dgm:prSet/>
      <dgm:spPr/>
      <dgm:t>
        <a:bodyPr/>
        <a:lstStyle/>
        <a:p>
          <a:endParaRPr lang="en-US"/>
        </a:p>
      </dgm:t>
    </dgm:pt>
    <dgm:pt modelId="{6E32072B-974D-4714-B7A4-7C0F6A0D417B}">
      <dgm:prSet/>
      <dgm:spPr/>
      <dgm:t>
        <a:bodyPr/>
        <a:lstStyle/>
        <a:p>
          <a:r>
            <a:rPr lang="en-US"/>
            <a:t>Dependence, next day cognitive, memory, psychomotor, balance impairment </a:t>
          </a:r>
        </a:p>
      </dgm:t>
    </dgm:pt>
    <dgm:pt modelId="{2316F97B-2BF6-4244-B9B7-F3197173EFDE}" type="parTrans" cxnId="{29C64F4A-8924-477A-B11D-23516F0D66B3}">
      <dgm:prSet/>
      <dgm:spPr/>
      <dgm:t>
        <a:bodyPr/>
        <a:lstStyle/>
        <a:p>
          <a:endParaRPr lang="en-US"/>
        </a:p>
      </dgm:t>
    </dgm:pt>
    <dgm:pt modelId="{6D5F33B1-2F43-4B8F-9EF1-CCE39284CF88}" type="sibTrans" cxnId="{29C64F4A-8924-477A-B11D-23516F0D66B3}">
      <dgm:prSet/>
      <dgm:spPr/>
      <dgm:t>
        <a:bodyPr/>
        <a:lstStyle/>
        <a:p>
          <a:endParaRPr lang="en-US"/>
        </a:p>
      </dgm:t>
    </dgm:pt>
    <dgm:pt modelId="{1BE6F314-AE4C-4825-A53C-19769246CE7E}" type="pres">
      <dgm:prSet presAssocID="{E5EC0BFD-6DAD-4DE4-A4CF-972650151922}" presName="linear" presStyleCnt="0">
        <dgm:presLayoutVars>
          <dgm:animLvl val="lvl"/>
          <dgm:resizeHandles val="exact"/>
        </dgm:presLayoutVars>
      </dgm:prSet>
      <dgm:spPr/>
    </dgm:pt>
    <dgm:pt modelId="{FE250229-E3C5-48D9-85BD-2192BAEF7B0F}" type="pres">
      <dgm:prSet presAssocID="{72BE7E8D-29D0-42C5-9F5E-675A84A66D66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4C3C3F13-8B4E-4C22-948A-8E1A2DF0B0F0}" type="pres">
      <dgm:prSet presAssocID="{72BE7E8D-29D0-42C5-9F5E-675A84A66D66}" presName="childText" presStyleLbl="revTx" presStyleIdx="0" presStyleCnt="2">
        <dgm:presLayoutVars>
          <dgm:bulletEnabled val="1"/>
        </dgm:presLayoutVars>
      </dgm:prSet>
      <dgm:spPr/>
    </dgm:pt>
    <dgm:pt modelId="{29032743-8A7C-49F9-AE3E-24E45B74F7EA}" type="pres">
      <dgm:prSet presAssocID="{1ADA0972-9182-499D-A796-F143EDEA88C5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C1E8197D-C147-45BB-B61E-4512270B5368}" type="pres">
      <dgm:prSet presAssocID="{1ADA0972-9182-499D-A796-F143EDEA88C5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ED74E131-2F36-44B9-8449-6965BEB139CA}" srcId="{E5EC0BFD-6DAD-4DE4-A4CF-972650151922}" destId="{72BE7E8D-29D0-42C5-9F5E-675A84A66D66}" srcOrd="0" destOrd="0" parTransId="{6FDEFBEB-74AB-48BD-9FE7-92DC9D322ED0}" sibTransId="{DA589042-C5FC-48D7-8D7E-22C00C71788B}"/>
    <dgm:cxn modelId="{7E11595C-787C-4695-95F7-78AA6A6661F7}" srcId="{1ADA0972-9182-499D-A796-F143EDEA88C5}" destId="{D7FC7A64-88FC-4FF7-94ED-19FB9AC4D7B3}" srcOrd="0" destOrd="0" parTransId="{147BF140-946B-457E-BECF-6716618F96F5}" sibTransId="{B88744F7-882D-46E1-943C-AC5BDA68A64F}"/>
    <dgm:cxn modelId="{52DFA25C-921C-4410-8E77-68FCE44425F1}" type="presOf" srcId="{1ADA0972-9182-499D-A796-F143EDEA88C5}" destId="{29032743-8A7C-49F9-AE3E-24E45B74F7EA}" srcOrd="0" destOrd="0" presId="urn:microsoft.com/office/officeart/2005/8/layout/vList2"/>
    <dgm:cxn modelId="{519B4761-2A0A-483D-8D09-11FBA02794E2}" srcId="{72BE7E8D-29D0-42C5-9F5E-675A84A66D66}" destId="{C207B8F0-E751-4A21-B283-792C8DABF0E0}" srcOrd="3" destOrd="0" parTransId="{010DFD89-11C7-48AB-9281-5C6A6A61539C}" sibTransId="{4700A588-F571-4E30-979E-9D9B1A3300DE}"/>
    <dgm:cxn modelId="{E405CC49-1828-4D58-BFEE-7BD8CE843601}" type="presOf" srcId="{E5EC0BFD-6DAD-4DE4-A4CF-972650151922}" destId="{1BE6F314-AE4C-4825-A53C-19769246CE7E}" srcOrd="0" destOrd="0" presId="urn:microsoft.com/office/officeart/2005/8/layout/vList2"/>
    <dgm:cxn modelId="{29C64F4A-8924-477A-B11D-23516F0D66B3}" srcId="{1ADA0972-9182-499D-A796-F143EDEA88C5}" destId="{6E32072B-974D-4714-B7A4-7C0F6A0D417B}" srcOrd="1" destOrd="0" parTransId="{2316F97B-2BF6-4244-B9B7-F3197173EFDE}" sibTransId="{6D5F33B1-2F43-4B8F-9EF1-CCE39284CF88}"/>
    <dgm:cxn modelId="{FAC7D554-BA91-403D-8317-30C25ABF7482}" srcId="{72BE7E8D-29D0-42C5-9F5E-675A84A66D66}" destId="{A26373D5-0B1C-4AA9-A3D5-85C2A0093D2E}" srcOrd="1" destOrd="0" parTransId="{9058AFFA-C97E-450E-8C9F-280A2FF41DB9}" sibTransId="{6C043338-2BCC-4165-8905-B009A5783A1C}"/>
    <dgm:cxn modelId="{CFDAA376-60F2-4179-8F7D-9BE02941DB4E}" type="presOf" srcId="{A26373D5-0B1C-4AA9-A3D5-85C2A0093D2E}" destId="{4C3C3F13-8B4E-4C22-948A-8E1A2DF0B0F0}" srcOrd="0" destOrd="1" presId="urn:microsoft.com/office/officeart/2005/8/layout/vList2"/>
    <dgm:cxn modelId="{154B237D-56E3-4818-B7C8-B5D18D2C0C27}" srcId="{72BE7E8D-29D0-42C5-9F5E-675A84A66D66}" destId="{105EFAD4-DA9A-4423-AF05-693BF6BA2052}" srcOrd="0" destOrd="0" parTransId="{6A723A23-3392-499D-A12C-ED43B18D22E8}" sibTransId="{49EEE892-198F-4D02-8A22-2EF150C8DBAA}"/>
    <dgm:cxn modelId="{83C8E098-C7DC-4C35-BF44-A01C3216E320}" srcId="{E5EC0BFD-6DAD-4DE4-A4CF-972650151922}" destId="{1ADA0972-9182-499D-A796-F143EDEA88C5}" srcOrd="1" destOrd="0" parTransId="{1D7FAA5A-F9DA-4C05-B9A8-D5976C624CC5}" sibTransId="{D2FA93CE-C8BC-4270-9DF0-EB2E83249CFC}"/>
    <dgm:cxn modelId="{5AF82A9A-B2AD-4D38-8965-2188237CCBAF}" type="presOf" srcId="{D7FC7A64-88FC-4FF7-94ED-19FB9AC4D7B3}" destId="{C1E8197D-C147-45BB-B61E-4512270B5368}" srcOrd="0" destOrd="0" presId="urn:microsoft.com/office/officeart/2005/8/layout/vList2"/>
    <dgm:cxn modelId="{129DE8A2-ED6D-4195-A791-8489156FE14D}" srcId="{72BE7E8D-29D0-42C5-9F5E-675A84A66D66}" destId="{8D90141A-9603-46B7-AA1B-4203EEB2F57B}" srcOrd="2" destOrd="0" parTransId="{CD3E3C64-1796-4E4A-A7D1-630F9B942BB7}" sibTransId="{78487612-5B0D-45FC-88FC-88ED01BFAAFF}"/>
    <dgm:cxn modelId="{711BF1B8-165C-4F2C-90CC-885F7D5643D3}" type="presOf" srcId="{105EFAD4-DA9A-4423-AF05-693BF6BA2052}" destId="{4C3C3F13-8B4E-4C22-948A-8E1A2DF0B0F0}" srcOrd="0" destOrd="0" presId="urn:microsoft.com/office/officeart/2005/8/layout/vList2"/>
    <dgm:cxn modelId="{4607AFB9-9A72-41AF-A69C-793FD4A7D07F}" type="presOf" srcId="{C207B8F0-E751-4A21-B283-792C8DABF0E0}" destId="{4C3C3F13-8B4E-4C22-948A-8E1A2DF0B0F0}" srcOrd="0" destOrd="3" presId="urn:microsoft.com/office/officeart/2005/8/layout/vList2"/>
    <dgm:cxn modelId="{6BBB43C0-BF7A-4DE1-BC9B-B03716D3B4C0}" type="presOf" srcId="{6E32072B-974D-4714-B7A4-7C0F6A0D417B}" destId="{C1E8197D-C147-45BB-B61E-4512270B5368}" srcOrd="0" destOrd="1" presId="urn:microsoft.com/office/officeart/2005/8/layout/vList2"/>
    <dgm:cxn modelId="{8188E6D9-1D2E-4374-A20E-2D8843B19127}" type="presOf" srcId="{8D90141A-9603-46B7-AA1B-4203EEB2F57B}" destId="{4C3C3F13-8B4E-4C22-948A-8E1A2DF0B0F0}" srcOrd="0" destOrd="2" presId="urn:microsoft.com/office/officeart/2005/8/layout/vList2"/>
    <dgm:cxn modelId="{7083B3FB-A2E0-4948-8AF4-624FAB8873D5}" type="presOf" srcId="{72BE7E8D-29D0-42C5-9F5E-675A84A66D66}" destId="{FE250229-E3C5-48D9-85BD-2192BAEF7B0F}" srcOrd="0" destOrd="0" presId="urn:microsoft.com/office/officeart/2005/8/layout/vList2"/>
    <dgm:cxn modelId="{7EEDA1E4-B84A-407A-8CA0-06A896558F1E}" type="presParOf" srcId="{1BE6F314-AE4C-4825-A53C-19769246CE7E}" destId="{FE250229-E3C5-48D9-85BD-2192BAEF7B0F}" srcOrd="0" destOrd="0" presId="urn:microsoft.com/office/officeart/2005/8/layout/vList2"/>
    <dgm:cxn modelId="{3E2ADB72-34F7-4703-97B9-F176217EB6FF}" type="presParOf" srcId="{1BE6F314-AE4C-4825-A53C-19769246CE7E}" destId="{4C3C3F13-8B4E-4C22-948A-8E1A2DF0B0F0}" srcOrd="1" destOrd="0" presId="urn:microsoft.com/office/officeart/2005/8/layout/vList2"/>
    <dgm:cxn modelId="{BFD56B72-79CE-4678-84B7-AAA0A7915504}" type="presParOf" srcId="{1BE6F314-AE4C-4825-A53C-19769246CE7E}" destId="{29032743-8A7C-49F9-AE3E-24E45B74F7EA}" srcOrd="2" destOrd="0" presId="urn:microsoft.com/office/officeart/2005/8/layout/vList2"/>
    <dgm:cxn modelId="{58ED249E-FA07-44A5-B844-02BD11DEAB82}" type="presParOf" srcId="{1BE6F314-AE4C-4825-A53C-19769246CE7E}" destId="{C1E8197D-C147-45BB-B61E-4512270B5368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200C952-775A-4636-B6C2-25F1A7AF98EE}" type="doc">
      <dgm:prSet loTypeId="urn:microsoft.com/office/officeart/2005/8/layout/h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70B2F5F-2527-4C37-83B4-9479FBB06E63}">
      <dgm:prSet/>
      <dgm:spPr/>
      <dgm:t>
        <a:bodyPr/>
        <a:lstStyle/>
        <a:p>
          <a:r>
            <a:rPr lang="en-US"/>
            <a:t>Amitriptyline </a:t>
          </a:r>
        </a:p>
      </dgm:t>
    </dgm:pt>
    <dgm:pt modelId="{1F7CDA76-1273-4E06-9DB2-CBBEAD30372D}" type="parTrans" cxnId="{EB136DE0-CF45-4B91-9DF8-5CDBB4558EEE}">
      <dgm:prSet/>
      <dgm:spPr/>
      <dgm:t>
        <a:bodyPr/>
        <a:lstStyle/>
        <a:p>
          <a:endParaRPr lang="en-US"/>
        </a:p>
      </dgm:t>
    </dgm:pt>
    <dgm:pt modelId="{180E08B8-AADB-48B0-A6C2-1427C03CB0ED}" type="sibTrans" cxnId="{EB136DE0-CF45-4B91-9DF8-5CDBB4558EEE}">
      <dgm:prSet/>
      <dgm:spPr/>
      <dgm:t>
        <a:bodyPr/>
        <a:lstStyle/>
        <a:p>
          <a:endParaRPr lang="en-US"/>
        </a:p>
      </dgm:t>
    </dgm:pt>
    <dgm:pt modelId="{57CA5637-4406-4E14-8B1B-147DFB9CEF18}">
      <dgm:prSet custT="1"/>
      <dgm:spPr/>
      <dgm:t>
        <a:bodyPr/>
        <a:lstStyle/>
        <a:p>
          <a:r>
            <a:rPr lang="en-US" sz="1400" dirty="0"/>
            <a:t>TCA </a:t>
          </a:r>
          <a:r>
            <a:rPr lang="en-US" sz="1400" dirty="0">
              <a:sym typeface="Wingdings" panose="05000000000000000000" pitchFamily="2" charset="2"/>
            </a:rPr>
            <a:t> strong SERT, mod NET</a:t>
          </a:r>
          <a:endParaRPr lang="en-US" sz="1400" dirty="0"/>
        </a:p>
      </dgm:t>
    </dgm:pt>
    <dgm:pt modelId="{31AB95B8-B444-459E-850E-08EFD67FF921}" type="parTrans" cxnId="{3F290D6E-2B9E-4A28-A4E1-9E4DEA42F700}">
      <dgm:prSet/>
      <dgm:spPr/>
      <dgm:t>
        <a:bodyPr/>
        <a:lstStyle/>
        <a:p>
          <a:endParaRPr lang="en-US"/>
        </a:p>
      </dgm:t>
    </dgm:pt>
    <dgm:pt modelId="{3CCE7158-5A11-456A-9B2B-9DC9E55AFB9C}" type="sibTrans" cxnId="{3F290D6E-2B9E-4A28-A4E1-9E4DEA42F700}">
      <dgm:prSet/>
      <dgm:spPr/>
      <dgm:t>
        <a:bodyPr/>
        <a:lstStyle/>
        <a:p>
          <a:endParaRPr lang="en-US"/>
        </a:p>
      </dgm:t>
    </dgm:pt>
    <dgm:pt modelId="{93D70C47-9C04-48A9-811D-B2FE808976EF}">
      <dgm:prSet/>
      <dgm:spPr/>
      <dgm:t>
        <a:bodyPr/>
        <a:lstStyle/>
        <a:p>
          <a:r>
            <a:rPr lang="en-US"/>
            <a:t>Mirtazapine</a:t>
          </a:r>
        </a:p>
      </dgm:t>
    </dgm:pt>
    <dgm:pt modelId="{6CE3097A-A4AB-4662-B4DB-488B749B4BCA}" type="parTrans" cxnId="{23CF5666-6281-4B79-9F20-818076FE3872}">
      <dgm:prSet/>
      <dgm:spPr/>
      <dgm:t>
        <a:bodyPr/>
        <a:lstStyle/>
        <a:p>
          <a:endParaRPr lang="en-US"/>
        </a:p>
      </dgm:t>
    </dgm:pt>
    <dgm:pt modelId="{9B0404E2-ADFB-4D05-915B-155EB9A6BE80}" type="sibTrans" cxnId="{23CF5666-6281-4B79-9F20-818076FE3872}">
      <dgm:prSet/>
      <dgm:spPr/>
      <dgm:t>
        <a:bodyPr/>
        <a:lstStyle/>
        <a:p>
          <a:endParaRPr lang="en-US"/>
        </a:p>
      </dgm:t>
    </dgm:pt>
    <dgm:pt modelId="{665AFB62-9FC8-47CF-A77F-A4BDEF1949B4}">
      <dgm:prSet custT="1"/>
      <dgm:spPr/>
      <dgm:t>
        <a:bodyPr/>
        <a:lstStyle/>
        <a:p>
          <a:r>
            <a:rPr lang="en-US" sz="1400" dirty="0"/>
            <a:t>Novel noradrenergic/serotonergic antidepressant</a:t>
          </a:r>
        </a:p>
      </dgm:t>
    </dgm:pt>
    <dgm:pt modelId="{FE10F027-0B8C-4568-9F28-DB1BEDCD8DBD}" type="parTrans" cxnId="{27FB8541-5F39-4CAB-9C7C-080832CA9786}">
      <dgm:prSet/>
      <dgm:spPr/>
      <dgm:t>
        <a:bodyPr/>
        <a:lstStyle/>
        <a:p>
          <a:endParaRPr lang="en-US"/>
        </a:p>
      </dgm:t>
    </dgm:pt>
    <dgm:pt modelId="{3A8E7819-D9E5-4151-87D8-ED6E5830F0A6}" type="sibTrans" cxnId="{27FB8541-5F39-4CAB-9C7C-080832CA9786}">
      <dgm:prSet/>
      <dgm:spPr/>
      <dgm:t>
        <a:bodyPr/>
        <a:lstStyle/>
        <a:p>
          <a:endParaRPr lang="en-US"/>
        </a:p>
      </dgm:t>
    </dgm:pt>
    <dgm:pt modelId="{4DD8754C-6AEE-4216-A5F9-CDE288BA99CF}">
      <dgm:prSet/>
      <dgm:spPr/>
      <dgm:t>
        <a:bodyPr/>
        <a:lstStyle/>
        <a:p>
          <a:r>
            <a:rPr lang="en-US"/>
            <a:t>Trazodone </a:t>
          </a:r>
        </a:p>
      </dgm:t>
    </dgm:pt>
    <dgm:pt modelId="{44F11DD0-BC07-4020-92A6-8A3318712605}" type="parTrans" cxnId="{B1F3025E-55D5-4E96-8AA5-2268C1B49EC2}">
      <dgm:prSet/>
      <dgm:spPr/>
      <dgm:t>
        <a:bodyPr/>
        <a:lstStyle/>
        <a:p>
          <a:endParaRPr lang="en-US"/>
        </a:p>
      </dgm:t>
    </dgm:pt>
    <dgm:pt modelId="{639DEBB5-8522-4F65-8E15-D17972ACAB80}" type="sibTrans" cxnId="{B1F3025E-55D5-4E96-8AA5-2268C1B49EC2}">
      <dgm:prSet/>
      <dgm:spPr/>
      <dgm:t>
        <a:bodyPr/>
        <a:lstStyle/>
        <a:p>
          <a:endParaRPr lang="en-US"/>
        </a:p>
      </dgm:t>
    </dgm:pt>
    <dgm:pt modelId="{F425104C-754B-44D6-80DD-C5AECBF9B6CD}">
      <dgm:prSet custT="1"/>
      <dgm:spPr/>
      <dgm:t>
        <a:bodyPr/>
        <a:lstStyle/>
        <a:p>
          <a:r>
            <a:rPr lang="en-US" sz="1400" dirty="0"/>
            <a:t>34% more </a:t>
          </a:r>
          <a:r>
            <a:rPr lang="en-US" sz="1400" dirty="0" err="1"/>
            <a:t>rx</a:t>
          </a:r>
          <a:r>
            <a:rPr lang="en-US" sz="1400" dirty="0"/>
            <a:t> than most prescribed FDA approved med</a:t>
          </a:r>
        </a:p>
      </dgm:t>
    </dgm:pt>
    <dgm:pt modelId="{985B01D9-8D68-4B79-AF37-71DB66AC6861}" type="parTrans" cxnId="{3B197559-BF68-495C-9AB8-1473AEEF2252}">
      <dgm:prSet/>
      <dgm:spPr/>
      <dgm:t>
        <a:bodyPr/>
        <a:lstStyle/>
        <a:p>
          <a:endParaRPr lang="en-US"/>
        </a:p>
      </dgm:t>
    </dgm:pt>
    <dgm:pt modelId="{E8237309-6277-4E65-BBF4-C3F18CF22F0C}" type="sibTrans" cxnId="{3B197559-BF68-495C-9AB8-1473AEEF2252}">
      <dgm:prSet/>
      <dgm:spPr/>
      <dgm:t>
        <a:bodyPr/>
        <a:lstStyle/>
        <a:p>
          <a:endParaRPr lang="en-US"/>
        </a:p>
      </dgm:t>
    </dgm:pt>
    <dgm:pt modelId="{D6EF401E-75F8-4F81-84BC-45223F02D550}">
      <dgm:prSet custT="1"/>
      <dgm:spPr/>
      <dgm:t>
        <a:bodyPr/>
        <a:lstStyle/>
        <a:p>
          <a:r>
            <a:rPr lang="en-US" sz="1400" dirty="0"/>
            <a:t>Hypnotics effects via H1/2 receptor antagonist</a:t>
          </a:r>
        </a:p>
      </dgm:t>
    </dgm:pt>
    <dgm:pt modelId="{C175B60D-11FE-4416-A1CA-14804444DE3A}" type="parTrans" cxnId="{3854D469-BEDD-4590-8884-861AC48EB1D7}">
      <dgm:prSet/>
      <dgm:spPr/>
      <dgm:t>
        <a:bodyPr/>
        <a:lstStyle/>
        <a:p>
          <a:endParaRPr lang="en-US"/>
        </a:p>
      </dgm:t>
    </dgm:pt>
    <dgm:pt modelId="{AB5A6CE7-7ADF-467A-82E9-2290A1708AA7}" type="sibTrans" cxnId="{3854D469-BEDD-4590-8884-861AC48EB1D7}">
      <dgm:prSet/>
      <dgm:spPr/>
      <dgm:t>
        <a:bodyPr/>
        <a:lstStyle/>
        <a:p>
          <a:endParaRPr lang="en-US"/>
        </a:p>
      </dgm:t>
    </dgm:pt>
    <dgm:pt modelId="{EC98FC7E-57F5-49FF-94B1-D508C2D657A6}">
      <dgm:prSet custT="1"/>
      <dgm:spPr/>
      <dgm:t>
        <a:bodyPr/>
        <a:lstStyle/>
        <a:p>
          <a:r>
            <a:rPr lang="en-US" sz="1400" dirty="0"/>
            <a:t>FDA approved for MDD</a:t>
          </a:r>
        </a:p>
      </dgm:t>
    </dgm:pt>
    <dgm:pt modelId="{6CC97C93-605F-4350-B4CB-9019ABC236FE}" type="parTrans" cxnId="{98C3A8E5-08E4-4411-9416-3DAABB49A0A4}">
      <dgm:prSet/>
      <dgm:spPr/>
      <dgm:t>
        <a:bodyPr/>
        <a:lstStyle/>
        <a:p>
          <a:endParaRPr lang="en-US"/>
        </a:p>
      </dgm:t>
    </dgm:pt>
    <dgm:pt modelId="{A4D8059A-592D-417D-B100-985AFAD79EE5}" type="sibTrans" cxnId="{98C3A8E5-08E4-4411-9416-3DAABB49A0A4}">
      <dgm:prSet/>
      <dgm:spPr/>
      <dgm:t>
        <a:bodyPr/>
        <a:lstStyle/>
        <a:p>
          <a:endParaRPr lang="en-US"/>
        </a:p>
      </dgm:t>
    </dgm:pt>
    <dgm:pt modelId="{023F8850-0109-417A-8BDF-7C4385E14247}">
      <dgm:prSet custT="1"/>
      <dgm:spPr/>
      <dgm:t>
        <a:bodyPr/>
        <a:lstStyle/>
        <a:p>
          <a:endParaRPr lang="en-US" sz="1600" dirty="0"/>
        </a:p>
      </dgm:t>
    </dgm:pt>
    <dgm:pt modelId="{6A175C8F-D4BF-4E1A-90DD-71B51055817B}" type="parTrans" cxnId="{95177493-1244-4C75-B76C-BD94C5C6B038}">
      <dgm:prSet/>
      <dgm:spPr/>
      <dgm:t>
        <a:bodyPr/>
        <a:lstStyle/>
        <a:p>
          <a:endParaRPr lang="en-US"/>
        </a:p>
      </dgm:t>
    </dgm:pt>
    <dgm:pt modelId="{ACC8F890-40FE-4EBA-978B-DE7FA648BD90}" type="sibTrans" cxnId="{95177493-1244-4C75-B76C-BD94C5C6B038}">
      <dgm:prSet/>
      <dgm:spPr/>
      <dgm:t>
        <a:bodyPr/>
        <a:lstStyle/>
        <a:p>
          <a:endParaRPr lang="en-US"/>
        </a:p>
      </dgm:t>
    </dgm:pt>
    <dgm:pt modelId="{9103C721-81F1-4B95-B162-00B2E3A5CF32}">
      <dgm:prSet custT="1"/>
      <dgm:spPr/>
      <dgm:t>
        <a:bodyPr/>
        <a:lstStyle/>
        <a:p>
          <a:r>
            <a:rPr lang="en-US" sz="1400" dirty="0"/>
            <a:t>Limited data looking at </a:t>
          </a:r>
          <a:r>
            <a:rPr lang="en-US" sz="1400" dirty="0" err="1"/>
            <a:t>tx</a:t>
          </a:r>
          <a:r>
            <a:rPr lang="en-US" sz="1400" dirty="0"/>
            <a:t> of insomnia</a:t>
          </a:r>
        </a:p>
      </dgm:t>
    </dgm:pt>
    <dgm:pt modelId="{BA274AAE-3F05-4146-936C-98E4C5CB1954}" type="parTrans" cxnId="{30548099-3792-4980-8666-B7166E81935D}">
      <dgm:prSet/>
      <dgm:spPr/>
      <dgm:t>
        <a:bodyPr/>
        <a:lstStyle/>
        <a:p>
          <a:endParaRPr lang="en-US"/>
        </a:p>
      </dgm:t>
    </dgm:pt>
    <dgm:pt modelId="{364EEA38-20DD-4D96-8EFD-0695EF27383D}" type="sibTrans" cxnId="{30548099-3792-4980-8666-B7166E81935D}">
      <dgm:prSet/>
      <dgm:spPr/>
      <dgm:t>
        <a:bodyPr/>
        <a:lstStyle/>
        <a:p>
          <a:endParaRPr lang="en-US"/>
        </a:p>
      </dgm:t>
    </dgm:pt>
    <dgm:pt modelId="{15715118-D246-4249-8BA5-1F9BD4E92D14}">
      <dgm:prSet custT="1"/>
      <dgm:spPr/>
      <dgm:t>
        <a:bodyPr/>
        <a:lstStyle/>
        <a:p>
          <a:r>
            <a:rPr lang="en-US" sz="1400" dirty="0"/>
            <a:t>2ndry insomnia = 2 studies </a:t>
          </a:r>
        </a:p>
      </dgm:t>
    </dgm:pt>
    <dgm:pt modelId="{685EC743-7222-4A03-AECE-D511D246E606}" type="parTrans" cxnId="{7BAC952E-CA95-4A19-982C-721211956E28}">
      <dgm:prSet/>
      <dgm:spPr/>
      <dgm:t>
        <a:bodyPr/>
        <a:lstStyle/>
        <a:p>
          <a:endParaRPr lang="en-US"/>
        </a:p>
      </dgm:t>
    </dgm:pt>
    <dgm:pt modelId="{9D5069FF-6109-4D07-8976-72147254613E}" type="sibTrans" cxnId="{7BAC952E-CA95-4A19-982C-721211956E28}">
      <dgm:prSet/>
      <dgm:spPr/>
      <dgm:t>
        <a:bodyPr/>
        <a:lstStyle/>
        <a:p>
          <a:endParaRPr lang="en-US"/>
        </a:p>
      </dgm:t>
    </dgm:pt>
    <dgm:pt modelId="{88BD9908-F6B7-424C-A1CC-150C5AD8027E}">
      <dgm:prSet custT="1"/>
      <dgm:spPr/>
      <dgm:t>
        <a:bodyPr/>
        <a:lstStyle/>
        <a:p>
          <a:r>
            <a:rPr lang="en-US" sz="1400" dirty="0"/>
            <a:t>↑TST, ↑SWS, ↓ REM</a:t>
          </a:r>
        </a:p>
      </dgm:t>
    </dgm:pt>
    <dgm:pt modelId="{722A6B09-7852-4C4A-94B9-E42878D27EAE}" type="parTrans" cxnId="{6176BD1C-AC85-41E5-B9AC-2A6D6737D65A}">
      <dgm:prSet/>
      <dgm:spPr/>
      <dgm:t>
        <a:bodyPr/>
        <a:lstStyle/>
        <a:p>
          <a:endParaRPr lang="en-US"/>
        </a:p>
      </dgm:t>
    </dgm:pt>
    <dgm:pt modelId="{FBBE0515-674D-4ABE-8228-8DE9FDC76158}" type="sibTrans" cxnId="{6176BD1C-AC85-41E5-B9AC-2A6D6737D65A}">
      <dgm:prSet/>
      <dgm:spPr/>
      <dgm:t>
        <a:bodyPr/>
        <a:lstStyle/>
        <a:p>
          <a:endParaRPr lang="en-US"/>
        </a:p>
      </dgm:t>
    </dgm:pt>
    <dgm:pt modelId="{4111C89A-B3DA-4473-AC00-20D00A9923B0}">
      <dgm:prSet/>
      <dgm:spPr/>
      <dgm:t>
        <a:bodyPr/>
        <a:lstStyle/>
        <a:p>
          <a:endParaRPr lang="en-US" sz="2300" dirty="0"/>
        </a:p>
      </dgm:t>
    </dgm:pt>
    <dgm:pt modelId="{11BD27ED-9B12-43BF-9E8F-454A998914F5}" type="parTrans" cxnId="{B2F33F7E-F35B-418B-B11A-627535B51EB7}">
      <dgm:prSet/>
      <dgm:spPr/>
      <dgm:t>
        <a:bodyPr/>
        <a:lstStyle/>
        <a:p>
          <a:endParaRPr lang="en-US"/>
        </a:p>
      </dgm:t>
    </dgm:pt>
    <dgm:pt modelId="{6A6796D1-43F4-4ADF-A044-3F735DCED214}" type="sibTrans" cxnId="{B2F33F7E-F35B-418B-B11A-627535B51EB7}">
      <dgm:prSet/>
      <dgm:spPr/>
      <dgm:t>
        <a:bodyPr/>
        <a:lstStyle/>
        <a:p>
          <a:endParaRPr lang="en-US"/>
        </a:p>
      </dgm:t>
    </dgm:pt>
    <dgm:pt modelId="{9A25D88A-5AD4-4D63-8C46-B13322AAF1CF}">
      <dgm:prSet custT="1"/>
      <dgm:spPr/>
      <dgm:t>
        <a:bodyPr/>
        <a:lstStyle/>
        <a:p>
          <a:r>
            <a:rPr lang="en-US" sz="1400" dirty="0"/>
            <a:t>Hypnotics effects via H1 receptor blockade</a:t>
          </a:r>
        </a:p>
      </dgm:t>
    </dgm:pt>
    <dgm:pt modelId="{05E193CD-152A-4ED2-AE8D-A3C33C3DFEF6}" type="parTrans" cxnId="{B6FF0FC0-7FBA-4BD3-B05E-F72A7C65DF7E}">
      <dgm:prSet/>
      <dgm:spPr/>
      <dgm:t>
        <a:bodyPr/>
        <a:lstStyle/>
        <a:p>
          <a:endParaRPr lang="en-US"/>
        </a:p>
      </dgm:t>
    </dgm:pt>
    <dgm:pt modelId="{5A850685-DFBE-4486-BC45-85A0CCE65403}" type="sibTrans" cxnId="{B6FF0FC0-7FBA-4BD3-B05E-F72A7C65DF7E}">
      <dgm:prSet/>
      <dgm:spPr/>
      <dgm:t>
        <a:bodyPr/>
        <a:lstStyle/>
        <a:p>
          <a:endParaRPr lang="en-US"/>
        </a:p>
      </dgm:t>
    </dgm:pt>
    <dgm:pt modelId="{CD24DEA3-BE0A-4A8B-B93F-F979D796A8EE}">
      <dgm:prSet custT="1"/>
      <dgm:spPr/>
      <dgm:t>
        <a:bodyPr/>
        <a:lstStyle/>
        <a:p>
          <a:r>
            <a:rPr lang="en-US" sz="1400" dirty="0"/>
            <a:t>FDA approved for MDD</a:t>
          </a:r>
        </a:p>
      </dgm:t>
    </dgm:pt>
    <dgm:pt modelId="{C7EA808B-ED7D-4E28-865A-62B298A5A388}" type="parTrans" cxnId="{607658EC-A7B6-41F2-900B-E54F8DBEB26E}">
      <dgm:prSet/>
      <dgm:spPr/>
      <dgm:t>
        <a:bodyPr/>
        <a:lstStyle/>
        <a:p>
          <a:endParaRPr lang="en-US"/>
        </a:p>
      </dgm:t>
    </dgm:pt>
    <dgm:pt modelId="{676239DC-E36F-49E6-957F-5DB2D8B438B1}" type="sibTrans" cxnId="{607658EC-A7B6-41F2-900B-E54F8DBEB26E}">
      <dgm:prSet/>
      <dgm:spPr/>
      <dgm:t>
        <a:bodyPr/>
        <a:lstStyle/>
        <a:p>
          <a:endParaRPr lang="en-US"/>
        </a:p>
      </dgm:t>
    </dgm:pt>
    <dgm:pt modelId="{943F7F07-FE9E-4EC8-8CFA-E3CC84DBB367}">
      <dgm:prSet custT="1"/>
      <dgm:spPr/>
      <dgm:t>
        <a:bodyPr/>
        <a:lstStyle/>
        <a:p>
          <a:r>
            <a:rPr lang="en-US" sz="1400" dirty="0"/>
            <a:t>Mean ½ life 22.4 </a:t>
          </a:r>
          <a:r>
            <a:rPr lang="en-US" sz="1400" dirty="0" err="1"/>
            <a:t>hrs</a:t>
          </a:r>
          <a:r>
            <a:rPr lang="en-US" sz="1400" dirty="0"/>
            <a:t>, active metabolite nortriptyline (1/2 life 26 </a:t>
          </a:r>
          <a:r>
            <a:rPr lang="en-US" sz="1400" dirty="0" err="1"/>
            <a:t>hrs</a:t>
          </a:r>
          <a:r>
            <a:rPr lang="en-US" sz="1400" dirty="0"/>
            <a:t>)</a:t>
          </a:r>
        </a:p>
      </dgm:t>
    </dgm:pt>
    <dgm:pt modelId="{B69B52BE-B8AF-4D29-B370-C217F74AEBD4}" type="parTrans" cxnId="{5A7930BD-ECAC-4522-93D3-AA0BDED98553}">
      <dgm:prSet/>
      <dgm:spPr/>
      <dgm:t>
        <a:bodyPr/>
        <a:lstStyle/>
        <a:p>
          <a:endParaRPr lang="en-US"/>
        </a:p>
      </dgm:t>
    </dgm:pt>
    <dgm:pt modelId="{93437815-78B2-4D95-8307-547AD46ACFFB}" type="sibTrans" cxnId="{5A7930BD-ECAC-4522-93D3-AA0BDED98553}">
      <dgm:prSet/>
      <dgm:spPr/>
      <dgm:t>
        <a:bodyPr/>
        <a:lstStyle/>
        <a:p>
          <a:endParaRPr lang="en-US"/>
        </a:p>
      </dgm:t>
    </dgm:pt>
    <dgm:pt modelId="{5700B8BD-312D-4B1D-BEC8-3EB0AC4F9570}">
      <dgm:prSet custT="1"/>
      <dgm:spPr/>
      <dgm:t>
        <a:bodyPr/>
        <a:lstStyle/>
        <a:p>
          <a:r>
            <a:rPr lang="en-US" sz="1400" dirty="0"/>
            <a:t>Limited data looking at </a:t>
          </a:r>
          <a:r>
            <a:rPr lang="en-US" sz="1400" dirty="0" err="1"/>
            <a:t>tx</a:t>
          </a:r>
          <a:r>
            <a:rPr lang="en-US" sz="1400" dirty="0"/>
            <a:t> of insomnia </a:t>
          </a:r>
        </a:p>
      </dgm:t>
    </dgm:pt>
    <dgm:pt modelId="{62AE5D31-F582-4F90-80DB-F69A17702917}" type="parTrans" cxnId="{9530B312-FD94-4EBC-902B-0F5FB1868EB9}">
      <dgm:prSet/>
      <dgm:spPr/>
      <dgm:t>
        <a:bodyPr/>
        <a:lstStyle/>
        <a:p>
          <a:endParaRPr lang="en-US"/>
        </a:p>
      </dgm:t>
    </dgm:pt>
    <dgm:pt modelId="{FA743D12-E4BF-46D6-9857-3A3284F28425}" type="sibTrans" cxnId="{9530B312-FD94-4EBC-902B-0F5FB1868EB9}">
      <dgm:prSet/>
      <dgm:spPr/>
      <dgm:t>
        <a:bodyPr/>
        <a:lstStyle/>
        <a:p>
          <a:endParaRPr lang="en-US"/>
        </a:p>
      </dgm:t>
    </dgm:pt>
    <dgm:pt modelId="{5D87512F-56AB-406E-A73D-90182C59A9FB}">
      <dgm:prSet custT="1"/>
      <dgm:spPr/>
      <dgm:t>
        <a:bodyPr/>
        <a:lstStyle/>
        <a:p>
          <a:r>
            <a:rPr lang="en-US" sz="1400" dirty="0"/>
            <a:t>Weak evidence for use in insomnia disorder based on 1 case series</a:t>
          </a:r>
        </a:p>
      </dgm:t>
    </dgm:pt>
    <dgm:pt modelId="{2C1858ED-ED4D-40A2-B87D-4FB7B005C9CE}" type="parTrans" cxnId="{BB6CF06B-9929-47D6-95B3-8C588D658290}">
      <dgm:prSet/>
      <dgm:spPr/>
      <dgm:t>
        <a:bodyPr/>
        <a:lstStyle/>
        <a:p>
          <a:endParaRPr lang="en-US"/>
        </a:p>
      </dgm:t>
    </dgm:pt>
    <dgm:pt modelId="{708FA1E7-DA7C-4AC5-9EC2-5858F915B0BA}" type="sibTrans" cxnId="{BB6CF06B-9929-47D6-95B3-8C588D658290}">
      <dgm:prSet/>
      <dgm:spPr/>
      <dgm:t>
        <a:bodyPr/>
        <a:lstStyle/>
        <a:p>
          <a:endParaRPr lang="en-US"/>
        </a:p>
      </dgm:t>
    </dgm:pt>
    <dgm:pt modelId="{C9233968-2506-4E22-91B3-80A63E257DE9}">
      <dgm:prSet custT="1"/>
      <dgm:spPr/>
      <dgm:t>
        <a:bodyPr/>
        <a:lstStyle/>
        <a:p>
          <a:r>
            <a:rPr lang="en-US" sz="1400" dirty="0"/>
            <a:t>Improved SL with concomitant melatonin</a:t>
          </a:r>
        </a:p>
      </dgm:t>
    </dgm:pt>
    <dgm:pt modelId="{E7BA687C-1CAF-4A48-82F7-7212E4A6B053}" type="parTrans" cxnId="{79E554CC-BED4-4AE9-9BB2-D6D2BDCAAE02}">
      <dgm:prSet/>
      <dgm:spPr/>
      <dgm:t>
        <a:bodyPr/>
        <a:lstStyle/>
        <a:p>
          <a:endParaRPr lang="en-US"/>
        </a:p>
      </dgm:t>
    </dgm:pt>
    <dgm:pt modelId="{2FD3D962-E796-4102-9542-F17EEEDB5C1F}" type="sibTrans" cxnId="{79E554CC-BED4-4AE9-9BB2-D6D2BDCAAE02}">
      <dgm:prSet/>
      <dgm:spPr/>
      <dgm:t>
        <a:bodyPr/>
        <a:lstStyle/>
        <a:p>
          <a:endParaRPr lang="en-US"/>
        </a:p>
      </dgm:t>
    </dgm:pt>
    <dgm:pt modelId="{1F414073-6EDF-4582-9B09-C45D49F2580B}">
      <dgm:prSet custT="1"/>
      <dgm:spPr/>
      <dgm:t>
        <a:bodyPr/>
        <a:lstStyle/>
        <a:p>
          <a:r>
            <a:rPr lang="en-US" sz="1400" dirty="0"/>
            <a:t>Hypnotic effect 2/2 mod blockage of H1 receptor and partial agonism at 5HT1A receptor, antagonism at 5HT1C/2 receptors</a:t>
          </a:r>
        </a:p>
      </dgm:t>
    </dgm:pt>
    <dgm:pt modelId="{421829A9-41FF-4570-B3E3-EB9A923F2B80}" type="parTrans" cxnId="{F081B22B-03E0-4629-9188-D4B0BCD30FEF}">
      <dgm:prSet/>
      <dgm:spPr/>
      <dgm:t>
        <a:bodyPr/>
        <a:lstStyle/>
        <a:p>
          <a:endParaRPr lang="en-US"/>
        </a:p>
      </dgm:t>
    </dgm:pt>
    <dgm:pt modelId="{8E581C35-77A9-49DF-BBF7-A0447A27D1E6}" type="sibTrans" cxnId="{F081B22B-03E0-4629-9188-D4B0BCD30FEF}">
      <dgm:prSet/>
      <dgm:spPr/>
      <dgm:t>
        <a:bodyPr/>
        <a:lstStyle/>
        <a:p>
          <a:endParaRPr lang="en-US"/>
        </a:p>
      </dgm:t>
    </dgm:pt>
    <dgm:pt modelId="{11EF1008-03D8-417F-AAF4-34A79835AF58}">
      <dgm:prSet custT="1"/>
      <dgm:spPr/>
      <dgm:t>
        <a:bodyPr/>
        <a:lstStyle/>
        <a:p>
          <a:r>
            <a:rPr lang="en-US" sz="1400" dirty="0"/>
            <a:t>FDA approved for depression</a:t>
          </a:r>
        </a:p>
      </dgm:t>
    </dgm:pt>
    <dgm:pt modelId="{69CC4D1F-0E37-4418-B7DA-48003D80B4BE}" type="parTrans" cxnId="{59200820-85C9-4170-8816-752E2216427F}">
      <dgm:prSet/>
      <dgm:spPr/>
      <dgm:t>
        <a:bodyPr/>
        <a:lstStyle/>
        <a:p>
          <a:endParaRPr lang="en-US"/>
        </a:p>
      </dgm:t>
    </dgm:pt>
    <dgm:pt modelId="{C5CAB1EF-5076-4B0F-A0F4-AFCAE1707CED}" type="sibTrans" cxnId="{59200820-85C9-4170-8816-752E2216427F}">
      <dgm:prSet/>
      <dgm:spPr/>
      <dgm:t>
        <a:bodyPr/>
        <a:lstStyle/>
        <a:p>
          <a:endParaRPr lang="en-US"/>
        </a:p>
      </dgm:t>
    </dgm:pt>
    <dgm:pt modelId="{3B8E6AF0-75C2-4EDF-975E-35A138826178}">
      <dgm:prSet custT="1"/>
      <dgm:spPr/>
      <dgm:t>
        <a:bodyPr/>
        <a:lstStyle/>
        <a:p>
          <a:r>
            <a:rPr lang="en-US" sz="1400" dirty="0"/>
            <a:t>1 RCT: compared Ambien vs trazodone vs placebo</a:t>
          </a:r>
        </a:p>
      </dgm:t>
    </dgm:pt>
    <dgm:pt modelId="{86A09F88-22FF-458A-A1B0-C18F8527A675}" type="parTrans" cxnId="{E6A65DF0-E15C-4E31-99E3-F55905F104C5}">
      <dgm:prSet/>
      <dgm:spPr/>
      <dgm:t>
        <a:bodyPr/>
        <a:lstStyle/>
        <a:p>
          <a:endParaRPr lang="en-US"/>
        </a:p>
      </dgm:t>
    </dgm:pt>
    <dgm:pt modelId="{4BF6831B-A48A-4D89-BCC3-A8D4547EFB83}" type="sibTrans" cxnId="{E6A65DF0-E15C-4E31-99E3-F55905F104C5}">
      <dgm:prSet/>
      <dgm:spPr/>
      <dgm:t>
        <a:bodyPr/>
        <a:lstStyle/>
        <a:p>
          <a:endParaRPr lang="en-US"/>
        </a:p>
      </dgm:t>
    </dgm:pt>
    <dgm:pt modelId="{BDF7D23C-61EE-41BE-92C3-FC070B601E59}">
      <dgm:prSet custT="1"/>
      <dgm:spPr/>
      <dgm:t>
        <a:bodyPr/>
        <a:lstStyle/>
        <a:p>
          <a:r>
            <a:rPr lang="en-US" sz="1400" dirty="0"/>
            <a:t>SL ↓ Ambien &gt; trazodone &gt; placebo</a:t>
          </a:r>
        </a:p>
      </dgm:t>
    </dgm:pt>
    <dgm:pt modelId="{3D26286E-CF5A-453C-882E-893C85287670}" type="parTrans" cxnId="{33E94674-058D-477C-936D-E26137266C88}">
      <dgm:prSet/>
      <dgm:spPr/>
      <dgm:t>
        <a:bodyPr/>
        <a:lstStyle/>
        <a:p>
          <a:endParaRPr lang="en-US"/>
        </a:p>
      </dgm:t>
    </dgm:pt>
    <dgm:pt modelId="{27DCD80A-7B03-4C80-AF2E-ABBF936A19EA}" type="sibTrans" cxnId="{33E94674-058D-477C-936D-E26137266C88}">
      <dgm:prSet/>
      <dgm:spPr/>
      <dgm:t>
        <a:bodyPr/>
        <a:lstStyle/>
        <a:p>
          <a:endParaRPr lang="en-US"/>
        </a:p>
      </dgm:t>
    </dgm:pt>
    <dgm:pt modelId="{9D350B6E-BED6-42B1-879A-34557A58818E}" type="pres">
      <dgm:prSet presAssocID="{0200C952-775A-4636-B6C2-25F1A7AF98EE}" presName="Name0" presStyleCnt="0">
        <dgm:presLayoutVars>
          <dgm:dir/>
          <dgm:animLvl val="lvl"/>
          <dgm:resizeHandles val="exact"/>
        </dgm:presLayoutVars>
      </dgm:prSet>
      <dgm:spPr/>
    </dgm:pt>
    <dgm:pt modelId="{D2F798A3-DF09-46FA-806E-38CAAA5DDF0E}" type="pres">
      <dgm:prSet presAssocID="{470B2F5F-2527-4C37-83B4-9479FBB06E63}" presName="composite" presStyleCnt="0"/>
      <dgm:spPr/>
    </dgm:pt>
    <dgm:pt modelId="{1832015F-67C5-4520-9325-EBDF2ED8DAC2}" type="pres">
      <dgm:prSet presAssocID="{470B2F5F-2527-4C37-83B4-9479FBB06E63}" presName="parTx" presStyleLbl="alignNode1" presStyleIdx="0" presStyleCnt="3" custLinFactNeighborX="-9" custLinFactNeighborY="-57">
        <dgm:presLayoutVars>
          <dgm:chMax val="0"/>
          <dgm:chPref val="0"/>
          <dgm:bulletEnabled val="1"/>
        </dgm:presLayoutVars>
      </dgm:prSet>
      <dgm:spPr/>
    </dgm:pt>
    <dgm:pt modelId="{2CD25D46-D5A3-4678-AE46-CF39F3689668}" type="pres">
      <dgm:prSet presAssocID="{470B2F5F-2527-4C37-83B4-9479FBB06E63}" presName="desTx" presStyleLbl="alignAccFollowNode1" presStyleIdx="0" presStyleCnt="3">
        <dgm:presLayoutVars>
          <dgm:bulletEnabled val="1"/>
        </dgm:presLayoutVars>
      </dgm:prSet>
      <dgm:spPr/>
    </dgm:pt>
    <dgm:pt modelId="{33850C79-6AC2-433E-81FD-0FA1A5A2FF2C}" type="pres">
      <dgm:prSet presAssocID="{180E08B8-AADB-48B0-A6C2-1427C03CB0ED}" presName="space" presStyleCnt="0"/>
      <dgm:spPr/>
    </dgm:pt>
    <dgm:pt modelId="{70C5FDDA-64DD-4D67-BAD8-37DA13503597}" type="pres">
      <dgm:prSet presAssocID="{93D70C47-9C04-48A9-811D-B2FE808976EF}" presName="composite" presStyleCnt="0"/>
      <dgm:spPr/>
    </dgm:pt>
    <dgm:pt modelId="{D36A4A10-C1DE-4AC8-8FB2-01C17815CBA8}" type="pres">
      <dgm:prSet presAssocID="{93D70C47-9C04-48A9-811D-B2FE808976EF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903FD293-1594-4EFC-8021-F0EB9D957152}" type="pres">
      <dgm:prSet presAssocID="{93D70C47-9C04-48A9-811D-B2FE808976EF}" presName="desTx" presStyleLbl="alignAccFollowNode1" presStyleIdx="1" presStyleCnt="3">
        <dgm:presLayoutVars>
          <dgm:bulletEnabled val="1"/>
        </dgm:presLayoutVars>
      </dgm:prSet>
      <dgm:spPr/>
    </dgm:pt>
    <dgm:pt modelId="{46FCDB63-F825-4F0C-810D-942883100985}" type="pres">
      <dgm:prSet presAssocID="{9B0404E2-ADFB-4D05-915B-155EB9A6BE80}" presName="space" presStyleCnt="0"/>
      <dgm:spPr/>
    </dgm:pt>
    <dgm:pt modelId="{550BE0A0-CC85-4609-BB64-C811F3D51C6C}" type="pres">
      <dgm:prSet presAssocID="{4DD8754C-6AEE-4216-A5F9-CDE288BA99CF}" presName="composite" presStyleCnt="0"/>
      <dgm:spPr/>
    </dgm:pt>
    <dgm:pt modelId="{53D14618-0095-47DA-8F9C-10167990349B}" type="pres">
      <dgm:prSet presAssocID="{4DD8754C-6AEE-4216-A5F9-CDE288BA99CF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8ECFF8B6-AB2B-4DD1-976E-16D33C3B9BBA}" type="pres">
      <dgm:prSet presAssocID="{4DD8754C-6AEE-4216-A5F9-CDE288BA99CF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C17A6C09-B44B-4332-AD31-643702DB1012}" type="presOf" srcId="{943F7F07-FE9E-4EC8-8CFA-E3CC84DBB367}" destId="{2CD25D46-D5A3-4678-AE46-CF39F3689668}" srcOrd="0" destOrd="3" presId="urn:microsoft.com/office/officeart/2005/8/layout/hList1"/>
    <dgm:cxn modelId="{E998C20A-4E33-4681-8507-8569D71A888F}" type="presOf" srcId="{57CA5637-4406-4E14-8B1B-147DFB9CEF18}" destId="{2CD25D46-D5A3-4678-AE46-CF39F3689668}" srcOrd="0" destOrd="0" presId="urn:microsoft.com/office/officeart/2005/8/layout/hList1"/>
    <dgm:cxn modelId="{1796F00B-F6BE-4A4D-9CC0-737C7D499DD3}" type="presOf" srcId="{3B8E6AF0-75C2-4EDF-975E-35A138826178}" destId="{8ECFF8B6-AB2B-4DD1-976E-16D33C3B9BBA}" srcOrd="0" destOrd="3" presId="urn:microsoft.com/office/officeart/2005/8/layout/hList1"/>
    <dgm:cxn modelId="{9530B312-FD94-4EBC-902B-0F5FB1868EB9}" srcId="{93D70C47-9C04-48A9-811D-B2FE808976EF}" destId="{5700B8BD-312D-4B1D-BEC8-3EB0AC4F9570}" srcOrd="3" destOrd="0" parTransId="{62AE5D31-F582-4F90-80DB-F69A17702917}" sibTransId="{FA743D12-E4BF-46D6-9857-3A3284F28425}"/>
    <dgm:cxn modelId="{6176BD1C-AC85-41E5-B9AC-2A6D6737D65A}" srcId="{15715118-D246-4249-8BA5-1F9BD4E92D14}" destId="{88BD9908-F6B7-424C-A1CC-150C5AD8027E}" srcOrd="0" destOrd="0" parTransId="{722A6B09-7852-4C4A-94B9-E42878D27EAE}" sibTransId="{FBBE0515-674D-4ABE-8228-8DE9FDC76158}"/>
    <dgm:cxn modelId="{59200820-85C9-4170-8816-752E2216427F}" srcId="{4DD8754C-6AEE-4216-A5F9-CDE288BA99CF}" destId="{11EF1008-03D8-417F-AAF4-34A79835AF58}" srcOrd="2" destOrd="0" parTransId="{69CC4D1F-0E37-4418-B7DA-48003D80B4BE}" sibTransId="{C5CAB1EF-5076-4B0F-A0F4-AFCAE1707CED}"/>
    <dgm:cxn modelId="{939A7C27-4CFB-4E30-9A1F-B58ECAF6C21B}" type="presOf" srcId="{EC98FC7E-57F5-49FF-94B1-D508C2D657A6}" destId="{2CD25D46-D5A3-4678-AE46-CF39F3689668}" srcOrd="0" destOrd="2" presId="urn:microsoft.com/office/officeart/2005/8/layout/hList1"/>
    <dgm:cxn modelId="{ACD78C2B-6B4C-4BC1-80C4-EABB940E4647}" type="presOf" srcId="{9A25D88A-5AD4-4D63-8C46-B13322AAF1CF}" destId="{903FD293-1594-4EFC-8021-F0EB9D957152}" srcOrd="0" destOrd="1" presId="urn:microsoft.com/office/officeart/2005/8/layout/hList1"/>
    <dgm:cxn modelId="{F081B22B-03E0-4629-9188-D4B0BCD30FEF}" srcId="{4DD8754C-6AEE-4216-A5F9-CDE288BA99CF}" destId="{1F414073-6EDF-4582-9B09-C45D49F2580B}" srcOrd="1" destOrd="0" parTransId="{421829A9-41FF-4570-B3E3-EB9A923F2B80}" sibTransId="{8E581C35-77A9-49DF-BBF7-A0447A27D1E6}"/>
    <dgm:cxn modelId="{7BAC952E-CA95-4A19-982C-721211956E28}" srcId="{470B2F5F-2527-4C37-83B4-9479FBB06E63}" destId="{15715118-D246-4249-8BA5-1F9BD4E92D14}" srcOrd="5" destOrd="0" parTransId="{685EC743-7222-4A03-AECE-D511D246E606}" sibTransId="{9D5069FF-6109-4D07-8976-72147254613E}"/>
    <dgm:cxn modelId="{C00F7D37-36CD-4944-B92C-153A0FA1FF3A}" type="presOf" srcId="{4DD8754C-6AEE-4216-A5F9-CDE288BA99CF}" destId="{53D14618-0095-47DA-8F9C-10167990349B}" srcOrd="0" destOrd="0" presId="urn:microsoft.com/office/officeart/2005/8/layout/hList1"/>
    <dgm:cxn modelId="{0DC58939-C299-43DA-804B-142E899CF4D8}" type="presOf" srcId="{C9233968-2506-4E22-91B3-80A63E257DE9}" destId="{903FD293-1594-4EFC-8021-F0EB9D957152}" srcOrd="0" destOrd="5" presId="urn:microsoft.com/office/officeart/2005/8/layout/hList1"/>
    <dgm:cxn modelId="{967C453B-B210-4D52-A923-7EF89AF91010}" type="presOf" srcId="{9103C721-81F1-4B95-B162-00B2E3A5CF32}" destId="{2CD25D46-D5A3-4678-AE46-CF39F3689668}" srcOrd="0" destOrd="4" presId="urn:microsoft.com/office/officeart/2005/8/layout/hList1"/>
    <dgm:cxn modelId="{31B5FC40-3865-4A47-8233-6D18E816610F}" type="presOf" srcId="{BDF7D23C-61EE-41BE-92C3-FC070B601E59}" destId="{8ECFF8B6-AB2B-4DD1-976E-16D33C3B9BBA}" srcOrd="0" destOrd="4" presId="urn:microsoft.com/office/officeart/2005/8/layout/hList1"/>
    <dgm:cxn modelId="{32C0315D-A394-40ED-8F38-2D21E24AB92F}" type="presOf" srcId="{CD24DEA3-BE0A-4A8B-B93F-F979D796A8EE}" destId="{903FD293-1594-4EFC-8021-F0EB9D957152}" srcOrd="0" destOrd="2" presId="urn:microsoft.com/office/officeart/2005/8/layout/hList1"/>
    <dgm:cxn modelId="{B1F3025E-55D5-4E96-8AA5-2268C1B49EC2}" srcId="{0200C952-775A-4636-B6C2-25F1A7AF98EE}" destId="{4DD8754C-6AEE-4216-A5F9-CDE288BA99CF}" srcOrd="2" destOrd="0" parTransId="{44F11DD0-BC07-4020-92A6-8A3318712605}" sibTransId="{639DEBB5-8522-4F65-8E15-D17972ACAB80}"/>
    <dgm:cxn modelId="{27FB8541-5F39-4CAB-9C7C-080832CA9786}" srcId="{93D70C47-9C04-48A9-811D-B2FE808976EF}" destId="{665AFB62-9FC8-47CF-A77F-A4BDEF1949B4}" srcOrd="0" destOrd="0" parTransId="{FE10F027-0B8C-4568-9F28-DB1BEDCD8DBD}" sibTransId="{3A8E7819-D9E5-4151-87D8-ED6E5830F0A6}"/>
    <dgm:cxn modelId="{23CF5666-6281-4B79-9F20-818076FE3872}" srcId="{0200C952-775A-4636-B6C2-25F1A7AF98EE}" destId="{93D70C47-9C04-48A9-811D-B2FE808976EF}" srcOrd="1" destOrd="0" parTransId="{6CE3097A-A4AB-4662-B4DB-488B749B4BCA}" sibTransId="{9B0404E2-ADFB-4D05-915B-155EB9A6BE80}"/>
    <dgm:cxn modelId="{3854D469-BEDD-4590-8884-861AC48EB1D7}" srcId="{470B2F5F-2527-4C37-83B4-9479FBB06E63}" destId="{D6EF401E-75F8-4F81-84BC-45223F02D550}" srcOrd="1" destOrd="0" parTransId="{C175B60D-11FE-4416-A1CA-14804444DE3A}" sibTransId="{AB5A6CE7-7ADF-467A-82E9-2290A1708AA7}"/>
    <dgm:cxn modelId="{2798D84B-4547-41D2-9CA7-86E732B7D274}" type="presOf" srcId="{0200C952-775A-4636-B6C2-25F1A7AF98EE}" destId="{9D350B6E-BED6-42B1-879A-34557A58818E}" srcOrd="0" destOrd="0" presId="urn:microsoft.com/office/officeart/2005/8/layout/hList1"/>
    <dgm:cxn modelId="{BB6CF06B-9929-47D6-95B3-8C588D658290}" srcId="{93D70C47-9C04-48A9-811D-B2FE808976EF}" destId="{5D87512F-56AB-406E-A73D-90182C59A9FB}" srcOrd="4" destOrd="0" parTransId="{2C1858ED-ED4D-40A2-B87D-4FB7B005C9CE}" sibTransId="{708FA1E7-DA7C-4AC5-9EC2-5858F915B0BA}"/>
    <dgm:cxn modelId="{686DCF4D-7782-4987-A4F0-926C39D36BB9}" type="presOf" srcId="{5700B8BD-312D-4B1D-BEC8-3EB0AC4F9570}" destId="{903FD293-1594-4EFC-8021-F0EB9D957152}" srcOrd="0" destOrd="3" presId="urn:microsoft.com/office/officeart/2005/8/layout/hList1"/>
    <dgm:cxn modelId="{3F290D6E-2B9E-4A28-A4E1-9E4DEA42F700}" srcId="{470B2F5F-2527-4C37-83B4-9479FBB06E63}" destId="{57CA5637-4406-4E14-8B1B-147DFB9CEF18}" srcOrd="0" destOrd="0" parTransId="{31AB95B8-B444-459E-850E-08EFD67FF921}" sibTransId="{3CCE7158-5A11-456A-9B2B-9DC9E55AFB9C}"/>
    <dgm:cxn modelId="{33E94674-058D-477C-936D-E26137266C88}" srcId="{3B8E6AF0-75C2-4EDF-975E-35A138826178}" destId="{BDF7D23C-61EE-41BE-92C3-FC070B601E59}" srcOrd="0" destOrd="0" parTransId="{3D26286E-CF5A-453C-882E-893C85287670}" sibTransId="{27DCD80A-7B03-4C80-AF2E-ABBF936A19EA}"/>
    <dgm:cxn modelId="{174DBA56-2FDD-4CB8-B5E0-073AF827B260}" type="presOf" srcId="{15715118-D246-4249-8BA5-1F9BD4E92D14}" destId="{2CD25D46-D5A3-4678-AE46-CF39F3689668}" srcOrd="0" destOrd="5" presId="urn:microsoft.com/office/officeart/2005/8/layout/hList1"/>
    <dgm:cxn modelId="{BFC7AB77-2215-48B5-A780-FEE6499A5294}" type="presOf" srcId="{4111C89A-B3DA-4473-AC00-20D00A9923B0}" destId="{903FD293-1594-4EFC-8021-F0EB9D957152}" srcOrd="0" destOrd="6" presId="urn:microsoft.com/office/officeart/2005/8/layout/hList1"/>
    <dgm:cxn modelId="{3B197559-BF68-495C-9AB8-1473AEEF2252}" srcId="{4DD8754C-6AEE-4216-A5F9-CDE288BA99CF}" destId="{F425104C-754B-44D6-80DD-C5AECBF9B6CD}" srcOrd="0" destOrd="0" parTransId="{985B01D9-8D68-4B79-AF37-71DB66AC6861}" sibTransId="{E8237309-6277-4E65-BBF4-C3F18CF22F0C}"/>
    <dgm:cxn modelId="{B2F33F7E-F35B-418B-B11A-627535B51EB7}" srcId="{93D70C47-9C04-48A9-811D-B2FE808976EF}" destId="{4111C89A-B3DA-4473-AC00-20D00A9923B0}" srcOrd="5" destOrd="0" parTransId="{11BD27ED-9B12-43BF-9E8F-454A998914F5}" sibTransId="{6A6796D1-43F4-4ADF-A044-3F735DCED214}"/>
    <dgm:cxn modelId="{AA950E91-16A9-43B1-A35D-588157139928}" type="presOf" srcId="{88BD9908-F6B7-424C-A1CC-150C5AD8027E}" destId="{2CD25D46-D5A3-4678-AE46-CF39F3689668}" srcOrd="0" destOrd="6" presId="urn:microsoft.com/office/officeart/2005/8/layout/hList1"/>
    <dgm:cxn modelId="{DE358691-A7E1-41E1-8314-A14255F52670}" type="presOf" srcId="{023F8850-0109-417A-8BDF-7C4385E14247}" destId="{2CD25D46-D5A3-4678-AE46-CF39F3689668}" srcOrd="0" destOrd="7" presId="urn:microsoft.com/office/officeart/2005/8/layout/hList1"/>
    <dgm:cxn modelId="{F63F4892-0E43-41CC-BAB4-4B6617A16D3E}" type="presOf" srcId="{F425104C-754B-44D6-80DD-C5AECBF9B6CD}" destId="{8ECFF8B6-AB2B-4DD1-976E-16D33C3B9BBA}" srcOrd="0" destOrd="0" presId="urn:microsoft.com/office/officeart/2005/8/layout/hList1"/>
    <dgm:cxn modelId="{95177493-1244-4C75-B76C-BD94C5C6B038}" srcId="{470B2F5F-2527-4C37-83B4-9479FBB06E63}" destId="{023F8850-0109-417A-8BDF-7C4385E14247}" srcOrd="6" destOrd="0" parTransId="{6A175C8F-D4BF-4E1A-90DD-71B51055817B}" sibTransId="{ACC8F890-40FE-4EBA-978B-DE7FA648BD90}"/>
    <dgm:cxn modelId="{30548099-3792-4980-8666-B7166E81935D}" srcId="{470B2F5F-2527-4C37-83B4-9479FBB06E63}" destId="{9103C721-81F1-4B95-B162-00B2E3A5CF32}" srcOrd="4" destOrd="0" parTransId="{BA274AAE-3F05-4146-936C-98E4C5CB1954}" sibTransId="{364EEA38-20DD-4D96-8EFD-0695EF27383D}"/>
    <dgm:cxn modelId="{2D3EF2A1-0241-4683-807E-EFC8AE7D15A7}" type="presOf" srcId="{11EF1008-03D8-417F-AAF4-34A79835AF58}" destId="{8ECFF8B6-AB2B-4DD1-976E-16D33C3B9BBA}" srcOrd="0" destOrd="2" presId="urn:microsoft.com/office/officeart/2005/8/layout/hList1"/>
    <dgm:cxn modelId="{68C98AA3-E5DE-4AE6-86AE-C56DACA3F4AF}" type="presOf" srcId="{470B2F5F-2527-4C37-83B4-9479FBB06E63}" destId="{1832015F-67C5-4520-9325-EBDF2ED8DAC2}" srcOrd="0" destOrd="0" presId="urn:microsoft.com/office/officeart/2005/8/layout/hList1"/>
    <dgm:cxn modelId="{ABB661A9-19EE-46E5-9765-292A5D1BA8E2}" type="presOf" srcId="{93D70C47-9C04-48A9-811D-B2FE808976EF}" destId="{D36A4A10-C1DE-4AC8-8FB2-01C17815CBA8}" srcOrd="0" destOrd="0" presId="urn:microsoft.com/office/officeart/2005/8/layout/hList1"/>
    <dgm:cxn modelId="{08D785AC-B825-434E-B707-DF3C4AA1B51F}" type="presOf" srcId="{5D87512F-56AB-406E-A73D-90182C59A9FB}" destId="{903FD293-1594-4EFC-8021-F0EB9D957152}" srcOrd="0" destOrd="4" presId="urn:microsoft.com/office/officeart/2005/8/layout/hList1"/>
    <dgm:cxn modelId="{7878B2AF-5695-4899-84A2-0BCBCD3B3CFD}" type="presOf" srcId="{665AFB62-9FC8-47CF-A77F-A4BDEF1949B4}" destId="{903FD293-1594-4EFC-8021-F0EB9D957152}" srcOrd="0" destOrd="0" presId="urn:microsoft.com/office/officeart/2005/8/layout/hList1"/>
    <dgm:cxn modelId="{5A7930BD-ECAC-4522-93D3-AA0BDED98553}" srcId="{470B2F5F-2527-4C37-83B4-9479FBB06E63}" destId="{943F7F07-FE9E-4EC8-8CFA-E3CC84DBB367}" srcOrd="3" destOrd="0" parTransId="{B69B52BE-B8AF-4D29-B370-C217F74AEBD4}" sibTransId="{93437815-78B2-4D95-8307-547AD46ACFFB}"/>
    <dgm:cxn modelId="{B6FF0FC0-7FBA-4BD3-B05E-F72A7C65DF7E}" srcId="{93D70C47-9C04-48A9-811D-B2FE808976EF}" destId="{9A25D88A-5AD4-4D63-8C46-B13322AAF1CF}" srcOrd="1" destOrd="0" parTransId="{05E193CD-152A-4ED2-AE8D-A3C33C3DFEF6}" sibTransId="{5A850685-DFBE-4486-BC45-85A0CCE65403}"/>
    <dgm:cxn modelId="{7269B1CB-9E0B-4145-A61C-C89A3871ABD4}" type="presOf" srcId="{D6EF401E-75F8-4F81-84BC-45223F02D550}" destId="{2CD25D46-D5A3-4678-AE46-CF39F3689668}" srcOrd="0" destOrd="1" presId="urn:microsoft.com/office/officeart/2005/8/layout/hList1"/>
    <dgm:cxn modelId="{79E554CC-BED4-4AE9-9BB2-D6D2BDCAAE02}" srcId="{5D87512F-56AB-406E-A73D-90182C59A9FB}" destId="{C9233968-2506-4E22-91B3-80A63E257DE9}" srcOrd="0" destOrd="0" parTransId="{E7BA687C-1CAF-4A48-82F7-7212E4A6B053}" sibTransId="{2FD3D962-E796-4102-9542-F17EEEDB5C1F}"/>
    <dgm:cxn modelId="{50D694D6-0F2D-45ED-9B2E-0E55754BA35E}" type="presOf" srcId="{1F414073-6EDF-4582-9B09-C45D49F2580B}" destId="{8ECFF8B6-AB2B-4DD1-976E-16D33C3B9BBA}" srcOrd="0" destOrd="1" presId="urn:microsoft.com/office/officeart/2005/8/layout/hList1"/>
    <dgm:cxn modelId="{EB136DE0-CF45-4B91-9DF8-5CDBB4558EEE}" srcId="{0200C952-775A-4636-B6C2-25F1A7AF98EE}" destId="{470B2F5F-2527-4C37-83B4-9479FBB06E63}" srcOrd="0" destOrd="0" parTransId="{1F7CDA76-1273-4E06-9DB2-CBBEAD30372D}" sibTransId="{180E08B8-AADB-48B0-A6C2-1427C03CB0ED}"/>
    <dgm:cxn modelId="{98C3A8E5-08E4-4411-9416-3DAABB49A0A4}" srcId="{470B2F5F-2527-4C37-83B4-9479FBB06E63}" destId="{EC98FC7E-57F5-49FF-94B1-D508C2D657A6}" srcOrd="2" destOrd="0" parTransId="{6CC97C93-605F-4350-B4CB-9019ABC236FE}" sibTransId="{A4D8059A-592D-417D-B100-985AFAD79EE5}"/>
    <dgm:cxn modelId="{607658EC-A7B6-41F2-900B-E54F8DBEB26E}" srcId="{93D70C47-9C04-48A9-811D-B2FE808976EF}" destId="{CD24DEA3-BE0A-4A8B-B93F-F979D796A8EE}" srcOrd="2" destOrd="0" parTransId="{C7EA808B-ED7D-4E28-865A-62B298A5A388}" sibTransId="{676239DC-E36F-49E6-957F-5DB2D8B438B1}"/>
    <dgm:cxn modelId="{E6A65DF0-E15C-4E31-99E3-F55905F104C5}" srcId="{4DD8754C-6AEE-4216-A5F9-CDE288BA99CF}" destId="{3B8E6AF0-75C2-4EDF-975E-35A138826178}" srcOrd="3" destOrd="0" parTransId="{86A09F88-22FF-458A-A1B0-C18F8527A675}" sibTransId="{4BF6831B-A48A-4D89-BCC3-A8D4547EFB83}"/>
    <dgm:cxn modelId="{273A32E2-8853-49D4-9FD8-71DE1C2EB1C4}" type="presParOf" srcId="{9D350B6E-BED6-42B1-879A-34557A58818E}" destId="{D2F798A3-DF09-46FA-806E-38CAAA5DDF0E}" srcOrd="0" destOrd="0" presId="urn:microsoft.com/office/officeart/2005/8/layout/hList1"/>
    <dgm:cxn modelId="{A1B00133-1232-4E6B-83AA-DD01EFEBD0C4}" type="presParOf" srcId="{D2F798A3-DF09-46FA-806E-38CAAA5DDF0E}" destId="{1832015F-67C5-4520-9325-EBDF2ED8DAC2}" srcOrd="0" destOrd="0" presId="urn:microsoft.com/office/officeart/2005/8/layout/hList1"/>
    <dgm:cxn modelId="{6C0F7A59-13C9-4464-8842-662A23164462}" type="presParOf" srcId="{D2F798A3-DF09-46FA-806E-38CAAA5DDF0E}" destId="{2CD25D46-D5A3-4678-AE46-CF39F3689668}" srcOrd="1" destOrd="0" presId="urn:microsoft.com/office/officeart/2005/8/layout/hList1"/>
    <dgm:cxn modelId="{3B1ABC73-CB67-48BD-BCA9-F02FD16F8329}" type="presParOf" srcId="{9D350B6E-BED6-42B1-879A-34557A58818E}" destId="{33850C79-6AC2-433E-81FD-0FA1A5A2FF2C}" srcOrd="1" destOrd="0" presId="urn:microsoft.com/office/officeart/2005/8/layout/hList1"/>
    <dgm:cxn modelId="{49C9A0F1-B0C4-4634-A12D-5AA17F9E3E4B}" type="presParOf" srcId="{9D350B6E-BED6-42B1-879A-34557A58818E}" destId="{70C5FDDA-64DD-4D67-BAD8-37DA13503597}" srcOrd="2" destOrd="0" presId="urn:microsoft.com/office/officeart/2005/8/layout/hList1"/>
    <dgm:cxn modelId="{5FE2E896-C760-4594-A366-D25F251416F6}" type="presParOf" srcId="{70C5FDDA-64DD-4D67-BAD8-37DA13503597}" destId="{D36A4A10-C1DE-4AC8-8FB2-01C17815CBA8}" srcOrd="0" destOrd="0" presId="urn:microsoft.com/office/officeart/2005/8/layout/hList1"/>
    <dgm:cxn modelId="{E6095B29-7BD9-4627-B136-53896F32412D}" type="presParOf" srcId="{70C5FDDA-64DD-4D67-BAD8-37DA13503597}" destId="{903FD293-1594-4EFC-8021-F0EB9D957152}" srcOrd="1" destOrd="0" presId="urn:microsoft.com/office/officeart/2005/8/layout/hList1"/>
    <dgm:cxn modelId="{B0577C05-456D-4A83-9C2E-E081E30CDC95}" type="presParOf" srcId="{9D350B6E-BED6-42B1-879A-34557A58818E}" destId="{46FCDB63-F825-4F0C-810D-942883100985}" srcOrd="3" destOrd="0" presId="urn:microsoft.com/office/officeart/2005/8/layout/hList1"/>
    <dgm:cxn modelId="{6F56046F-E155-418A-99AF-9EB00D366F1D}" type="presParOf" srcId="{9D350B6E-BED6-42B1-879A-34557A58818E}" destId="{550BE0A0-CC85-4609-BB64-C811F3D51C6C}" srcOrd="4" destOrd="0" presId="urn:microsoft.com/office/officeart/2005/8/layout/hList1"/>
    <dgm:cxn modelId="{A2347404-FBBB-43C8-B95B-DB94838475D1}" type="presParOf" srcId="{550BE0A0-CC85-4609-BB64-C811F3D51C6C}" destId="{53D14618-0095-47DA-8F9C-10167990349B}" srcOrd="0" destOrd="0" presId="urn:microsoft.com/office/officeart/2005/8/layout/hList1"/>
    <dgm:cxn modelId="{BDBD051E-4918-4215-AA58-814141052C69}" type="presParOf" srcId="{550BE0A0-CC85-4609-BB64-C811F3D51C6C}" destId="{8ECFF8B6-AB2B-4DD1-976E-16D33C3B9BB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E52F02F-7F60-4DFA-BA0C-D903EDA84021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C813A351-394C-4CC5-846B-08B4DEDA821A}">
      <dgm:prSet/>
      <dgm:spPr/>
      <dgm:t>
        <a:bodyPr/>
        <a:lstStyle/>
        <a:p>
          <a:r>
            <a:rPr lang="en-US"/>
            <a:t>Gabapentin </a:t>
          </a:r>
        </a:p>
      </dgm:t>
    </dgm:pt>
    <dgm:pt modelId="{1A27B128-7427-48F2-822D-A5709D18E6F9}" type="parTrans" cxnId="{39FB00AA-B68D-4C50-AA6D-511D6F6ABB5D}">
      <dgm:prSet/>
      <dgm:spPr/>
      <dgm:t>
        <a:bodyPr/>
        <a:lstStyle/>
        <a:p>
          <a:endParaRPr lang="en-US"/>
        </a:p>
      </dgm:t>
    </dgm:pt>
    <dgm:pt modelId="{35FEDDEB-9F44-4E14-93A0-0D08C0D2FF64}" type="sibTrans" cxnId="{39FB00AA-B68D-4C50-AA6D-511D6F6ABB5D}">
      <dgm:prSet/>
      <dgm:spPr/>
      <dgm:t>
        <a:bodyPr/>
        <a:lstStyle/>
        <a:p>
          <a:endParaRPr lang="en-US"/>
        </a:p>
      </dgm:t>
    </dgm:pt>
    <dgm:pt modelId="{85E83413-C45A-4BA8-90CB-75100597A6E3}">
      <dgm:prSet/>
      <dgm:spPr/>
      <dgm:t>
        <a:bodyPr/>
        <a:lstStyle/>
        <a:p>
          <a:r>
            <a:rPr lang="en-US"/>
            <a:t>Anticonvulsant, binds to a2delta subunit of voltage sensitive Ca channels </a:t>
          </a:r>
        </a:p>
      </dgm:t>
    </dgm:pt>
    <dgm:pt modelId="{AD37C725-6331-4D5E-966A-024E4855A848}" type="parTrans" cxnId="{B26BAD4C-2BB2-43D5-956F-2A12BC4B15D0}">
      <dgm:prSet/>
      <dgm:spPr/>
      <dgm:t>
        <a:bodyPr/>
        <a:lstStyle/>
        <a:p>
          <a:endParaRPr lang="en-US"/>
        </a:p>
      </dgm:t>
    </dgm:pt>
    <dgm:pt modelId="{B7CA2B5C-B56E-476B-AB6A-5A4E55299699}" type="sibTrans" cxnId="{B26BAD4C-2BB2-43D5-956F-2A12BC4B15D0}">
      <dgm:prSet/>
      <dgm:spPr/>
      <dgm:t>
        <a:bodyPr/>
        <a:lstStyle/>
        <a:p>
          <a:endParaRPr lang="en-US"/>
        </a:p>
      </dgm:t>
    </dgm:pt>
    <dgm:pt modelId="{EAC1EBFB-DC7A-40AF-8E99-25C876C46B6B}">
      <dgm:prSet/>
      <dgm:spPr/>
      <dgm:t>
        <a:bodyPr/>
        <a:lstStyle/>
        <a:p>
          <a:r>
            <a:rPr lang="en-US"/>
            <a:t>Pregabalin </a:t>
          </a:r>
        </a:p>
      </dgm:t>
    </dgm:pt>
    <dgm:pt modelId="{151751C6-AD68-4BC3-96A3-B7458C072CFE}" type="parTrans" cxnId="{A2C31906-3943-4ACE-83FD-B7250A0C900E}">
      <dgm:prSet/>
      <dgm:spPr/>
      <dgm:t>
        <a:bodyPr/>
        <a:lstStyle/>
        <a:p>
          <a:endParaRPr lang="en-US"/>
        </a:p>
      </dgm:t>
    </dgm:pt>
    <dgm:pt modelId="{0E00ED1D-C1F2-46CE-922A-2EE305A61D1F}" type="sibTrans" cxnId="{A2C31906-3943-4ACE-83FD-B7250A0C900E}">
      <dgm:prSet/>
      <dgm:spPr/>
      <dgm:t>
        <a:bodyPr/>
        <a:lstStyle/>
        <a:p>
          <a:endParaRPr lang="en-US"/>
        </a:p>
      </dgm:t>
    </dgm:pt>
    <dgm:pt modelId="{752B6949-2928-444A-9921-EB2DB083297E}">
      <dgm:prSet/>
      <dgm:spPr/>
      <dgm:t>
        <a:bodyPr/>
        <a:lstStyle/>
        <a:p>
          <a:r>
            <a:rPr lang="en-US"/>
            <a:t>Similar MOA to gabapentin</a:t>
          </a:r>
        </a:p>
      </dgm:t>
    </dgm:pt>
    <dgm:pt modelId="{2B328155-7EAD-42C1-A3F6-CFEBA1A319C6}" type="parTrans" cxnId="{AA5161ED-D3D9-4045-AB76-A5F729F6748D}">
      <dgm:prSet/>
      <dgm:spPr/>
      <dgm:t>
        <a:bodyPr/>
        <a:lstStyle/>
        <a:p>
          <a:endParaRPr lang="en-US"/>
        </a:p>
      </dgm:t>
    </dgm:pt>
    <dgm:pt modelId="{38DA45AD-A2DF-462B-9532-D3D3C47F6C34}" type="sibTrans" cxnId="{AA5161ED-D3D9-4045-AB76-A5F729F6748D}">
      <dgm:prSet/>
      <dgm:spPr/>
      <dgm:t>
        <a:bodyPr/>
        <a:lstStyle/>
        <a:p>
          <a:endParaRPr lang="en-US"/>
        </a:p>
      </dgm:t>
    </dgm:pt>
    <dgm:pt modelId="{6D9BFF27-4237-4DB7-9471-BFA9E7F0BDFD}">
      <dgm:prSet/>
      <dgm:spPr/>
      <dgm:t>
        <a:bodyPr/>
        <a:lstStyle/>
        <a:p>
          <a:r>
            <a:rPr lang="en-US"/>
            <a:t>Hypnotic/anxiolytic effect via modulation of GABAergic and glutamatergic systems</a:t>
          </a:r>
        </a:p>
      </dgm:t>
    </dgm:pt>
    <dgm:pt modelId="{4A9C5900-43A0-46AE-8A6F-539B53AC0367}" type="parTrans" cxnId="{176EDF18-1462-4472-9914-B9470721D2C5}">
      <dgm:prSet/>
      <dgm:spPr/>
      <dgm:t>
        <a:bodyPr/>
        <a:lstStyle/>
        <a:p>
          <a:endParaRPr lang="en-US"/>
        </a:p>
      </dgm:t>
    </dgm:pt>
    <dgm:pt modelId="{7CA49868-59F4-4551-901E-D18ECFC5D256}" type="sibTrans" cxnId="{176EDF18-1462-4472-9914-B9470721D2C5}">
      <dgm:prSet/>
      <dgm:spPr/>
      <dgm:t>
        <a:bodyPr/>
        <a:lstStyle/>
        <a:p>
          <a:endParaRPr lang="en-US"/>
        </a:p>
      </dgm:t>
    </dgm:pt>
    <dgm:pt modelId="{75110163-9C41-4290-B967-5F49DEDD5B6B}">
      <dgm:prSet/>
      <dgm:spPr/>
      <dgm:t>
        <a:bodyPr/>
        <a:lstStyle/>
        <a:p>
          <a:endParaRPr lang="en-US"/>
        </a:p>
      </dgm:t>
    </dgm:pt>
    <dgm:pt modelId="{2ABC1879-4BC4-4A6B-856C-E05F7DD15EDF}" type="parTrans" cxnId="{8DE79908-4E88-4B06-A1A8-5828C57EE0AF}">
      <dgm:prSet/>
      <dgm:spPr/>
      <dgm:t>
        <a:bodyPr/>
        <a:lstStyle/>
        <a:p>
          <a:endParaRPr lang="en-US"/>
        </a:p>
      </dgm:t>
    </dgm:pt>
    <dgm:pt modelId="{1B6994F4-8CE2-4F69-A931-2C85C872D362}" type="sibTrans" cxnId="{8DE79908-4E88-4B06-A1A8-5828C57EE0AF}">
      <dgm:prSet/>
      <dgm:spPr/>
      <dgm:t>
        <a:bodyPr/>
        <a:lstStyle/>
        <a:p>
          <a:endParaRPr lang="en-US"/>
        </a:p>
      </dgm:t>
    </dgm:pt>
    <dgm:pt modelId="{AD56A28C-2BD0-4BD9-A1EA-8FB633CFDA76}">
      <dgm:prSet/>
      <dgm:spPr/>
      <dgm:t>
        <a:bodyPr/>
        <a:lstStyle/>
        <a:p>
          <a:r>
            <a:rPr lang="en-US"/>
            <a:t>1 Open label study for primary insomnia </a:t>
          </a:r>
        </a:p>
      </dgm:t>
    </dgm:pt>
    <dgm:pt modelId="{4E845EC0-17B6-4AE7-8EA2-132B862AA7E0}" type="parTrans" cxnId="{53807957-BD64-4460-9CFC-760A2AA1BE0E}">
      <dgm:prSet/>
      <dgm:spPr/>
      <dgm:t>
        <a:bodyPr/>
        <a:lstStyle/>
        <a:p>
          <a:endParaRPr lang="en-US"/>
        </a:p>
      </dgm:t>
    </dgm:pt>
    <dgm:pt modelId="{839E4377-6C7C-4ECC-9FEB-E025C3BBE547}" type="sibTrans" cxnId="{53807957-BD64-4460-9CFC-760A2AA1BE0E}">
      <dgm:prSet/>
      <dgm:spPr/>
      <dgm:t>
        <a:bodyPr/>
        <a:lstStyle/>
        <a:p>
          <a:endParaRPr lang="en-US"/>
        </a:p>
      </dgm:t>
    </dgm:pt>
    <dgm:pt modelId="{CDC95DEE-A3C6-4630-837F-16C7E0912A45}">
      <dgm:prSet/>
      <dgm:spPr/>
      <dgm:t>
        <a:bodyPr/>
        <a:lstStyle/>
        <a:p>
          <a:r>
            <a:rPr lang="en-US"/>
            <a:t>PSG evidence of ↑SWS, ↑SE, and ↓WASO</a:t>
          </a:r>
        </a:p>
      </dgm:t>
    </dgm:pt>
    <dgm:pt modelId="{785463D9-271A-4874-B17D-AA3A7B2948B3}" type="parTrans" cxnId="{80D049C1-8F59-4E10-9F04-AA8C1563C45D}">
      <dgm:prSet/>
      <dgm:spPr/>
      <dgm:t>
        <a:bodyPr/>
        <a:lstStyle/>
        <a:p>
          <a:endParaRPr lang="en-US"/>
        </a:p>
      </dgm:t>
    </dgm:pt>
    <dgm:pt modelId="{B8495EBB-BCC8-4EB9-885A-1AE8A05FE684}" type="sibTrans" cxnId="{80D049C1-8F59-4E10-9F04-AA8C1563C45D}">
      <dgm:prSet/>
      <dgm:spPr/>
      <dgm:t>
        <a:bodyPr/>
        <a:lstStyle/>
        <a:p>
          <a:endParaRPr lang="en-US"/>
        </a:p>
      </dgm:t>
    </dgm:pt>
    <dgm:pt modelId="{E4757565-2E74-466F-87E7-9A9C592E4700}">
      <dgm:prSet/>
      <dgm:spPr/>
      <dgm:t>
        <a:bodyPr/>
        <a:lstStyle/>
        <a:p>
          <a:r>
            <a:rPr lang="en-US"/>
            <a:t>RCT in pts with insomnia + EtOH dependence</a:t>
          </a:r>
        </a:p>
      </dgm:t>
    </dgm:pt>
    <dgm:pt modelId="{66C212DF-101F-444E-9C41-CE53E13A566C}" type="parTrans" cxnId="{155CEC75-84E9-40F8-8D1F-728D758DDFE9}">
      <dgm:prSet/>
      <dgm:spPr/>
      <dgm:t>
        <a:bodyPr/>
        <a:lstStyle/>
        <a:p>
          <a:endParaRPr lang="en-US"/>
        </a:p>
      </dgm:t>
    </dgm:pt>
    <dgm:pt modelId="{65C874EF-FB73-44FA-B44B-C1199DAFECC0}" type="sibTrans" cxnId="{155CEC75-84E9-40F8-8D1F-728D758DDFE9}">
      <dgm:prSet/>
      <dgm:spPr/>
      <dgm:t>
        <a:bodyPr/>
        <a:lstStyle/>
        <a:p>
          <a:endParaRPr lang="en-US"/>
        </a:p>
      </dgm:t>
    </dgm:pt>
    <dgm:pt modelId="{40E434DB-7B8D-4116-9366-F510C171FE65}">
      <dgm:prSet/>
      <dgm:spPr/>
      <dgm:t>
        <a:bodyPr/>
        <a:lstStyle/>
        <a:p>
          <a:r>
            <a:rPr lang="en-US"/>
            <a:t>GABA = ↑TST, 40% less EtOH relapse, no change in SL</a:t>
          </a:r>
        </a:p>
      </dgm:t>
    </dgm:pt>
    <dgm:pt modelId="{98C6F2BF-D482-45CE-B013-DD2AE086DAA7}" type="parTrans" cxnId="{BADDC403-5327-4750-9FE0-3B9C4C151A0C}">
      <dgm:prSet/>
      <dgm:spPr/>
      <dgm:t>
        <a:bodyPr/>
        <a:lstStyle/>
        <a:p>
          <a:endParaRPr lang="en-US"/>
        </a:p>
      </dgm:t>
    </dgm:pt>
    <dgm:pt modelId="{40348FB2-6E9A-4A2E-B855-92C8C82BFC38}" type="sibTrans" cxnId="{BADDC403-5327-4750-9FE0-3B9C4C151A0C}">
      <dgm:prSet/>
      <dgm:spPr/>
      <dgm:t>
        <a:bodyPr/>
        <a:lstStyle/>
        <a:p>
          <a:endParaRPr lang="en-US"/>
        </a:p>
      </dgm:t>
    </dgm:pt>
    <dgm:pt modelId="{83FD7667-8001-44AA-A698-92549EDDE61F}">
      <dgm:prSet/>
      <dgm:spPr/>
      <dgm:t>
        <a:bodyPr/>
        <a:lstStyle/>
        <a:p>
          <a:r>
            <a:rPr lang="en-US"/>
            <a:t>Greater bioavailability</a:t>
          </a:r>
        </a:p>
      </dgm:t>
    </dgm:pt>
    <dgm:pt modelId="{E16065E8-53EA-4C8E-9A7A-E7E8A28A1C15}" type="parTrans" cxnId="{0E38F50E-F7B8-42A0-AD00-BDDDA9420074}">
      <dgm:prSet/>
      <dgm:spPr/>
      <dgm:t>
        <a:bodyPr/>
        <a:lstStyle/>
        <a:p>
          <a:endParaRPr lang="en-US"/>
        </a:p>
      </dgm:t>
    </dgm:pt>
    <dgm:pt modelId="{786048AC-0FEA-4255-A431-1D5A0EF4C6EC}" type="sibTrans" cxnId="{0E38F50E-F7B8-42A0-AD00-BDDDA9420074}">
      <dgm:prSet/>
      <dgm:spPr/>
      <dgm:t>
        <a:bodyPr/>
        <a:lstStyle/>
        <a:p>
          <a:endParaRPr lang="en-US"/>
        </a:p>
      </dgm:t>
    </dgm:pt>
    <dgm:pt modelId="{9A323AFE-29FE-47CF-8A0A-C9DBFC46D4EA}">
      <dgm:prSet/>
      <dgm:spPr/>
      <dgm:t>
        <a:bodyPr/>
        <a:lstStyle/>
        <a:p>
          <a:r>
            <a:rPr lang="en-US"/>
            <a:t>No studies assessing primary insomnia</a:t>
          </a:r>
        </a:p>
      </dgm:t>
    </dgm:pt>
    <dgm:pt modelId="{556D3DDF-D65C-4384-8605-979752FC37D6}" type="parTrans" cxnId="{62DD4260-CA6A-4486-90FD-168513AB3B9B}">
      <dgm:prSet/>
      <dgm:spPr/>
      <dgm:t>
        <a:bodyPr/>
        <a:lstStyle/>
        <a:p>
          <a:endParaRPr lang="en-US"/>
        </a:p>
      </dgm:t>
    </dgm:pt>
    <dgm:pt modelId="{B5BE2994-F2A9-4C89-AE86-1CDBB8862CA3}" type="sibTrans" cxnId="{62DD4260-CA6A-4486-90FD-168513AB3B9B}">
      <dgm:prSet/>
      <dgm:spPr/>
      <dgm:t>
        <a:bodyPr/>
        <a:lstStyle/>
        <a:p>
          <a:endParaRPr lang="en-US"/>
        </a:p>
      </dgm:t>
    </dgm:pt>
    <dgm:pt modelId="{3AA64470-0916-466F-8BB1-08BAFE179389}">
      <dgm:prSet/>
      <dgm:spPr/>
      <dgm:t>
        <a:bodyPr/>
        <a:lstStyle/>
        <a:p>
          <a:endParaRPr lang="en-US"/>
        </a:p>
      </dgm:t>
    </dgm:pt>
    <dgm:pt modelId="{25DC76E4-072C-42D8-BE75-98AAD8C04413}" type="parTrans" cxnId="{4DC2B640-1BA9-4D4F-BA43-7B274F02F9FC}">
      <dgm:prSet/>
      <dgm:spPr/>
      <dgm:t>
        <a:bodyPr/>
        <a:lstStyle/>
        <a:p>
          <a:endParaRPr lang="en-US"/>
        </a:p>
      </dgm:t>
    </dgm:pt>
    <dgm:pt modelId="{5D6CF72D-2837-4309-9AF5-214F9863DA37}" type="sibTrans" cxnId="{4DC2B640-1BA9-4D4F-BA43-7B274F02F9FC}">
      <dgm:prSet/>
      <dgm:spPr/>
      <dgm:t>
        <a:bodyPr/>
        <a:lstStyle/>
        <a:p>
          <a:endParaRPr lang="en-US"/>
        </a:p>
      </dgm:t>
    </dgm:pt>
    <dgm:pt modelId="{28D117EF-7297-44B8-9014-3E00A9D2E12B}">
      <dgm:prSet/>
      <dgm:spPr/>
      <dgm:t>
        <a:bodyPr/>
        <a:lstStyle/>
        <a:p>
          <a:r>
            <a:rPr lang="en-US"/>
            <a:t>2 RTC = improved symptomatic insomnia in patients with anxiety</a:t>
          </a:r>
        </a:p>
      </dgm:t>
    </dgm:pt>
    <dgm:pt modelId="{C6550232-09ED-405E-940C-E2780F9A7175}" type="parTrans" cxnId="{638A75DA-8D3A-4179-94D6-25FAD73C5ECC}">
      <dgm:prSet/>
      <dgm:spPr/>
      <dgm:t>
        <a:bodyPr/>
        <a:lstStyle/>
        <a:p>
          <a:endParaRPr lang="en-US"/>
        </a:p>
      </dgm:t>
    </dgm:pt>
    <dgm:pt modelId="{D84B12CE-EB27-4D41-AA7C-E5AF290E3D97}" type="sibTrans" cxnId="{638A75DA-8D3A-4179-94D6-25FAD73C5ECC}">
      <dgm:prSet/>
      <dgm:spPr/>
      <dgm:t>
        <a:bodyPr/>
        <a:lstStyle/>
        <a:p>
          <a:endParaRPr lang="en-US"/>
        </a:p>
      </dgm:t>
    </dgm:pt>
    <dgm:pt modelId="{ACB328B3-2019-4AB7-9704-5C55E626AAB7}" type="pres">
      <dgm:prSet presAssocID="{6E52F02F-7F60-4DFA-BA0C-D903EDA84021}" presName="linear" presStyleCnt="0">
        <dgm:presLayoutVars>
          <dgm:animLvl val="lvl"/>
          <dgm:resizeHandles val="exact"/>
        </dgm:presLayoutVars>
      </dgm:prSet>
      <dgm:spPr/>
    </dgm:pt>
    <dgm:pt modelId="{63E79673-E1D9-427A-B6F6-7163A6C60E63}" type="pres">
      <dgm:prSet presAssocID="{C813A351-394C-4CC5-846B-08B4DEDA821A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F110F0E3-F309-4A4A-ACB4-3FB5F5619DB7}" type="pres">
      <dgm:prSet presAssocID="{C813A351-394C-4CC5-846B-08B4DEDA821A}" presName="childText" presStyleLbl="revTx" presStyleIdx="0" presStyleCnt="2">
        <dgm:presLayoutVars>
          <dgm:bulletEnabled val="1"/>
        </dgm:presLayoutVars>
      </dgm:prSet>
      <dgm:spPr/>
    </dgm:pt>
    <dgm:pt modelId="{A42DABF9-758D-419A-8636-3B6AA3C7894B}" type="pres">
      <dgm:prSet presAssocID="{EAC1EBFB-DC7A-40AF-8E99-25C876C46B6B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E5977D17-5862-4779-931E-5A40CC32129A}" type="pres">
      <dgm:prSet presAssocID="{EAC1EBFB-DC7A-40AF-8E99-25C876C46B6B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B70DD102-3F36-4FD2-A7A7-0D86179B1DF2}" type="presOf" srcId="{83FD7667-8001-44AA-A698-92549EDDE61F}" destId="{E5977D17-5862-4779-931E-5A40CC32129A}" srcOrd="0" destOrd="1" presId="urn:microsoft.com/office/officeart/2005/8/layout/vList2"/>
    <dgm:cxn modelId="{BADDC403-5327-4750-9FE0-3B9C4C151A0C}" srcId="{E4757565-2E74-466F-87E7-9A9C592E4700}" destId="{40E434DB-7B8D-4116-9366-F510C171FE65}" srcOrd="0" destOrd="0" parTransId="{98C6F2BF-D482-45CE-B013-DD2AE086DAA7}" sibTransId="{40348FB2-6E9A-4A2E-B855-92C8C82BFC38}"/>
    <dgm:cxn modelId="{A2C31906-3943-4ACE-83FD-B7250A0C900E}" srcId="{6E52F02F-7F60-4DFA-BA0C-D903EDA84021}" destId="{EAC1EBFB-DC7A-40AF-8E99-25C876C46B6B}" srcOrd="1" destOrd="0" parTransId="{151751C6-AD68-4BC3-96A3-B7458C072CFE}" sibTransId="{0E00ED1D-C1F2-46CE-922A-2EE305A61D1F}"/>
    <dgm:cxn modelId="{8DE79908-4E88-4B06-A1A8-5828C57EE0AF}" srcId="{C813A351-394C-4CC5-846B-08B4DEDA821A}" destId="{75110163-9C41-4290-B967-5F49DEDD5B6B}" srcOrd="4" destOrd="0" parTransId="{2ABC1879-4BC4-4A6B-856C-E05F7DD15EDF}" sibTransId="{1B6994F4-8CE2-4F69-A931-2C85C872D362}"/>
    <dgm:cxn modelId="{9437420D-6FA4-47AA-9EA7-09284D9AFD62}" type="presOf" srcId="{40E434DB-7B8D-4116-9366-F510C171FE65}" destId="{F110F0E3-F309-4A4A-ACB4-3FB5F5619DB7}" srcOrd="0" destOrd="5" presId="urn:microsoft.com/office/officeart/2005/8/layout/vList2"/>
    <dgm:cxn modelId="{0E38F50E-F7B8-42A0-AD00-BDDDA9420074}" srcId="{EAC1EBFB-DC7A-40AF-8E99-25C876C46B6B}" destId="{83FD7667-8001-44AA-A698-92549EDDE61F}" srcOrd="1" destOrd="0" parTransId="{E16065E8-53EA-4C8E-9A7A-E7E8A28A1C15}" sibTransId="{786048AC-0FEA-4255-A431-1D5A0EF4C6EC}"/>
    <dgm:cxn modelId="{176EDF18-1462-4472-9914-B9470721D2C5}" srcId="{C813A351-394C-4CC5-846B-08B4DEDA821A}" destId="{6D9BFF27-4237-4DB7-9471-BFA9E7F0BDFD}" srcOrd="1" destOrd="0" parTransId="{4A9C5900-43A0-46AE-8A6F-539B53AC0367}" sibTransId="{7CA49868-59F4-4551-901E-D18ECFC5D256}"/>
    <dgm:cxn modelId="{C2C86327-1F31-4477-83F2-3EE170793F0E}" type="presOf" srcId="{75110163-9C41-4290-B967-5F49DEDD5B6B}" destId="{F110F0E3-F309-4A4A-ACB4-3FB5F5619DB7}" srcOrd="0" destOrd="6" presId="urn:microsoft.com/office/officeart/2005/8/layout/vList2"/>
    <dgm:cxn modelId="{8F8BD42A-94A0-4B90-B5A3-4B281F0B387B}" type="presOf" srcId="{6E52F02F-7F60-4DFA-BA0C-D903EDA84021}" destId="{ACB328B3-2019-4AB7-9704-5C55E626AAB7}" srcOrd="0" destOrd="0" presId="urn:microsoft.com/office/officeart/2005/8/layout/vList2"/>
    <dgm:cxn modelId="{950F4035-CB96-49E4-8282-34E906A7A7BB}" type="presOf" srcId="{C813A351-394C-4CC5-846B-08B4DEDA821A}" destId="{63E79673-E1D9-427A-B6F6-7163A6C60E63}" srcOrd="0" destOrd="0" presId="urn:microsoft.com/office/officeart/2005/8/layout/vList2"/>
    <dgm:cxn modelId="{4DC2B640-1BA9-4D4F-BA43-7B274F02F9FC}" srcId="{EAC1EBFB-DC7A-40AF-8E99-25C876C46B6B}" destId="{3AA64470-0916-466F-8BB1-08BAFE179389}" srcOrd="4" destOrd="0" parTransId="{25DC76E4-072C-42D8-BE75-98AAD8C04413}" sibTransId="{5D6CF72D-2837-4309-9AF5-214F9863DA37}"/>
    <dgm:cxn modelId="{62DD4260-CA6A-4486-90FD-168513AB3B9B}" srcId="{EAC1EBFB-DC7A-40AF-8E99-25C876C46B6B}" destId="{9A323AFE-29FE-47CF-8A0A-C9DBFC46D4EA}" srcOrd="2" destOrd="0" parTransId="{556D3DDF-D65C-4384-8605-979752FC37D6}" sibTransId="{B5BE2994-F2A9-4C89-AE86-1CDBB8862CA3}"/>
    <dgm:cxn modelId="{FE6E6A69-691B-48F7-BAA1-D8B3B103EC8B}" type="presOf" srcId="{CDC95DEE-A3C6-4630-837F-16C7E0912A45}" destId="{F110F0E3-F309-4A4A-ACB4-3FB5F5619DB7}" srcOrd="0" destOrd="3" presId="urn:microsoft.com/office/officeart/2005/8/layout/vList2"/>
    <dgm:cxn modelId="{B26BAD4C-2BB2-43D5-956F-2A12BC4B15D0}" srcId="{C813A351-394C-4CC5-846B-08B4DEDA821A}" destId="{85E83413-C45A-4BA8-90CB-75100597A6E3}" srcOrd="0" destOrd="0" parTransId="{AD37C725-6331-4D5E-966A-024E4855A848}" sibTransId="{B7CA2B5C-B56E-476B-AB6A-5A4E55299699}"/>
    <dgm:cxn modelId="{680D326D-916B-4A18-ABE9-77CBF0567C21}" type="presOf" srcId="{AD56A28C-2BD0-4BD9-A1EA-8FB633CFDA76}" destId="{F110F0E3-F309-4A4A-ACB4-3FB5F5619DB7}" srcOrd="0" destOrd="2" presId="urn:microsoft.com/office/officeart/2005/8/layout/vList2"/>
    <dgm:cxn modelId="{6CE4FA6D-7CB0-4FE5-82F1-251341C1BB2B}" type="presOf" srcId="{752B6949-2928-444A-9921-EB2DB083297E}" destId="{E5977D17-5862-4779-931E-5A40CC32129A}" srcOrd="0" destOrd="0" presId="urn:microsoft.com/office/officeart/2005/8/layout/vList2"/>
    <dgm:cxn modelId="{4090A96F-134C-4856-AF46-2D4BA0778328}" type="presOf" srcId="{3AA64470-0916-466F-8BB1-08BAFE179389}" destId="{E5977D17-5862-4779-931E-5A40CC32129A}" srcOrd="0" destOrd="4" presId="urn:microsoft.com/office/officeart/2005/8/layout/vList2"/>
    <dgm:cxn modelId="{155CEC75-84E9-40F8-8D1F-728D758DDFE9}" srcId="{C813A351-394C-4CC5-846B-08B4DEDA821A}" destId="{E4757565-2E74-466F-87E7-9A9C592E4700}" srcOrd="3" destOrd="0" parTransId="{66C212DF-101F-444E-9C41-CE53E13A566C}" sibTransId="{65C874EF-FB73-44FA-B44B-C1199DAFECC0}"/>
    <dgm:cxn modelId="{53807957-BD64-4460-9CFC-760A2AA1BE0E}" srcId="{C813A351-394C-4CC5-846B-08B4DEDA821A}" destId="{AD56A28C-2BD0-4BD9-A1EA-8FB633CFDA76}" srcOrd="2" destOrd="0" parTransId="{4E845EC0-17B6-4AE7-8EA2-132B862AA7E0}" sibTransId="{839E4377-6C7C-4ECC-9FEB-E025C3BBE547}"/>
    <dgm:cxn modelId="{51D47B59-8AAC-4E89-B8F6-FA5EF2DD034F}" type="presOf" srcId="{85E83413-C45A-4BA8-90CB-75100597A6E3}" destId="{F110F0E3-F309-4A4A-ACB4-3FB5F5619DB7}" srcOrd="0" destOrd="0" presId="urn:microsoft.com/office/officeart/2005/8/layout/vList2"/>
    <dgm:cxn modelId="{E7D1F68C-B278-4EB2-BB83-1FE3FE18EF1D}" type="presOf" srcId="{E4757565-2E74-466F-87E7-9A9C592E4700}" destId="{F110F0E3-F309-4A4A-ACB4-3FB5F5619DB7}" srcOrd="0" destOrd="4" presId="urn:microsoft.com/office/officeart/2005/8/layout/vList2"/>
    <dgm:cxn modelId="{39FB00AA-B68D-4C50-AA6D-511D6F6ABB5D}" srcId="{6E52F02F-7F60-4DFA-BA0C-D903EDA84021}" destId="{C813A351-394C-4CC5-846B-08B4DEDA821A}" srcOrd="0" destOrd="0" parTransId="{1A27B128-7427-48F2-822D-A5709D18E6F9}" sibTransId="{35FEDDEB-9F44-4E14-93A0-0D08C0D2FF64}"/>
    <dgm:cxn modelId="{118F7DBC-E6EA-4509-8794-183C52B086C5}" type="presOf" srcId="{28D117EF-7297-44B8-9014-3E00A9D2E12B}" destId="{E5977D17-5862-4779-931E-5A40CC32129A}" srcOrd="0" destOrd="3" presId="urn:microsoft.com/office/officeart/2005/8/layout/vList2"/>
    <dgm:cxn modelId="{80D049C1-8F59-4E10-9F04-AA8C1563C45D}" srcId="{AD56A28C-2BD0-4BD9-A1EA-8FB633CFDA76}" destId="{CDC95DEE-A3C6-4630-837F-16C7E0912A45}" srcOrd="0" destOrd="0" parTransId="{785463D9-271A-4874-B17D-AA3A7B2948B3}" sibTransId="{B8495EBB-BCC8-4EB9-885A-1AE8A05FE684}"/>
    <dgm:cxn modelId="{9C781EC5-1087-44C0-85AF-46BAED3C625F}" type="presOf" srcId="{6D9BFF27-4237-4DB7-9471-BFA9E7F0BDFD}" destId="{F110F0E3-F309-4A4A-ACB4-3FB5F5619DB7}" srcOrd="0" destOrd="1" presId="urn:microsoft.com/office/officeart/2005/8/layout/vList2"/>
    <dgm:cxn modelId="{A3E0A7D7-78A6-4DB4-9B19-E185F8EA7084}" type="presOf" srcId="{EAC1EBFB-DC7A-40AF-8E99-25C876C46B6B}" destId="{A42DABF9-758D-419A-8636-3B6AA3C7894B}" srcOrd="0" destOrd="0" presId="urn:microsoft.com/office/officeart/2005/8/layout/vList2"/>
    <dgm:cxn modelId="{95FEE3D7-6E32-45AB-AD36-9C028A7EF310}" type="presOf" srcId="{9A323AFE-29FE-47CF-8A0A-C9DBFC46D4EA}" destId="{E5977D17-5862-4779-931E-5A40CC32129A}" srcOrd="0" destOrd="2" presId="urn:microsoft.com/office/officeart/2005/8/layout/vList2"/>
    <dgm:cxn modelId="{638A75DA-8D3A-4179-94D6-25FAD73C5ECC}" srcId="{EAC1EBFB-DC7A-40AF-8E99-25C876C46B6B}" destId="{28D117EF-7297-44B8-9014-3E00A9D2E12B}" srcOrd="3" destOrd="0" parTransId="{C6550232-09ED-405E-940C-E2780F9A7175}" sibTransId="{D84B12CE-EB27-4D41-AA7C-E5AF290E3D97}"/>
    <dgm:cxn modelId="{AA5161ED-D3D9-4045-AB76-A5F729F6748D}" srcId="{EAC1EBFB-DC7A-40AF-8E99-25C876C46B6B}" destId="{752B6949-2928-444A-9921-EB2DB083297E}" srcOrd="0" destOrd="0" parTransId="{2B328155-7EAD-42C1-A3F6-CFEBA1A319C6}" sibTransId="{38DA45AD-A2DF-462B-9532-D3D3C47F6C34}"/>
    <dgm:cxn modelId="{E789C31B-2A6A-4EFC-B623-C0393DEF8C26}" type="presParOf" srcId="{ACB328B3-2019-4AB7-9704-5C55E626AAB7}" destId="{63E79673-E1D9-427A-B6F6-7163A6C60E63}" srcOrd="0" destOrd="0" presId="urn:microsoft.com/office/officeart/2005/8/layout/vList2"/>
    <dgm:cxn modelId="{0C2932E1-278E-4A97-9CD7-A17D85C37ED9}" type="presParOf" srcId="{ACB328B3-2019-4AB7-9704-5C55E626AAB7}" destId="{F110F0E3-F309-4A4A-ACB4-3FB5F5619DB7}" srcOrd="1" destOrd="0" presId="urn:microsoft.com/office/officeart/2005/8/layout/vList2"/>
    <dgm:cxn modelId="{17358AB3-9C47-456F-A7D2-82F47F5CD853}" type="presParOf" srcId="{ACB328B3-2019-4AB7-9704-5C55E626AAB7}" destId="{A42DABF9-758D-419A-8636-3B6AA3C7894B}" srcOrd="2" destOrd="0" presId="urn:microsoft.com/office/officeart/2005/8/layout/vList2"/>
    <dgm:cxn modelId="{7B34B9F1-99CB-435B-9E63-C2CC99A75299}" type="presParOf" srcId="{ACB328B3-2019-4AB7-9704-5C55E626AAB7}" destId="{E5977D17-5862-4779-931E-5A40CC32129A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3BFAC5A-C1E7-4FB3-BFFB-5EEDCAE96FA3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8D0BF47-3C54-434C-942C-1638B12776DF}">
      <dgm:prSet custT="1"/>
      <dgm:spPr/>
      <dgm:t>
        <a:bodyPr/>
        <a:lstStyle/>
        <a:p>
          <a:r>
            <a:rPr lang="en-US" sz="4000" dirty="0"/>
            <a:t>Olanzapine</a:t>
          </a:r>
          <a:r>
            <a:rPr lang="en-US" sz="6500" dirty="0"/>
            <a:t> </a:t>
          </a:r>
        </a:p>
      </dgm:t>
    </dgm:pt>
    <dgm:pt modelId="{0305CFA4-C2D6-4397-ABE4-E0A6F8398890}" type="parTrans" cxnId="{AC526CBA-71AD-43F5-A114-7A83AD4BF7A9}">
      <dgm:prSet/>
      <dgm:spPr/>
      <dgm:t>
        <a:bodyPr/>
        <a:lstStyle/>
        <a:p>
          <a:endParaRPr lang="en-US"/>
        </a:p>
      </dgm:t>
    </dgm:pt>
    <dgm:pt modelId="{8CBD484B-FC46-484B-A60A-5245D5246D17}" type="sibTrans" cxnId="{AC526CBA-71AD-43F5-A114-7A83AD4BF7A9}">
      <dgm:prSet/>
      <dgm:spPr/>
      <dgm:t>
        <a:bodyPr/>
        <a:lstStyle/>
        <a:p>
          <a:endParaRPr lang="en-US"/>
        </a:p>
      </dgm:t>
    </dgm:pt>
    <dgm:pt modelId="{563D69EB-6055-4BA5-B53C-E358F27444B8}">
      <dgm:prSet custT="1"/>
      <dgm:spPr/>
      <dgm:t>
        <a:bodyPr/>
        <a:lstStyle/>
        <a:p>
          <a:r>
            <a:rPr lang="en-US" sz="2000" dirty="0"/>
            <a:t>MOA: Affinity for D1/2/4 R, 5-HT2A/C/3 R, H1</a:t>
          </a:r>
        </a:p>
      </dgm:t>
    </dgm:pt>
    <dgm:pt modelId="{0DD847EF-AC6A-4372-9140-EEA09A87F860}" type="parTrans" cxnId="{89353608-A809-4336-B332-1B963F627044}">
      <dgm:prSet/>
      <dgm:spPr/>
      <dgm:t>
        <a:bodyPr/>
        <a:lstStyle/>
        <a:p>
          <a:endParaRPr lang="en-US"/>
        </a:p>
      </dgm:t>
    </dgm:pt>
    <dgm:pt modelId="{1A7EB39E-1531-4FA8-B0BC-D912E6052B8E}" type="sibTrans" cxnId="{89353608-A809-4336-B332-1B963F627044}">
      <dgm:prSet/>
      <dgm:spPr/>
      <dgm:t>
        <a:bodyPr/>
        <a:lstStyle/>
        <a:p>
          <a:endParaRPr lang="en-US"/>
        </a:p>
      </dgm:t>
    </dgm:pt>
    <dgm:pt modelId="{23E8BE69-4F02-4F0E-BCE1-C97CA8A3EE15}">
      <dgm:prSet custT="1"/>
      <dgm:spPr>
        <a:solidFill>
          <a:srgbClr val="FFC000"/>
        </a:solidFill>
      </dgm:spPr>
      <dgm:t>
        <a:bodyPr/>
        <a:lstStyle/>
        <a:p>
          <a:r>
            <a:rPr lang="en-US" sz="4000" dirty="0"/>
            <a:t>Quetiapine</a:t>
          </a:r>
          <a:r>
            <a:rPr lang="en-US" sz="6500" dirty="0"/>
            <a:t> </a:t>
          </a:r>
        </a:p>
      </dgm:t>
    </dgm:pt>
    <dgm:pt modelId="{85D96184-0F54-4E5E-AC6B-CD2716C34B03}" type="parTrans" cxnId="{6280B443-50EF-4A63-A763-886E24CE0CDD}">
      <dgm:prSet/>
      <dgm:spPr/>
      <dgm:t>
        <a:bodyPr/>
        <a:lstStyle/>
        <a:p>
          <a:endParaRPr lang="en-US"/>
        </a:p>
      </dgm:t>
    </dgm:pt>
    <dgm:pt modelId="{B489E5B9-8C79-48CB-98C0-388150FC68D2}" type="sibTrans" cxnId="{6280B443-50EF-4A63-A763-886E24CE0CDD}">
      <dgm:prSet/>
      <dgm:spPr/>
      <dgm:t>
        <a:bodyPr/>
        <a:lstStyle/>
        <a:p>
          <a:endParaRPr lang="en-US"/>
        </a:p>
      </dgm:t>
    </dgm:pt>
    <dgm:pt modelId="{B3D439DE-B12A-43AF-BA0F-8EB0C0E2F2F5}">
      <dgm:prSet custT="1"/>
      <dgm:spPr/>
      <dgm:t>
        <a:bodyPr/>
        <a:lstStyle/>
        <a:p>
          <a:r>
            <a:rPr lang="en-US" sz="2000" dirty="0"/>
            <a:t>MOA: Lowest</a:t>
          </a:r>
          <a:r>
            <a:rPr lang="en-US" sz="2000" baseline="0" dirty="0"/>
            <a:t> affinity for D2</a:t>
          </a:r>
          <a:endParaRPr lang="en-US" sz="2000" dirty="0"/>
        </a:p>
      </dgm:t>
    </dgm:pt>
    <dgm:pt modelId="{15B71556-18B3-48F2-80A2-04B94B8709B1}" type="parTrans" cxnId="{45D2BCEE-41EF-4DE9-84C2-0D6ED7EFF322}">
      <dgm:prSet/>
      <dgm:spPr/>
      <dgm:t>
        <a:bodyPr/>
        <a:lstStyle/>
        <a:p>
          <a:endParaRPr lang="en-US"/>
        </a:p>
      </dgm:t>
    </dgm:pt>
    <dgm:pt modelId="{DAEA1A89-2C69-44F2-87EA-E81F43E154C5}" type="sibTrans" cxnId="{45D2BCEE-41EF-4DE9-84C2-0D6ED7EFF322}">
      <dgm:prSet/>
      <dgm:spPr/>
      <dgm:t>
        <a:bodyPr/>
        <a:lstStyle/>
        <a:p>
          <a:endParaRPr lang="en-US"/>
        </a:p>
      </dgm:t>
    </dgm:pt>
    <dgm:pt modelId="{0E1724EC-FCEE-424A-9AF1-88A9B8B1EAF5}">
      <dgm:prSet custT="1"/>
      <dgm:spPr/>
      <dgm:t>
        <a:bodyPr/>
        <a:lstStyle/>
        <a:p>
          <a:r>
            <a:rPr lang="en-US" sz="2000" dirty="0"/>
            <a:t>Hypnotic s effects due to H1 effects </a:t>
          </a:r>
        </a:p>
      </dgm:t>
    </dgm:pt>
    <dgm:pt modelId="{C2493C3A-5254-4C6B-B3FC-960CA2169353}" type="parTrans" cxnId="{C694AA25-0687-47FB-A1BC-7E7B91543A42}">
      <dgm:prSet/>
      <dgm:spPr/>
      <dgm:t>
        <a:bodyPr/>
        <a:lstStyle/>
        <a:p>
          <a:endParaRPr lang="en-US"/>
        </a:p>
      </dgm:t>
    </dgm:pt>
    <dgm:pt modelId="{F7BEF360-3F31-4234-B2B6-EB0EBD91FD77}" type="sibTrans" cxnId="{C694AA25-0687-47FB-A1BC-7E7B91543A42}">
      <dgm:prSet/>
      <dgm:spPr/>
      <dgm:t>
        <a:bodyPr/>
        <a:lstStyle/>
        <a:p>
          <a:endParaRPr lang="en-US"/>
        </a:p>
      </dgm:t>
    </dgm:pt>
    <dgm:pt modelId="{9F9CE7EA-BB95-49EF-9908-5467A3AEBE68}">
      <dgm:prSet custT="1"/>
      <dgm:spPr/>
      <dgm:t>
        <a:bodyPr/>
        <a:lstStyle/>
        <a:p>
          <a:r>
            <a:rPr lang="en-US" sz="2000" dirty="0"/>
            <a:t>No studies for primary insomnia</a:t>
          </a:r>
        </a:p>
      </dgm:t>
    </dgm:pt>
    <dgm:pt modelId="{C4DAE88C-1632-4DDA-AFD3-B4B810B07D68}" type="parTrans" cxnId="{349BF622-6BF0-477A-920D-76519EB23426}">
      <dgm:prSet/>
      <dgm:spPr/>
      <dgm:t>
        <a:bodyPr/>
        <a:lstStyle/>
        <a:p>
          <a:endParaRPr lang="en-US"/>
        </a:p>
      </dgm:t>
    </dgm:pt>
    <dgm:pt modelId="{51395619-A5F8-4262-B74B-3A139817C39D}" type="sibTrans" cxnId="{349BF622-6BF0-477A-920D-76519EB23426}">
      <dgm:prSet/>
      <dgm:spPr/>
      <dgm:t>
        <a:bodyPr/>
        <a:lstStyle/>
        <a:p>
          <a:endParaRPr lang="en-US"/>
        </a:p>
      </dgm:t>
    </dgm:pt>
    <dgm:pt modelId="{233B52ED-A01A-45F8-9CD2-BDDC0E884165}">
      <dgm:prSet custT="1"/>
      <dgm:spPr/>
      <dgm:t>
        <a:bodyPr/>
        <a:lstStyle/>
        <a:p>
          <a:r>
            <a:rPr lang="en-US" sz="2000" dirty="0"/>
            <a:t>May be useful for insomnia related to PTSD or paradoxical insomnia</a:t>
          </a:r>
        </a:p>
      </dgm:t>
    </dgm:pt>
    <dgm:pt modelId="{EF799C16-3B10-49A1-973D-68B52DA9EEEA}" type="parTrans" cxnId="{4560CF45-17ED-44B9-BE1A-F6C77D2513C4}">
      <dgm:prSet/>
      <dgm:spPr/>
      <dgm:t>
        <a:bodyPr/>
        <a:lstStyle/>
        <a:p>
          <a:endParaRPr lang="en-US"/>
        </a:p>
      </dgm:t>
    </dgm:pt>
    <dgm:pt modelId="{A4533B10-6533-43E1-92D2-96ED4D57DFED}" type="sibTrans" cxnId="{4560CF45-17ED-44B9-BE1A-F6C77D2513C4}">
      <dgm:prSet/>
      <dgm:spPr/>
      <dgm:t>
        <a:bodyPr/>
        <a:lstStyle/>
        <a:p>
          <a:endParaRPr lang="en-US"/>
        </a:p>
      </dgm:t>
    </dgm:pt>
    <dgm:pt modelId="{AC58BE43-62C4-4DA2-8387-700F5B573089}">
      <dgm:prSet custT="1"/>
      <dgm:spPr/>
      <dgm:t>
        <a:bodyPr/>
        <a:lstStyle/>
        <a:p>
          <a:endParaRPr lang="en-US" sz="1600" dirty="0"/>
        </a:p>
      </dgm:t>
    </dgm:pt>
    <dgm:pt modelId="{87CF6F9D-84C5-42CA-9E00-4C269939EA9F}" type="parTrans" cxnId="{72A755AD-72C1-4E21-BDA7-BD4B462D5586}">
      <dgm:prSet/>
      <dgm:spPr/>
      <dgm:t>
        <a:bodyPr/>
        <a:lstStyle/>
        <a:p>
          <a:endParaRPr lang="en-US"/>
        </a:p>
      </dgm:t>
    </dgm:pt>
    <dgm:pt modelId="{F43FDF61-9CEF-493F-AF71-C78C9DD0E8E9}" type="sibTrans" cxnId="{72A755AD-72C1-4E21-BDA7-BD4B462D5586}">
      <dgm:prSet/>
      <dgm:spPr/>
      <dgm:t>
        <a:bodyPr/>
        <a:lstStyle/>
        <a:p>
          <a:endParaRPr lang="en-US"/>
        </a:p>
      </dgm:t>
    </dgm:pt>
    <dgm:pt modelId="{FDA3EE1F-B228-4824-8276-B0B727B03BC4}">
      <dgm:prSet custT="1"/>
      <dgm:spPr/>
      <dgm:t>
        <a:bodyPr/>
        <a:lstStyle/>
        <a:p>
          <a:r>
            <a:rPr lang="en-US" sz="2000" dirty="0"/>
            <a:t>1 RCT = not better than placebo</a:t>
          </a:r>
        </a:p>
      </dgm:t>
    </dgm:pt>
    <dgm:pt modelId="{7D29AFB8-327E-4858-AF52-175DC5656A2F}" type="parTrans" cxnId="{8353874A-A6FB-4DAA-A860-A75058F82028}">
      <dgm:prSet/>
      <dgm:spPr/>
      <dgm:t>
        <a:bodyPr/>
        <a:lstStyle/>
        <a:p>
          <a:endParaRPr lang="en-US"/>
        </a:p>
      </dgm:t>
    </dgm:pt>
    <dgm:pt modelId="{C95D1D0A-AA30-4167-A8DC-260D0121C24A}" type="sibTrans" cxnId="{8353874A-A6FB-4DAA-A860-A75058F82028}">
      <dgm:prSet/>
      <dgm:spPr/>
      <dgm:t>
        <a:bodyPr/>
        <a:lstStyle/>
        <a:p>
          <a:endParaRPr lang="en-US"/>
        </a:p>
      </dgm:t>
    </dgm:pt>
    <dgm:pt modelId="{3C59B333-F0E6-4B9D-AE80-670EF6C43782}" type="pres">
      <dgm:prSet presAssocID="{93BFAC5A-C1E7-4FB3-BFFB-5EEDCAE96FA3}" presName="linear" presStyleCnt="0">
        <dgm:presLayoutVars>
          <dgm:animLvl val="lvl"/>
          <dgm:resizeHandles val="exact"/>
        </dgm:presLayoutVars>
      </dgm:prSet>
      <dgm:spPr/>
    </dgm:pt>
    <dgm:pt modelId="{DDE847C1-5894-4462-9AA7-002E7A0844B3}" type="pres">
      <dgm:prSet presAssocID="{B8D0BF47-3C54-434C-942C-1638B12776DF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4A10005D-8FA2-4996-B030-69DBCEF2ACA1}" type="pres">
      <dgm:prSet presAssocID="{B8D0BF47-3C54-434C-942C-1638B12776DF}" presName="childText" presStyleLbl="revTx" presStyleIdx="0" presStyleCnt="2">
        <dgm:presLayoutVars>
          <dgm:bulletEnabled val="1"/>
        </dgm:presLayoutVars>
      </dgm:prSet>
      <dgm:spPr/>
    </dgm:pt>
    <dgm:pt modelId="{E96850CA-D25E-4290-84D3-C16A9EB66722}" type="pres">
      <dgm:prSet presAssocID="{23E8BE69-4F02-4F0E-BCE1-C97CA8A3EE15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C25AEC28-A871-498E-846B-31CFE8753A51}" type="pres">
      <dgm:prSet presAssocID="{23E8BE69-4F02-4F0E-BCE1-C97CA8A3EE15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89353608-A809-4336-B332-1B963F627044}" srcId="{B8D0BF47-3C54-434C-942C-1638B12776DF}" destId="{563D69EB-6055-4BA5-B53C-E358F27444B8}" srcOrd="0" destOrd="0" parTransId="{0DD847EF-AC6A-4372-9140-EEA09A87F860}" sibTransId="{1A7EB39E-1531-4FA8-B0BC-D912E6052B8E}"/>
    <dgm:cxn modelId="{DB6D0714-A2CE-4CEA-A400-E3F7574E9103}" type="presOf" srcId="{9F9CE7EA-BB95-49EF-9908-5467A3AEBE68}" destId="{4A10005D-8FA2-4996-B030-69DBCEF2ACA1}" srcOrd="0" destOrd="2" presId="urn:microsoft.com/office/officeart/2005/8/layout/vList2"/>
    <dgm:cxn modelId="{349BF622-6BF0-477A-920D-76519EB23426}" srcId="{B8D0BF47-3C54-434C-942C-1638B12776DF}" destId="{9F9CE7EA-BB95-49EF-9908-5467A3AEBE68}" srcOrd="2" destOrd="0" parTransId="{C4DAE88C-1632-4DDA-AFD3-B4B810B07D68}" sibTransId="{51395619-A5F8-4262-B74B-3A139817C39D}"/>
    <dgm:cxn modelId="{C694AA25-0687-47FB-A1BC-7E7B91543A42}" srcId="{B8D0BF47-3C54-434C-942C-1638B12776DF}" destId="{0E1724EC-FCEE-424A-9AF1-88A9B8B1EAF5}" srcOrd="1" destOrd="0" parTransId="{C2493C3A-5254-4C6B-B3FC-960CA2169353}" sibTransId="{F7BEF360-3F31-4234-B2B6-EB0EBD91FD77}"/>
    <dgm:cxn modelId="{7016C325-7050-4225-A1C6-78B7B87BA15F}" type="presOf" srcId="{B8D0BF47-3C54-434C-942C-1638B12776DF}" destId="{DDE847C1-5894-4462-9AA7-002E7A0844B3}" srcOrd="0" destOrd="0" presId="urn:microsoft.com/office/officeart/2005/8/layout/vList2"/>
    <dgm:cxn modelId="{FAB0E12F-4A0C-4D4C-B510-AEF572E3FF76}" type="presOf" srcId="{AC58BE43-62C4-4DA2-8387-700F5B573089}" destId="{4A10005D-8FA2-4996-B030-69DBCEF2ACA1}" srcOrd="0" destOrd="4" presId="urn:microsoft.com/office/officeart/2005/8/layout/vList2"/>
    <dgm:cxn modelId="{95CC9936-F629-4FD4-AA1C-48910B6BDDBF}" type="presOf" srcId="{563D69EB-6055-4BA5-B53C-E358F27444B8}" destId="{4A10005D-8FA2-4996-B030-69DBCEF2ACA1}" srcOrd="0" destOrd="0" presId="urn:microsoft.com/office/officeart/2005/8/layout/vList2"/>
    <dgm:cxn modelId="{72E1873B-700C-4CF5-B33B-CACAC6134B97}" type="presOf" srcId="{FDA3EE1F-B228-4824-8276-B0B727B03BC4}" destId="{C25AEC28-A871-498E-846B-31CFE8753A51}" srcOrd="0" destOrd="1" presId="urn:microsoft.com/office/officeart/2005/8/layout/vList2"/>
    <dgm:cxn modelId="{6280B443-50EF-4A63-A763-886E24CE0CDD}" srcId="{93BFAC5A-C1E7-4FB3-BFFB-5EEDCAE96FA3}" destId="{23E8BE69-4F02-4F0E-BCE1-C97CA8A3EE15}" srcOrd="1" destOrd="0" parTransId="{85D96184-0F54-4E5E-AC6B-CD2716C34B03}" sibTransId="{B489E5B9-8C79-48CB-98C0-388150FC68D2}"/>
    <dgm:cxn modelId="{42D02544-875B-4210-9E37-F1FF8B190041}" type="presOf" srcId="{93BFAC5A-C1E7-4FB3-BFFB-5EEDCAE96FA3}" destId="{3C59B333-F0E6-4B9D-AE80-670EF6C43782}" srcOrd="0" destOrd="0" presId="urn:microsoft.com/office/officeart/2005/8/layout/vList2"/>
    <dgm:cxn modelId="{4560CF45-17ED-44B9-BE1A-F6C77D2513C4}" srcId="{B8D0BF47-3C54-434C-942C-1638B12776DF}" destId="{233B52ED-A01A-45F8-9CD2-BDDC0E884165}" srcOrd="3" destOrd="0" parTransId="{EF799C16-3B10-49A1-973D-68B52DA9EEEA}" sibTransId="{A4533B10-6533-43E1-92D2-96ED4D57DFED}"/>
    <dgm:cxn modelId="{8353874A-A6FB-4DAA-A860-A75058F82028}" srcId="{23E8BE69-4F02-4F0E-BCE1-C97CA8A3EE15}" destId="{FDA3EE1F-B228-4824-8276-B0B727B03BC4}" srcOrd="1" destOrd="0" parTransId="{7D29AFB8-327E-4858-AF52-175DC5656A2F}" sibTransId="{C95D1D0A-AA30-4167-A8DC-260D0121C24A}"/>
    <dgm:cxn modelId="{2CF5CA72-D810-4E1C-BD65-C109D8D8E8DE}" type="presOf" srcId="{B3D439DE-B12A-43AF-BA0F-8EB0C0E2F2F5}" destId="{C25AEC28-A871-498E-846B-31CFE8753A51}" srcOrd="0" destOrd="0" presId="urn:microsoft.com/office/officeart/2005/8/layout/vList2"/>
    <dgm:cxn modelId="{2F75278F-4043-4C62-A6B9-E76394E15151}" type="presOf" srcId="{0E1724EC-FCEE-424A-9AF1-88A9B8B1EAF5}" destId="{4A10005D-8FA2-4996-B030-69DBCEF2ACA1}" srcOrd="0" destOrd="1" presId="urn:microsoft.com/office/officeart/2005/8/layout/vList2"/>
    <dgm:cxn modelId="{FDFEFDAA-08D3-4103-91EC-409AE63D1D10}" type="presOf" srcId="{233B52ED-A01A-45F8-9CD2-BDDC0E884165}" destId="{4A10005D-8FA2-4996-B030-69DBCEF2ACA1}" srcOrd="0" destOrd="3" presId="urn:microsoft.com/office/officeart/2005/8/layout/vList2"/>
    <dgm:cxn modelId="{72A755AD-72C1-4E21-BDA7-BD4B462D5586}" srcId="{B8D0BF47-3C54-434C-942C-1638B12776DF}" destId="{AC58BE43-62C4-4DA2-8387-700F5B573089}" srcOrd="4" destOrd="0" parTransId="{87CF6F9D-84C5-42CA-9E00-4C269939EA9F}" sibTransId="{F43FDF61-9CEF-493F-AF71-C78C9DD0E8E9}"/>
    <dgm:cxn modelId="{AC526CBA-71AD-43F5-A114-7A83AD4BF7A9}" srcId="{93BFAC5A-C1E7-4FB3-BFFB-5EEDCAE96FA3}" destId="{B8D0BF47-3C54-434C-942C-1638B12776DF}" srcOrd="0" destOrd="0" parTransId="{0305CFA4-C2D6-4397-ABE4-E0A6F8398890}" sibTransId="{8CBD484B-FC46-484B-A60A-5245D5246D17}"/>
    <dgm:cxn modelId="{45D2BCEE-41EF-4DE9-84C2-0D6ED7EFF322}" srcId="{23E8BE69-4F02-4F0E-BCE1-C97CA8A3EE15}" destId="{B3D439DE-B12A-43AF-BA0F-8EB0C0E2F2F5}" srcOrd="0" destOrd="0" parTransId="{15B71556-18B3-48F2-80A2-04B94B8709B1}" sibTransId="{DAEA1A89-2C69-44F2-87EA-E81F43E154C5}"/>
    <dgm:cxn modelId="{7C54C0F1-3675-4722-8E47-95C8B0D19FCD}" type="presOf" srcId="{23E8BE69-4F02-4F0E-BCE1-C97CA8A3EE15}" destId="{E96850CA-D25E-4290-84D3-C16A9EB66722}" srcOrd="0" destOrd="0" presId="urn:microsoft.com/office/officeart/2005/8/layout/vList2"/>
    <dgm:cxn modelId="{DF9E9E79-6A6B-4EA1-AE6D-71EFB8E372C3}" type="presParOf" srcId="{3C59B333-F0E6-4B9D-AE80-670EF6C43782}" destId="{DDE847C1-5894-4462-9AA7-002E7A0844B3}" srcOrd="0" destOrd="0" presId="urn:microsoft.com/office/officeart/2005/8/layout/vList2"/>
    <dgm:cxn modelId="{E00426E7-9E23-446B-9AB4-768A93EBF7C3}" type="presParOf" srcId="{3C59B333-F0E6-4B9D-AE80-670EF6C43782}" destId="{4A10005D-8FA2-4996-B030-69DBCEF2ACA1}" srcOrd="1" destOrd="0" presId="urn:microsoft.com/office/officeart/2005/8/layout/vList2"/>
    <dgm:cxn modelId="{AFA2B374-8CA0-40DA-ABBC-B297DFB79E92}" type="presParOf" srcId="{3C59B333-F0E6-4B9D-AE80-670EF6C43782}" destId="{E96850CA-D25E-4290-84D3-C16A9EB66722}" srcOrd="2" destOrd="0" presId="urn:microsoft.com/office/officeart/2005/8/layout/vList2"/>
    <dgm:cxn modelId="{86B5B917-3FB3-4FEA-908E-ED2C84224FF5}" type="presParOf" srcId="{3C59B333-F0E6-4B9D-AE80-670EF6C43782}" destId="{C25AEC28-A871-498E-846B-31CFE8753A51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0D32CBA-726C-4C97-A5CB-FCBF63B65DD7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8937717-33A4-46C4-8135-211A7DE4880B}">
      <dgm:prSet/>
      <dgm:spPr/>
      <dgm:t>
        <a:bodyPr/>
        <a:lstStyle/>
        <a:p>
          <a:r>
            <a:rPr lang="en-US" dirty="0"/>
            <a:t>Suvorexant</a:t>
          </a:r>
        </a:p>
      </dgm:t>
    </dgm:pt>
    <dgm:pt modelId="{0F993EE0-FAC1-42FC-8DC4-FAF616079E0F}" type="parTrans" cxnId="{4534FFD9-471E-4378-B52B-94F4CC85937B}">
      <dgm:prSet/>
      <dgm:spPr/>
      <dgm:t>
        <a:bodyPr/>
        <a:lstStyle/>
        <a:p>
          <a:endParaRPr lang="en-US"/>
        </a:p>
      </dgm:t>
    </dgm:pt>
    <dgm:pt modelId="{9D990716-171A-4F04-84B3-405D577EF0EE}" type="sibTrans" cxnId="{4534FFD9-471E-4378-B52B-94F4CC85937B}">
      <dgm:prSet/>
      <dgm:spPr/>
      <dgm:t>
        <a:bodyPr/>
        <a:lstStyle/>
        <a:p>
          <a:endParaRPr lang="en-US"/>
        </a:p>
      </dgm:t>
    </dgm:pt>
    <dgm:pt modelId="{B065900A-E24B-4977-835F-64422D1A91F0}">
      <dgm:prSet/>
      <dgm:spPr/>
      <dgm:t>
        <a:bodyPr/>
        <a:lstStyle/>
        <a:p>
          <a:r>
            <a:rPr lang="en-US" dirty="0"/>
            <a:t>Selective antagonist of OX1R &amp; OX2R</a:t>
          </a:r>
        </a:p>
      </dgm:t>
    </dgm:pt>
    <dgm:pt modelId="{720511FE-DDD2-44C0-A9F9-CD493BBDC2A6}" type="parTrans" cxnId="{A21B91DE-5A8A-46E0-8FB5-05FC4541722C}">
      <dgm:prSet/>
      <dgm:spPr/>
      <dgm:t>
        <a:bodyPr/>
        <a:lstStyle/>
        <a:p>
          <a:endParaRPr lang="en-US"/>
        </a:p>
      </dgm:t>
    </dgm:pt>
    <dgm:pt modelId="{D109FEE9-9E0F-49FB-B6B7-5689356E383A}" type="sibTrans" cxnId="{A21B91DE-5A8A-46E0-8FB5-05FC4541722C}">
      <dgm:prSet/>
      <dgm:spPr/>
      <dgm:t>
        <a:bodyPr/>
        <a:lstStyle/>
        <a:p>
          <a:endParaRPr lang="en-US"/>
        </a:p>
      </dgm:t>
    </dgm:pt>
    <dgm:pt modelId="{0A964452-EEB3-49BB-A947-54AD4A477AA3}">
      <dgm:prSet/>
      <dgm:spPr/>
      <dgm:t>
        <a:bodyPr/>
        <a:lstStyle/>
        <a:p>
          <a:r>
            <a:rPr lang="en-US" dirty="0"/>
            <a:t>Lemborexant</a:t>
          </a:r>
        </a:p>
      </dgm:t>
    </dgm:pt>
    <dgm:pt modelId="{5F1DAF78-DAD2-48FD-AEDA-869F5E7C9050}" type="parTrans" cxnId="{2A03121F-DB84-4CC9-93CB-268DB8D2B41A}">
      <dgm:prSet/>
      <dgm:spPr/>
      <dgm:t>
        <a:bodyPr/>
        <a:lstStyle/>
        <a:p>
          <a:endParaRPr lang="en-US"/>
        </a:p>
      </dgm:t>
    </dgm:pt>
    <dgm:pt modelId="{C688343D-D85C-4984-9714-0B750FA4EAE8}" type="sibTrans" cxnId="{2A03121F-DB84-4CC9-93CB-268DB8D2B41A}">
      <dgm:prSet/>
      <dgm:spPr/>
      <dgm:t>
        <a:bodyPr/>
        <a:lstStyle/>
        <a:p>
          <a:endParaRPr lang="en-US"/>
        </a:p>
      </dgm:t>
    </dgm:pt>
    <dgm:pt modelId="{92A45158-61D0-4C29-9609-75814F685580}">
      <dgm:prSet/>
      <dgm:spPr/>
      <dgm:t>
        <a:bodyPr/>
        <a:lstStyle/>
        <a:p>
          <a:endParaRPr lang="en-US" dirty="0"/>
        </a:p>
      </dgm:t>
    </dgm:pt>
    <dgm:pt modelId="{FCEEFFCE-5A05-4EBE-BEF1-0410C84C7519}" type="parTrans" cxnId="{74CCF56D-073B-4E2D-90C4-ADCEC05008B2}">
      <dgm:prSet/>
      <dgm:spPr/>
      <dgm:t>
        <a:bodyPr/>
        <a:lstStyle/>
        <a:p>
          <a:endParaRPr lang="en-US"/>
        </a:p>
      </dgm:t>
    </dgm:pt>
    <dgm:pt modelId="{375676E9-2552-4AC8-BBF4-4CF51B50FFFA}" type="sibTrans" cxnId="{74CCF56D-073B-4E2D-90C4-ADCEC05008B2}">
      <dgm:prSet/>
      <dgm:spPr/>
      <dgm:t>
        <a:bodyPr/>
        <a:lstStyle/>
        <a:p>
          <a:endParaRPr lang="en-US"/>
        </a:p>
      </dgm:t>
    </dgm:pt>
    <dgm:pt modelId="{B148A0D3-D828-433B-A6A8-3933B0618BFE}">
      <dgm:prSet/>
      <dgm:spPr/>
      <dgm:t>
        <a:bodyPr/>
        <a:lstStyle/>
        <a:p>
          <a:r>
            <a:rPr lang="en-US" dirty="0" err="1"/>
            <a:t>Daridorexant</a:t>
          </a:r>
          <a:endParaRPr lang="en-US" dirty="0"/>
        </a:p>
      </dgm:t>
    </dgm:pt>
    <dgm:pt modelId="{91CB115D-CDE1-471F-B9D8-8D597D545CE8}" type="parTrans" cxnId="{98B2024E-F63D-4875-B4EB-B7871F316496}">
      <dgm:prSet/>
      <dgm:spPr/>
      <dgm:t>
        <a:bodyPr/>
        <a:lstStyle/>
        <a:p>
          <a:endParaRPr lang="en-US"/>
        </a:p>
      </dgm:t>
    </dgm:pt>
    <dgm:pt modelId="{B52E01F5-0556-4BD4-9377-BFE3DDBFE513}" type="sibTrans" cxnId="{98B2024E-F63D-4875-B4EB-B7871F316496}">
      <dgm:prSet/>
      <dgm:spPr/>
      <dgm:t>
        <a:bodyPr/>
        <a:lstStyle/>
        <a:p>
          <a:endParaRPr lang="en-US"/>
        </a:p>
      </dgm:t>
    </dgm:pt>
    <dgm:pt modelId="{CBE0E1BA-3401-4372-9B2C-BE5C9EE2E1EE}">
      <dgm:prSet/>
      <dgm:spPr/>
      <dgm:t>
        <a:bodyPr/>
        <a:lstStyle/>
        <a:p>
          <a:r>
            <a:rPr lang="en-US"/>
            <a:t>Approved for sleep onset or sleep maintenance insomnia</a:t>
          </a:r>
          <a:endParaRPr lang="en-US" dirty="0"/>
        </a:p>
      </dgm:t>
    </dgm:pt>
    <dgm:pt modelId="{70832161-8A4C-4812-B98F-173FCB0FCCC7}" type="parTrans" cxnId="{EDA1485A-A1F4-4C89-9A00-49E542F66EB2}">
      <dgm:prSet/>
      <dgm:spPr/>
      <dgm:t>
        <a:bodyPr/>
        <a:lstStyle/>
        <a:p>
          <a:endParaRPr lang="en-US"/>
        </a:p>
      </dgm:t>
    </dgm:pt>
    <dgm:pt modelId="{CB40E858-C19A-4F7B-9FAD-65D90E7E05A3}" type="sibTrans" cxnId="{EDA1485A-A1F4-4C89-9A00-49E542F66EB2}">
      <dgm:prSet/>
      <dgm:spPr/>
      <dgm:t>
        <a:bodyPr/>
        <a:lstStyle/>
        <a:p>
          <a:endParaRPr lang="en-US"/>
        </a:p>
      </dgm:t>
    </dgm:pt>
    <dgm:pt modelId="{25568A5B-BFA2-47D9-8F27-0709DA13A52F}">
      <dgm:prSet/>
      <dgm:spPr/>
      <dgm:t>
        <a:bodyPr/>
        <a:lstStyle/>
        <a:p>
          <a:r>
            <a:rPr lang="en-US" dirty="0"/>
            <a:t>Less drug absorption at higher doses </a:t>
          </a:r>
          <a:r>
            <a:rPr lang="en-US" dirty="0">
              <a:sym typeface="Wingdings" panose="05000000000000000000" pitchFamily="2" charset="2"/>
            </a:rPr>
            <a:t> </a:t>
          </a:r>
          <a:r>
            <a:rPr lang="en-US" dirty="0"/>
            <a:t>better tolerated at 15-20 mg</a:t>
          </a:r>
        </a:p>
      </dgm:t>
    </dgm:pt>
    <dgm:pt modelId="{79DD1553-A718-4A60-94CA-8D915D2FB7FA}" type="parTrans" cxnId="{BF8DD212-AC11-4480-A449-5173D6920453}">
      <dgm:prSet/>
      <dgm:spPr/>
      <dgm:t>
        <a:bodyPr/>
        <a:lstStyle/>
        <a:p>
          <a:endParaRPr lang="en-US"/>
        </a:p>
      </dgm:t>
    </dgm:pt>
    <dgm:pt modelId="{0991794D-72F9-4DF1-90FE-E40D367FF98F}" type="sibTrans" cxnId="{BF8DD212-AC11-4480-A449-5173D6920453}">
      <dgm:prSet/>
      <dgm:spPr/>
      <dgm:t>
        <a:bodyPr/>
        <a:lstStyle/>
        <a:p>
          <a:endParaRPr lang="en-US"/>
        </a:p>
      </dgm:t>
    </dgm:pt>
    <dgm:pt modelId="{E1CAF45B-AEB4-4C12-BC5F-3E0A34F3F5A4}">
      <dgm:prSet/>
      <dgm:spPr/>
      <dgm:t>
        <a:bodyPr/>
        <a:lstStyle/>
        <a:p>
          <a:r>
            <a:rPr lang="en-US"/>
            <a:t>RCT data: Improved subject SL and TST</a:t>
          </a:r>
          <a:endParaRPr lang="en-US" dirty="0"/>
        </a:p>
      </dgm:t>
    </dgm:pt>
    <dgm:pt modelId="{79BC8307-E6AD-4D93-8421-24FF33FA4039}" type="parTrans" cxnId="{5CC8C0D6-4B88-4A26-B1DF-9B7884F0909C}">
      <dgm:prSet/>
      <dgm:spPr/>
      <dgm:t>
        <a:bodyPr/>
        <a:lstStyle/>
        <a:p>
          <a:endParaRPr lang="en-US"/>
        </a:p>
      </dgm:t>
    </dgm:pt>
    <dgm:pt modelId="{54CD291A-1FC5-4785-94C8-FFFD11A14B6C}" type="sibTrans" cxnId="{5CC8C0D6-4B88-4A26-B1DF-9B7884F0909C}">
      <dgm:prSet/>
      <dgm:spPr/>
      <dgm:t>
        <a:bodyPr/>
        <a:lstStyle/>
        <a:p>
          <a:endParaRPr lang="en-US"/>
        </a:p>
      </dgm:t>
    </dgm:pt>
    <dgm:pt modelId="{7EE1C944-A761-46FC-BD9E-05365114ABCD}">
      <dgm:prSet/>
      <dgm:spPr/>
      <dgm:t>
        <a:bodyPr/>
        <a:lstStyle/>
        <a:p>
          <a:r>
            <a:rPr lang="en-US" dirty="0"/>
            <a:t>Similar effect compared to BZDs, Ramelteon, sedating antidepressants </a:t>
          </a:r>
        </a:p>
      </dgm:t>
    </dgm:pt>
    <dgm:pt modelId="{BCF18432-01F2-4738-B044-9670C15C73BC}" type="parTrans" cxnId="{E862D020-B52B-4CC2-9B27-26FCA49CB9D3}">
      <dgm:prSet/>
      <dgm:spPr/>
      <dgm:t>
        <a:bodyPr/>
        <a:lstStyle/>
        <a:p>
          <a:endParaRPr lang="en-US"/>
        </a:p>
      </dgm:t>
    </dgm:pt>
    <dgm:pt modelId="{7C51E115-2765-4445-9A01-31ECE5F997C7}" type="sibTrans" cxnId="{E862D020-B52B-4CC2-9B27-26FCA49CB9D3}">
      <dgm:prSet/>
      <dgm:spPr/>
      <dgm:t>
        <a:bodyPr/>
        <a:lstStyle/>
        <a:p>
          <a:endParaRPr lang="en-US"/>
        </a:p>
      </dgm:t>
    </dgm:pt>
    <dgm:pt modelId="{17F24917-A108-45F9-8F9D-C83374DE06EE}" type="pres">
      <dgm:prSet presAssocID="{70D32CBA-726C-4C97-A5CB-FCBF63B65DD7}" presName="linear" presStyleCnt="0">
        <dgm:presLayoutVars>
          <dgm:dir/>
          <dgm:animLvl val="lvl"/>
          <dgm:resizeHandles val="exact"/>
        </dgm:presLayoutVars>
      </dgm:prSet>
      <dgm:spPr/>
    </dgm:pt>
    <dgm:pt modelId="{B272552E-EA2A-4A47-A142-9D53E61D1EB6}" type="pres">
      <dgm:prSet presAssocID="{B8937717-33A4-46C4-8135-211A7DE4880B}" presName="parentLin" presStyleCnt="0"/>
      <dgm:spPr/>
    </dgm:pt>
    <dgm:pt modelId="{E62285CA-BE16-4C63-A55E-B3540140020B}" type="pres">
      <dgm:prSet presAssocID="{B8937717-33A4-46C4-8135-211A7DE4880B}" presName="parentLeftMargin" presStyleLbl="node1" presStyleIdx="0" presStyleCnt="3"/>
      <dgm:spPr/>
    </dgm:pt>
    <dgm:pt modelId="{E4C2D4C0-6155-497C-B896-143ADA0C02F1}" type="pres">
      <dgm:prSet presAssocID="{B8937717-33A4-46C4-8135-211A7DE4880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0F3AEEF4-994A-4049-AB76-C5A332432EF5}" type="pres">
      <dgm:prSet presAssocID="{B8937717-33A4-46C4-8135-211A7DE4880B}" presName="negativeSpace" presStyleCnt="0"/>
      <dgm:spPr/>
    </dgm:pt>
    <dgm:pt modelId="{446F3B1C-8824-4219-8260-CECD9727ECE5}" type="pres">
      <dgm:prSet presAssocID="{B8937717-33A4-46C4-8135-211A7DE4880B}" presName="childText" presStyleLbl="conFgAcc1" presStyleIdx="0" presStyleCnt="3">
        <dgm:presLayoutVars>
          <dgm:bulletEnabled val="1"/>
        </dgm:presLayoutVars>
      </dgm:prSet>
      <dgm:spPr/>
    </dgm:pt>
    <dgm:pt modelId="{F1B8EEFE-CF1D-44D8-8DE4-BFCE32F9DE5B}" type="pres">
      <dgm:prSet presAssocID="{9D990716-171A-4F04-84B3-405D577EF0EE}" presName="spaceBetweenRectangles" presStyleCnt="0"/>
      <dgm:spPr/>
    </dgm:pt>
    <dgm:pt modelId="{073A9FDE-515C-4F89-A414-CF3BF110EF92}" type="pres">
      <dgm:prSet presAssocID="{0A964452-EEB3-49BB-A947-54AD4A477AA3}" presName="parentLin" presStyleCnt="0"/>
      <dgm:spPr/>
    </dgm:pt>
    <dgm:pt modelId="{4D8B46ED-10CF-49F4-AE06-9D6C8AFB33E4}" type="pres">
      <dgm:prSet presAssocID="{0A964452-EEB3-49BB-A947-54AD4A477AA3}" presName="parentLeftMargin" presStyleLbl="node1" presStyleIdx="0" presStyleCnt="3"/>
      <dgm:spPr/>
    </dgm:pt>
    <dgm:pt modelId="{11E5FB80-3153-4588-978F-A1B20FFB4B12}" type="pres">
      <dgm:prSet presAssocID="{0A964452-EEB3-49BB-A947-54AD4A477AA3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1D0B19A1-0C7C-42CF-8596-E6842EFCE555}" type="pres">
      <dgm:prSet presAssocID="{0A964452-EEB3-49BB-A947-54AD4A477AA3}" presName="negativeSpace" presStyleCnt="0"/>
      <dgm:spPr/>
    </dgm:pt>
    <dgm:pt modelId="{F739711A-722B-47B3-8EBC-CD382E9D2603}" type="pres">
      <dgm:prSet presAssocID="{0A964452-EEB3-49BB-A947-54AD4A477AA3}" presName="childText" presStyleLbl="conFgAcc1" presStyleIdx="1" presStyleCnt="3">
        <dgm:presLayoutVars>
          <dgm:bulletEnabled val="1"/>
        </dgm:presLayoutVars>
      </dgm:prSet>
      <dgm:spPr/>
    </dgm:pt>
    <dgm:pt modelId="{2B67651E-8ECC-465D-83BF-DC104748B292}" type="pres">
      <dgm:prSet presAssocID="{C688343D-D85C-4984-9714-0B750FA4EAE8}" presName="spaceBetweenRectangles" presStyleCnt="0"/>
      <dgm:spPr/>
    </dgm:pt>
    <dgm:pt modelId="{F4FA832B-3E81-4771-99DC-66668B6D708D}" type="pres">
      <dgm:prSet presAssocID="{B148A0D3-D828-433B-A6A8-3933B0618BFE}" presName="parentLin" presStyleCnt="0"/>
      <dgm:spPr/>
    </dgm:pt>
    <dgm:pt modelId="{1D0A846E-91E6-4479-BD45-5556C49399C7}" type="pres">
      <dgm:prSet presAssocID="{B148A0D3-D828-433B-A6A8-3933B0618BFE}" presName="parentLeftMargin" presStyleLbl="node1" presStyleIdx="1" presStyleCnt="3"/>
      <dgm:spPr/>
    </dgm:pt>
    <dgm:pt modelId="{32E06C9C-2F42-4253-ACF6-B23BFC56E628}" type="pres">
      <dgm:prSet presAssocID="{B148A0D3-D828-433B-A6A8-3933B0618BFE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5B1A1A5A-28D3-4B32-A46C-0BACDF1B7056}" type="pres">
      <dgm:prSet presAssocID="{B148A0D3-D828-433B-A6A8-3933B0618BFE}" presName="negativeSpace" presStyleCnt="0"/>
      <dgm:spPr/>
    </dgm:pt>
    <dgm:pt modelId="{99B33370-129E-4F01-BB93-4490DB4BDD5F}" type="pres">
      <dgm:prSet presAssocID="{B148A0D3-D828-433B-A6A8-3933B0618BFE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BF8DD212-AC11-4480-A449-5173D6920453}" srcId="{B8937717-33A4-46C4-8135-211A7DE4880B}" destId="{25568A5B-BFA2-47D9-8F27-0709DA13A52F}" srcOrd="2" destOrd="0" parTransId="{79DD1553-A718-4A60-94CA-8D915D2FB7FA}" sibTransId="{0991794D-72F9-4DF1-90FE-E40D367FF98F}"/>
    <dgm:cxn modelId="{CEAF4B17-985A-4975-9DE6-9CC26789E1DC}" type="presOf" srcId="{92A45158-61D0-4C29-9609-75814F685580}" destId="{F739711A-722B-47B3-8EBC-CD382E9D2603}" srcOrd="0" destOrd="0" presId="urn:microsoft.com/office/officeart/2005/8/layout/list1"/>
    <dgm:cxn modelId="{532C931C-440F-4662-8E7A-15981C75AD30}" type="presOf" srcId="{0A964452-EEB3-49BB-A947-54AD4A477AA3}" destId="{11E5FB80-3153-4588-978F-A1B20FFB4B12}" srcOrd="1" destOrd="0" presId="urn:microsoft.com/office/officeart/2005/8/layout/list1"/>
    <dgm:cxn modelId="{2A03121F-DB84-4CC9-93CB-268DB8D2B41A}" srcId="{70D32CBA-726C-4C97-A5CB-FCBF63B65DD7}" destId="{0A964452-EEB3-49BB-A947-54AD4A477AA3}" srcOrd="1" destOrd="0" parTransId="{5F1DAF78-DAD2-48FD-AEDA-869F5E7C9050}" sibTransId="{C688343D-D85C-4984-9714-0B750FA4EAE8}"/>
    <dgm:cxn modelId="{E862D020-B52B-4CC2-9B27-26FCA49CB9D3}" srcId="{E1CAF45B-AEB4-4C12-BC5F-3E0A34F3F5A4}" destId="{7EE1C944-A761-46FC-BD9E-05365114ABCD}" srcOrd="0" destOrd="0" parTransId="{BCF18432-01F2-4738-B044-9670C15C73BC}" sibTransId="{7C51E115-2765-4445-9A01-31ECE5F997C7}"/>
    <dgm:cxn modelId="{30693C27-DD32-4C8C-A968-BAEFFC806F14}" type="presOf" srcId="{B8937717-33A4-46C4-8135-211A7DE4880B}" destId="{E4C2D4C0-6155-497C-B896-143ADA0C02F1}" srcOrd="1" destOrd="0" presId="urn:microsoft.com/office/officeart/2005/8/layout/list1"/>
    <dgm:cxn modelId="{B6A37A2F-872F-4B34-B48C-7CA60ADB8378}" type="presOf" srcId="{B8937717-33A4-46C4-8135-211A7DE4880B}" destId="{E62285CA-BE16-4C63-A55E-B3540140020B}" srcOrd="0" destOrd="0" presId="urn:microsoft.com/office/officeart/2005/8/layout/list1"/>
    <dgm:cxn modelId="{F0B03434-F0EE-4D80-BB3B-1D34EA9A72C1}" type="presOf" srcId="{B065900A-E24B-4977-835F-64422D1A91F0}" destId="{446F3B1C-8824-4219-8260-CECD9727ECE5}" srcOrd="0" destOrd="0" presId="urn:microsoft.com/office/officeart/2005/8/layout/list1"/>
    <dgm:cxn modelId="{607E8F43-66B1-46CE-A68B-6F116A50D65A}" type="presOf" srcId="{7EE1C944-A761-46FC-BD9E-05365114ABCD}" destId="{446F3B1C-8824-4219-8260-CECD9727ECE5}" srcOrd="0" destOrd="4" presId="urn:microsoft.com/office/officeart/2005/8/layout/list1"/>
    <dgm:cxn modelId="{74CCF56D-073B-4E2D-90C4-ADCEC05008B2}" srcId="{0A964452-EEB3-49BB-A947-54AD4A477AA3}" destId="{92A45158-61D0-4C29-9609-75814F685580}" srcOrd="0" destOrd="0" parTransId="{FCEEFFCE-5A05-4EBE-BEF1-0410C84C7519}" sibTransId="{375676E9-2552-4AC8-BBF4-4CF51B50FFFA}"/>
    <dgm:cxn modelId="{98B2024E-F63D-4875-B4EB-B7871F316496}" srcId="{70D32CBA-726C-4C97-A5CB-FCBF63B65DD7}" destId="{B148A0D3-D828-433B-A6A8-3933B0618BFE}" srcOrd="2" destOrd="0" parTransId="{91CB115D-CDE1-471F-B9D8-8D597D545CE8}" sibTransId="{B52E01F5-0556-4BD4-9377-BFE3DDBFE513}"/>
    <dgm:cxn modelId="{719D646F-BA28-4DDD-AED5-6DC96B4ABF8B}" type="presOf" srcId="{25568A5B-BFA2-47D9-8F27-0709DA13A52F}" destId="{446F3B1C-8824-4219-8260-CECD9727ECE5}" srcOrd="0" destOrd="2" presId="urn:microsoft.com/office/officeart/2005/8/layout/list1"/>
    <dgm:cxn modelId="{EDA1485A-A1F4-4C89-9A00-49E542F66EB2}" srcId="{B8937717-33A4-46C4-8135-211A7DE4880B}" destId="{CBE0E1BA-3401-4372-9B2C-BE5C9EE2E1EE}" srcOrd="1" destOrd="0" parTransId="{70832161-8A4C-4812-B98F-173FCB0FCCC7}" sibTransId="{CB40E858-C19A-4F7B-9FAD-65D90E7E05A3}"/>
    <dgm:cxn modelId="{4473BE8C-4956-447C-B948-462472346B9B}" type="presOf" srcId="{70D32CBA-726C-4C97-A5CB-FCBF63B65DD7}" destId="{17F24917-A108-45F9-8F9D-C83374DE06EE}" srcOrd="0" destOrd="0" presId="urn:microsoft.com/office/officeart/2005/8/layout/list1"/>
    <dgm:cxn modelId="{9CD40F90-39CA-48C6-A121-57F9FA03727E}" type="presOf" srcId="{B148A0D3-D828-433B-A6A8-3933B0618BFE}" destId="{1D0A846E-91E6-4479-BD45-5556C49399C7}" srcOrd="0" destOrd="0" presId="urn:microsoft.com/office/officeart/2005/8/layout/list1"/>
    <dgm:cxn modelId="{82531F98-90AB-4778-AE63-056A32421629}" type="presOf" srcId="{E1CAF45B-AEB4-4C12-BC5F-3E0A34F3F5A4}" destId="{446F3B1C-8824-4219-8260-CECD9727ECE5}" srcOrd="0" destOrd="3" presId="urn:microsoft.com/office/officeart/2005/8/layout/list1"/>
    <dgm:cxn modelId="{2093F99D-4644-42D1-A450-1D9B9AF246FB}" type="presOf" srcId="{0A964452-EEB3-49BB-A947-54AD4A477AA3}" destId="{4D8B46ED-10CF-49F4-AE06-9D6C8AFB33E4}" srcOrd="0" destOrd="0" presId="urn:microsoft.com/office/officeart/2005/8/layout/list1"/>
    <dgm:cxn modelId="{DBA418A5-B600-441A-93A0-3B396C0AA8BC}" type="presOf" srcId="{B148A0D3-D828-433B-A6A8-3933B0618BFE}" destId="{32E06C9C-2F42-4253-ACF6-B23BFC56E628}" srcOrd="1" destOrd="0" presId="urn:microsoft.com/office/officeart/2005/8/layout/list1"/>
    <dgm:cxn modelId="{6400D7A5-C456-435A-B3D4-142507CEB463}" type="presOf" srcId="{CBE0E1BA-3401-4372-9B2C-BE5C9EE2E1EE}" destId="{446F3B1C-8824-4219-8260-CECD9727ECE5}" srcOrd="0" destOrd="1" presId="urn:microsoft.com/office/officeart/2005/8/layout/list1"/>
    <dgm:cxn modelId="{5CC8C0D6-4B88-4A26-B1DF-9B7884F0909C}" srcId="{B8937717-33A4-46C4-8135-211A7DE4880B}" destId="{E1CAF45B-AEB4-4C12-BC5F-3E0A34F3F5A4}" srcOrd="3" destOrd="0" parTransId="{79BC8307-E6AD-4D93-8421-24FF33FA4039}" sibTransId="{54CD291A-1FC5-4785-94C8-FFFD11A14B6C}"/>
    <dgm:cxn modelId="{4534FFD9-471E-4378-B52B-94F4CC85937B}" srcId="{70D32CBA-726C-4C97-A5CB-FCBF63B65DD7}" destId="{B8937717-33A4-46C4-8135-211A7DE4880B}" srcOrd="0" destOrd="0" parTransId="{0F993EE0-FAC1-42FC-8DC4-FAF616079E0F}" sibTransId="{9D990716-171A-4F04-84B3-405D577EF0EE}"/>
    <dgm:cxn modelId="{A21B91DE-5A8A-46E0-8FB5-05FC4541722C}" srcId="{B8937717-33A4-46C4-8135-211A7DE4880B}" destId="{B065900A-E24B-4977-835F-64422D1A91F0}" srcOrd="0" destOrd="0" parTransId="{720511FE-DDD2-44C0-A9F9-CD493BBDC2A6}" sibTransId="{D109FEE9-9E0F-49FB-B6B7-5689356E383A}"/>
    <dgm:cxn modelId="{016FFF48-5542-4B78-A42E-5D31F8465E3D}" type="presParOf" srcId="{17F24917-A108-45F9-8F9D-C83374DE06EE}" destId="{B272552E-EA2A-4A47-A142-9D53E61D1EB6}" srcOrd="0" destOrd="0" presId="urn:microsoft.com/office/officeart/2005/8/layout/list1"/>
    <dgm:cxn modelId="{342E769C-0E46-4011-9304-F48D6F63E6F6}" type="presParOf" srcId="{B272552E-EA2A-4A47-A142-9D53E61D1EB6}" destId="{E62285CA-BE16-4C63-A55E-B3540140020B}" srcOrd="0" destOrd="0" presId="urn:microsoft.com/office/officeart/2005/8/layout/list1"/>
    <dgm:cxn modelId="{84BF55BF-B7A0-4265-9E73-5EE51FF7E369}" type="presParOf" srcId="{B272552E-EA2A-4A47-A142-9D53E61D1EB6}" destId="{E4C2D4C0-6155-497C-B896-143ADA0C02F1}" srcOrd="1" destOrd="0" presId="urn:microsoft.com/office/officeart/2005/8/layout/list1"/>
    <dgm:cxn modelId="{52E05BDB-6283-472A-ADAE-5656AFC55FD4}" type="presParOf" srcId="{17F24917-A108-45F9-8F9D-C83374DE06EE}" destId="{0F3AEEF4-994A-4049-AB76-C5A332432EF5}" srcOrd="1" destOrd="0" presId="urn:microsoft.com/office/officeart/2005/8/layout/list1"/>
    <dgm:cxn modelId="{57DF51A2-465B-4ABD-96A3-A299C07AE2FA}" type="presParOf" srcId="{17F24917-A108-45F9-8F9D-C83374DE06EE}" destId="{446F3B1C-8824-4219-8260-CECD9727ECE5}" srcOrd="2" destOrd="0" presId="urn:microsoft.com/office/officeart/2005/8/layout/list1"/>
    <dgm:cxn modelId="{861700DA-D3A7-4FFE-A052-7301777D12CA}" type="presParOf" srcId="{17F24917-A108-45F9-8F9D-C83374DE06EE}" destId="{F1B8EEFE-CF1D-44D8-8DE4-BFCE32F9DE5B}" srcOrd="3" destOrd="0" presId="urn:microsoft.com/office/officeart/2005/8/layout/list1"/>
    <dgm:cxn modelId="{473F3E46-EA10-44AF-9F7D-A5A50929FAA5}" type="presParOf" srcId="{17F24917-A108-45F9-8F9D-C83374DE06EE}" destId="{073A9FDE-515C-4F89-A414-CF3BF110EF92}" srcOrd="4" destOrd="0" presId="urn:microsoft.com/office/officeart/2005/8/layout/list1"/>
    <dgm:cxn modelId="{017A04B7-5BEC-4FDA-ACC6-78CB8D97715B}" type="presParOf" srcId="{073A9FDE-515C-4F89-A414-CF3BF110EF92}" destId="{4D8B46ED-10CF-49F4-AE06-9D6C8AFB33E4}" srcOrd="0" destOrd="0" presId="urn:microsoft.com/office/officeart/2005/8/layout/list1"/>
    <dgm:cxn modelId="{95E5015C-26B2-42B0-A3CD-A63BD2044129}" type="presParOf" srcId="{073A9FDE-515C-4F89-A414-CF3BF110EF92}" destId="{11E5FB80-3153-4588-978F-A1B20FFB4B12}" srcOrd="1" destOrd="0" presId="urn:microsoft.com/office/officeart/2005/8/layout/list1"/>
    <dgm:cxn modelId="{FD3DE6F9-7E24-4F61-BA0D-FAB0C788C6CD}" type="presParOf" srcId="{17F24917-A108-45F9-8F9D-C83374DE06EE}" destId="{1D0B19A1-0C7C-42CF-8596-E6842EFCE555}" srcOrd="5" destOrd="0" presId="urn:microsoft.com/office/officeart/2005/8/layout/list1"/>
    <dgm:cxn modelId="{34F10330-E3CA-4676-B9D0-390457D8C8A2}" type="presParOf" srcId="{17F24917-A108-45F9-8F9D-C83374DE06EE}" destId="{F739711A-722B-47B3-8EBC-CD382E9D2603}" srcOrd="6" destOrd="0" presId="urn:microsoft.com/office/officeart/2005/8/layout/list1"/>
    <dgm:cxn modelId="{73F86FE3-4F83-4563-9939-9577681DD015}" type="presParOf" srcId="{17F24917-A108-45F9-8F9D-C83374DE06EE}" destId="{2B67651E-8ECC-465D-83BF-DC104748B292}" srcOrd="7" destOrd="0" presId="urn:microsoft.com/office/officeart/2005/8/layout/list1"/>
    <dgm:cxn modelId="{BE07760D-93BB-49CD-B309-4A73E38DC342}" type="presParOf" srcId="{17F24917-A108-45F9-8F9D-C83374DE06EE}" destId="{F4FA832B-3E81-4771-99DC-66668B6D708D}" srcOrd="8" destOrd="0" presId="urn:microsoft.com/office/officeart/2005/8/layout/list1"/>
    <dgm:cxn modelId="{D00CD099-A1EF-45D3-B20C-28FED4D8A68C}" type="presParOf" srcId="{F4FA832B-3E81-4771-99DC-66668B6D708D}" destId="{1D0A846E-91E6-4479-BD45-5556C49399C7}" srcOrd="0" destOrd="0" presId="urn:microsoft.com/office/officeart/2005/8/layout/list1"/>
    <dgm:cxn modelId="{3FB398DF-7187-4778-9A6D-7916E34ED0F9}" type="presParOf" srcId="{F4FA832B-3E81-4771-99DC-66668B6D708D}" destId="{32E06C9C-2F42-4253-ACF6-B23BFC56E628}" srcOrd="1" destOrd="0" presId="urn:microsoft.com/office/officeart/2005/8/layout/list1"/>
    <dgm:cxn modelId="{A8BDBA90-6589-4C45-9344-2FCFC8B5F057}" type="presParOf" srcId="{17F24917-A108-45F9-8F9D-C83374DE06EE}" destId="{5B1A1A5A-28D3-4B32-A46C-0BACDF1B7056}" srcOrd="9" destOrd="0" presId="urn:microsoft.com/office/officeart/2005/8/layout/list1"/>
    <dgm:cxn modelId="{E2FF96D1-E605-4ADF-8DD4-2F162F3417B1}" type="presParOf" srcId="{17F24917-A108-45F9-8F9D-C83374DE06EE}" destId="{99B33370-129E-4F01-BB93-4490DB4BDD5F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1D9A58-22B0-4ED3-958B-D22B5A445C46}">
      <dsp:nvSpPr>
        <dsp:cNvPr id="0" name=""/>
        <dsp:cNvSpPr/>
      </dsp:nvSpPr>
      <dsp:spPr>
        <a:xfrm>
          <a:off x="0" y="586470"/>
          <a:ext cx="6900512" cy="173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5556" tIns="499872" rIns="535556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/>
            <a:t>Published in 2013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/>
            <a:t>Changed from Primary Insomnia to Insomnia Disorder </a:t>
          </a:r>
        </a:p>
      </dsp:txBody>
      <dsp:txXfrm>
        <a:off x="0" y="586470"/>
        <a:ext cx="6900512" cy="1738800"/>
      </dsp:txXfrm>
    </dsp:sp>
    <dsp:sp modelId="{44FB9579-079F-451E-8A35-567A530828B2}">
      <dsp:nvSpPr>
        <dsp:cNvPr id="0" name=""/>
        <dsp:cNvSpPr/>
      </dsp:nvSpPr>
      <dsp:spPr>
        <a:xfrm>
          <a:off x="345025" y="232230"/>
          <a:ext cx="4830358" cy="7084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576" tIns="0" rIns="182576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DSM V</a:t>
          </a:r>
        </a:p>
      </dsp:txBody>
      <dsp:txXfrm>
        <a:off x="379610" y="266815"/>
        <a:ext cx="4761188" cy="639310"/>
      </dsp:txXfrm>
    </dsp:sp>
    <dsp:sp modelId="{45D22F72-8BEA-4E7B-ABC8-DF28343FACBB}">
      <dsp:nvSpPr>
        <dsp:cNvPr id="0" name=""/>
        <dsp:cNvSpPr/>
      </dsp:nvSpPr>
      <dsp:spPr>
        <a:xfrm>
          <a:off x="0" y="2809110"/>
          <a:ext cx="6900512" cy="249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hueOff val="1954454"/>
              <a:satOff val="-31534"/>
              <a:lumOff val="-549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5556" tIns="499872" rIns="535556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/>
            <a:t>Pts with MH related insomnia treated with citalopram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/>
            <a:t>54.9% of remitters continued to have mid-nocturnal insomnia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/>
            <a:t>71.7% reported continued sleep disturbances </a:t>
          </a:r>
        </a:p>
      </dsp:txBody>
      <dsp:txXfrm>
        <a:off x="0" y="2809110"/>
        <a:ext cx="6900512" cy="2494800"/>
      </dsp:txXfrm>
    </dsp:sp>
    <dsp:sp modelId="{E73B705F-22D3-49D7-BDF6-DDDA3F7C122E}">
      <dsp:nvSpPr>
        <dsp:cNvPr id="0" name=""/>
        <dsp:cNvSpPr/>
      </dsp:nvSpPr>
      <dsp:spPr>
        <a:xfrm>
          <a:off x="345025" y="2454870"/>
          <a:ext cx="4830358" cy="708480"/>
        </a:xfrm>
        <a:prstGeom prst="roundRect">
          <a:avLst/>
        </a:prstGeom>
        <a:solidFill>
          <a:schemeClr val="accent2">
            <a:hueOff val="1954454"/>
            <a:satOff val="-31534"/>
            <a:lumOff val="-549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576" tIns="0" rIns="182576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STAR*D Trial </a:t>
          </a:r>
        </a:p>
      </dsp:txBody>
      <dsp:txXfrm>
        <a:off x="379610" y="2489455"/>
        <a:ext cx="4761188" cy="63931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6F3B1C-8824-4219-8260-CECD9727ECE5}">
      <dsp:nvSpPr>
        <dsp:cNvPr id="0" name=""/>
        <dsp:cNvSpPr/>
      </dsp:nvSpPr>
      <dsp:spPr>
        <a:xfrm>
          <a:off x="0" y="421770"/>
          <a:ext cx="7015036" cy="22869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4445" tIns="458216" rIns="544445" bIns="156464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Selective agonist at </a:t>
          </a:r>
          <a:r>
            <a:rPr lang="en-US" sz="2200" kern="1200" dirty="0">
              <a:solidFill>
                <a:srgbClr val="00B0F0"/>
              </a:solidFill>
            </a:rPr>
            <a:t>MT1</a:t>
          </a:r>
          <a:r>
            <a:rPr lang="en-US" sz="2200" kern="1200" dirty="0"/>
            <a:t> &amp; MT2 receptors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Hypotonic effect mediated by long lasting agonism of MT receptors 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1/3 studies demonstrated improved SL, no effect on other sleep parameters</a:t>
          </a:r>
        </a:p>
      </dsp:txBody>
      <dsp:txXfrm>
        <a:off x="0" y="421770"/>
        <a:ext cx="7015036" cy="2286900"/>
      </dsp:txXfrm>
    </dsp:sp>
    <dsp:sp modelId="{E4C2D4C0-6155-497C-B896-143ADA0C02F1}">
      <dsp:nvSpPr>
        <dsp:cNvPr id="0" name=""/>
        <dsp:cNvSpPr/>
      </dsp:nvSpPr>
      <dsp:spPr>
        <a:xfrm>
          <a:off x="350751" y="97050"/>
          <a:ext cx="4910525" cy="6494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5606" tIns="0" rIns="185606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Ramelteon </a:t>
          </a:r>
        </a:p>
      </dsp:txBody>
      <dsp:txXfrm>
        <a:off x="382454" y="128753"/>
        <a:ext cx="4847119" cy="586034"/>
      </dsp:txXfrm>
    </dsp:sp>
    <dsp:sp modelId="{F739711A-722B-47B3-8EBC-CD382E9D2603}">
      <dsp:nvSpPr>
        <dsp:cNvPr id="0" name=""/>
        <dsp:cNvSpPr/>
      </dsp:nvSpPr>
      <dsp:spPr>
        <a:xfrm>
          <a:off x="0" y="3152190"/>
          <a:ext cx="7015036" cy="22869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hueOff val="1954454"/>
              <a:satOff val="-31534"/>
              <a:lumOff val="-549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4445" tIns="458216" rIns="544445" bIns="156464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Selective agonist at </a:t>
          </a:r>
          <a:r>
            <a:rPr lang="en-US" sz="2200" kern="1200" dirty="0">
              <a:solidFill>
                <a:schemeClr val="tx1"/>
              </a:solidFill>
            </a:rPr>
            <a:t>MT1</a:t>
          </a:r>
          <a:r>
            <a:rPr lang="en-US" sz="2200" kern="1200" dirty="0"/>
            <a:t> &amp; </a:t>
          </a:r>
          <a:r>
            <a:rPr lang="en-US" sz="2200" kern="1200" dirty="0">
              <a:solidFill>
                <a:srgbClr val="00B0F0"/>
              </a:solidFill>
            </a:rPr>
            <a:t>MT2</a:t>
          </a:r>
          <a:r>
            <a:rPr lang="en-US" sz="2200" kern="1200" dirty="0"/>
            <a:t> receptors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Approved for treatment of non-24-hour sleep wake disorder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Phase II RCT: ↓SL, ↑SE, shifted plasma melatonin rhythm to an earlier hour</a:t>
          </a:r>
        </a:p>
      </dsp:txBody>
      <dsp:txXfrm>
        <a:off x="0" y="3152190"/>
        <a:ext cx="7015036" cy="2286900"/>
      </dsp:txXfrm>
    </dsp:sp>
    <dsp:sp modelId="{11E5FB80-3153-4588-978F-A1B20FFB4B12}">
      <dsp:nvSpPr>
        <dsp:cNvPr id="0" name=""/>
        <dsp:cNvSpPr/>
      </dsp:nvSpPr>
      <dsp:spPr>
        <a:xfrm>
          <a:off x="350751" y="2827470"/>
          <a:ext cx="4910525" cy="649440"/>
        </a:xfrm>
        <a:prstGeom prst="roundRect">
          <a:avLst/>
        </a:prstGeom>
        <a:solidFill>
          <a:schemeClr val="accent2">
            <a:hueOff val="1954454"/>
            <a:satOff val="-31534"/>
            <a:lumOff val="-549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5606" tIns="0" rIns="185606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Tasimelteon</a:t>
          </a:r>
        </a:p>
      </dsp:txBody>
      <dsp:txXfrm>
        <a:off x="382454" y="2859173"/>
        <a:ext cx="4847119" cy="586034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045210-1490-4733-90EB-5725856B7627}">
      <dsp:nvSpPr>
        <dsp:cNvPr id="0" name=""/>
        <dsp:cNvSpPr/>
      </dsp:nvSpPr>
      <dsp:spPr>
        <a:xfrm>
          <a:off x="0" y="354846"/>
          <a:ext cx="6367912" cy="93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4221" tIns="333248" rIns="494221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YZG-331 </a:t>
          </a:r>
          <a:r>
            <a:rPr lang="en-US" sz="1600" kern="1200" dirty="0">
              <a:sym typeface="Wingdings" panose="05000000000000000000" pitchFamily="2" charset="2"/>
            </a:rPr>
            <a:t></a:t>
          </a:r>
          <a:r>
            <a:rPr lang="en-US" sz="1600" kern="1200" dirty="0"/>
            <a:t> promising as a sedative hypnotic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Adenosine analog that binds to receptor site </a:t>
          </a:r>
        </a:p>
      </dsp:txBody>
      <dsp:txXfrm>
        <a:off x="0" y="354846"/>
        <a:ext cx="6367912" cy="932400"/>
      </dsp:txXfrm>
    </dsp:sp>
    <dsp:sp modelId="{E801BAF5-EB46-4569-88BE-46B22352664B}">
      <dsp:nvSpPr>
        <dsp:cNvPr id="0" name=""/>
        <dsp:cNvSpPr/>
      </dsp:nvSpPr>
      <dsp:spPr>
        <a:xfrm>
          <a:off x="318395" y="118686"/>
          <a:ext cx="4457539" cy="472320"/>
        </a:xfrm>
        <a:prstGeom prst="roundRect">
          <a:avLst/>
        </a:prstGeom>
        <a:solidFill>
          <a:srgbClr val="0070C0"/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8484" tIns="0" rIns="168484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Adenosine Receptor Agonist </a:t>
          </a:r>
        </a:p>
      </dsp:txBody>
      <dsp:txXfrm>
        <a:off x="341452" y="141743"/>
        <a:ext cx="4411425" cy="426206"/>
      </dsp:txXfrm>
    </dsp:sp>
    <dsp:sp modelId="{B38B1DB8-48F7-4035-A960-92B24B1AE85B}">
      <dsp:nvSpPr>
        <dsp:cNvPr id="0" name=""/>
        <dsp:cNvSpPr/>
      </dsp:nvSpPr>
      <dsp:spPr>
        <a:xfrm>
          <a:off x="0" y="1609806"/>
          <a:ext cx="6367912" cy="93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4221" tIns="333248" rIns="494221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Essential elements of molecular oscillators (circadian clock)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Inhibitors may be utilized to treat sleep disorders </a:t>
          </a:r>
        </a:p>
      </dsp:txBody>
      <dsp:txXfrm>
        <a:off x="0" y="1609806"/>
        <a:ext cx="6367912" cy="932400"/>
      </dsp:txXfrm>
    </dsp:sp>
    <dsp:sp modelId="{3117CC63-A211-433E-9797-51B386737E23}">
      <dsp:nvSpPr>
        <dsp:cNvPr id="0" name=""/>
        <dsp:cNvSpPr/>
      </dsp:nvSpPr>
      <dsp:spPr>
        <a:xfrm>
          <a:off x="318395" y="1373646"/>
          <a:ext cx="4457539" cy="472320"/>
        </a:xfrm>
        <a:prstGeom prst="roundRect">
          <a:avLst/>
        </a:prstGeom>
        <a:solidFill>
          <a:srgbClr val="0070C0"/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8484" tIns="0" rIns="168484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Casein Kinase-1d/e</a:t>
          </a:r>
        </a:p>
      </dsp:txBody>
      <dsp:txXfrm>
        <a:off x="341452" y="1396703"/>
        <a:ext cx="4411425" cy="426206"/>
      </dsp:txXfrm>
    </dsp:sp>
    <dsp:sp modelId="{E4205C4B-EF78-434D-AA8A-E4E0CE6D0AF6}">
      <dsp:nvSpPr>
        <dsp:cNvPr id="0" name=""/>
        <dsp:cNvSpPr/>
      </dsp:nvSpPr>
      <dsp:spPr>
        <a:xfrm>
          <a:off x="0" y="2864766"/>
          <a:ext cx="6367912" cy="171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4221" tIns="333248" rIns="494221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MT 1 &amp; MT2 have opposing / complementary fxn</a:t>
          </a: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MT2 activation promotes SWS</a:t>
          </a: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MT1 activation decreases SWS and increases REMS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UCM765 &amp; UCM924 </a:t>
          </a:r>
          <a:r>
            <a:rPr lang="en-US" sz="1600" kern="1200">
              <a:sym typeface="Wingdings" panose="05000000000000000000" pitchFamily="2" charset="2"/>
            </a:rPr>
            <a:t></a:t>
          </a:r>
          <a:r>
            <a:rPr lang="en-US" sz="1600" kern="1200"/>
            <a:t> Increase SWS without decreasing REMS</a:t>
          </a:r>
        </a:p>
      </dsp:txBody>
      <dsp:txXfrm>
        <a:off x="0" y="2864766"/>
        <a:ext cx="6367912" cy="1713600"/>
      </dsp:txXfrm>
    </dsp:sp>
    <dsp:sp modelId="{F2870A00-2E65-4A50-A10C-4879E1FA0870}">
      <dsp:nvSpPr>
        <dsp:cNvPr id="0" name=""/>
        <dsp:cNvSpPr/>
      </dsp:nvSpPr>
      <dsp:spPr>
        <a:xfrm>
          <a:off x="318395" y="2628606"/>
          <a:ext cx="4457539" cy="472320"/>
        </a:xfrm>
        <a:prstGeom prst="roundRect">
          <a:avLst/>
        </a:prstGeom>
        <a:solidFill>
          <a:srgbClr val="0070C0"/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8484" tIns="0" rIns="168484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Selective Melatonin MT2 Receptors </a:t>
          </a:r>
        </a:p>
      </dsp:txBody>
      <dsp:txXfrm>
        <a:off x="341452" y="2651663"/>
        <a:ext cx="4411425" cy="426206"/>
      </dsp:txXfrm>
    </dsp:sp>
    <dsp:sp modelId="{1A8A7875-B174-47BD-876A-3D033056461C}">
      <dsp:nvSpPr>
        <dsp:cNvPr id="0" name=""/>
        <dsp:cNvSpPr/>
      </dsp:nvSpPr>
      <dsp:spPr>
        <a:xfrm>
          <a:off x="0" y="4900926"/>
          <a:ext cx="6367912" cy="138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4221" tIns="333248" rIns="494221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0" i="0" kern="1200" dirty="0" err="1"/>
            <a:t>Seltorexant</a:t>
          </a:r>
          <a:r>
            <a:rPr lang="en-US" sz="1600" b="0" i="0" kern="1200" dirty="0"/>
            <a:t> and JNJ-48816274 </a:t>
          </a:r>
          <a:r>
            <a:rPr lang="en-US" sz="1600" b="0" i="0" kern="1200" dirty="0">
              <a:sym typeface="Wingdings" panose="05000000000000000000" pitchFamily="2" charset="2"/>
            </a:rPr>
            <a:t> </a:t>
          </a:r>
          <a:r>
            <a:rPr lang="en-US" sz="1600" kern="1200" dirty="0"/>
            <a:t>Only Orexin 2 is involved in the regulation of sleep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May preserve sleep architecture to a greater extent than dual orexin receptor antagonists</a:t>
          </a:r>
        </a:p>
      </dsp:txBody>
      <dsp:txXfrm>
        <a:off x="0" y="4900926"/>
        <a:ext cx="6367912" cy="1386000"/>
      </dsp:txXfrm>
    </dsp:sp>
    <dsp:sp modelId="{9D4D2AA9-4767-44E0-8EF4-3485830D1A87}">
      <dsp:nvSpPr>
        <dsp:cNvPr id="0" name=""/>
        <dsp:cNvSpPr/>
      </dsp:nvSpPr>
      <dsp:spPr>
        <a:xfrm>
          <a:off x="318395" y="4664766"/>
          <a:ext cx="4457539" cy="472320"/>
        </a:xfrm>
        <a:prstGeom prst="roundRect">
          <a:avLst/>
        </a:prstGeom>
        <a:solidFill>
          <a:srgbClr val="0070C0"/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8484" tIns="0" rIns="168484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Selective Orexin-2 Antagonist </a:t>
          </a:r>
        </a:p>
      </dsp:txBody>
      <dsp:txXfrm>
        <a:off x="341452" y="4687823"/>
        <a:ext cx="4411425" cy="426206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57E23A-0031-4C12-A0C9-76D6A3A04275}">
      <dsp:nvSpPr>
        <dsp:cNvPr id="0" name=""/>
        <dsp:cNvSpPr/>
      </dsp:nvSpPr>
      <dsp:spPr>
        <a:xfrm rot="16200000">
          <a:off x="-1163859" y="1164805"/>
          <a:ext cx="4788255" cy="2458644"/>
        </a:xfrm>
        <a:prstGeom prst="flowChartManualOperation">
          <a:avLst/>
        </a:prstGeom>
        <a:solidFill>
          <a:srgbClr val="CA5D93"/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0" tIns="0" rIns="146050" bIns="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bg1"/>
              </a:solidFill>
            </a:rPr>
            <a:t>Treat Underlying Sleep Disorders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OSA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RLS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Circadian Rhythm Disorders</a:t>
          </a:r>
        </a:p>
      </dsp:txBody>
      <dsp:txXfrm rot="5400000">
        <a:off x="946" y="957651"/>
        <a:ext cx="2458644" cy="2872953"/>
      </dsp:txXfrm>
    </dsp:sp>
    <dsp:sp modelId="{F2D72B9D-C568-4213-AE24-9D625E9D9CB2}">
      <dsp:nvSpPr>
        <dsp:cNvPr id="0" name=""/>
        <dsp:cNvSpPr/>
      </dsp:nvSpPr>
      <dsp:spPr>
        <a:xfrm rot="16200000">
          <a:off x="1451888" y="1164805"/>
          <a:ext cx="4788255" cy="2458644"/>
        </a:xfrm>
        <a:prstGeom prst="flowChartManualOperation">
          <a:avLst/>
        </a:prstGeom>
        <a:solidFill>
          <a:srgbClr val="CA5D93"/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0" tIns="0" rIns="146050" bIns="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bg1"/>
              </a:solidFill>
            </a:rPr>
            <a:t>Improve Sleep Hygiene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Bedtime routine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Caffeine consumption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Alcohol consumption</a:t>
          </a:r>
        </a:p>
      </dsp:txBody>
      <dsp:txXfrm rot="5400000">
        <a:off x="2616693" y="957651"/>
        <a:ext cx="2458644" cy="2872953"/>
      </dsp:txXfrm>
    </dsp:sp>
    <dsp:sp modelId="{D1FE6DBF-7EED-41E5-9021-B318B7A4F3F6}">
      <dsp:nvSpPr>
        <dsp:cNvPr id="0" name=""/>
        <dsp:cNvSpPr/>
      </dsp:nvSpPr>
      <dsp:spPr>
        <a:xfrm rot="16200000">
          <a:off x="4123171" y="1164805"/>
          <a:ext cx="4788255" cy="2458644"/>
        </a:xfrm>
        <a:prstGeom prst="flowChartManualOperation">
          <a:avLst/>
        </a:prstGeom>
        <a:solidFill>
          <a:srgbClr val="CA5D93"/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0" tIns="0" rIns="184150" bIns="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kern="1200" dirty="0">
              <a:solidFill>
                <a:schemeClr val="bg1"/>
              </a:solidFill>
            </a:rPr>
            <a:t>CBT-I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Cognitive behavioral therapy aimed specifically at improving insomnia</a:t>
          </a:r>
        </a:p>
      </dsp:txBody>
      <dsp:txXfrm rot="5400000">
        <a:off x="5287976" y="957651"/>
        <a:ext cx="2458644" cy="2872953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A4A32B-3F30-40B0-9DD6-9B6B1BF75DFC}">
      <dsp:nvSpPr>
        <dsp:cNvPr id="0" name=""/>
        <dsp:cNvSpPr/>
      </dsp:nvSpPr>
      <dsp:spPr>
        <a:xfrm>
          <a:off x="0" y="343296"/>
          <a:ext cx="7728267" cy="1020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9799" tIns="374904" rIns="599799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Undesirable physical event/experience that occurs during entry into sleep, within sleep, or arousals from sleep</a:t>
          </a:r>
        </a:p>
      </dsp:txBody>
      <dsp:txXfrm>
        <a:off x="0" y="343296"/>
        <a:ext cx="7728267" cy="1020600"/>
      </dsp:txXfrm>
    </dsp:sp>
    <dsp:sp modelId="{3CEB5401-C7A5-4F21-9179-68ADBE5AC9EF}">
      <dsp:nvSpPr>
        <dsp:cNvPr id="0" name=""/>
        <dsp:cNvSpPr/>
      </dsp:nvSpPr>
      <dsp:spPr>
        <a:xfrm>
          <a:off x="386413" y="77616"/>
          <a:ext cx="5409786" cy="5313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4477" tIns="0" rIns="204477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Defining Parasomnia </a:t>
          </a:r>
        </a:p>
      </dsp:txBody>
      <dsp:txXfrm>
        <a:off x="412352" y="103555"/>
        <a:ext cx="5357908" cy="479482"/>
      </dsp:txXfrm>
    </dsp:sp>
    <dsp:sp modelId="{BD70A629-3F3A-4886-A2C1-2797DFAFCD12}">
      <dsp:nvSpPr>
        <dsp:cNvPr id="0" name=""/>
        <dsp:cNvSpPr/>
      </dsp:nvSpPr>
      <dsp:spPr>
        <a:xfrm>
          <a:off x="0" y="1726776"/>
          <a:ext cx="7728267" cy="15592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hueOff val="977227"/>
              <a:satOff val="-15767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9799" tIns="374904" rIns="599799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The sleep wake transition is not a complete on-off switch phenomenon, but a period of gradual transition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During the transition period of re-organization, parasomnia can occur due to a dissociation of normal sleep and wake transitions</a:t>
          </a:r>
        </a:p>
      </dsp:txBody>
      <dsp:txXfrm>
        <a:off x="0" y="1726776"/>
        <a:ext cx="7728267" cy="1559250"/>
      </dsp:txXfrm>
    </dsp:sp>
    <dsp:sp modelId="{7B50A7A6-7F52-49A3-B673-D834CCAD8766}">
      <dsp:nvSpPr>
        <dsp:cNvPr id="0" name=""/>
        <dsp:cNvSpPr/>
      </dsp:nvSpPr>
      <dsp:spPr>
        <a:xfrm>
          <a:off x="386413" y="1461096"/>
          <a:ext cx="5409786" cy="531360"/>
        </a:xfrm>
        <a:prstGeom prst="roundRect">
          <a:avLst/>
        </a:prstGeom>
        <a:solidFill>
          <a:schemeClr val="accent2">
            <a:hueOff val="977227"/>
            <a:satOff val="-15767"/>
            <a:lumOff val="-2745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4477" tIns="0" rIns="204477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Pathophysiology of Parasomnia </a:t>
          </a:r>
        </a:p>
      </dsp:txBody>
      <dsp:txXfrm>
        <a:off x="412352" y="1487035"/>
        <a:ext cx="5357908" cy="479482"/>
      </dsp:txXfrm>
    </dsp:sp>
    <dsp:sp modelId="{1ADDA2C5-E786-42C8-9B42-DAC60462E427}">
      <dsp:nvSpPr>
        <dsp:cNvPr id="0" name=""/>
        <dsp:cNvSpPr/>
      </dsp:nvSpPr>
      <dsp:spPr>
        <a:xfrm>
          <a:off x="0" y="3648907"/>
          <a:ext cx="7728267" cy="136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hueOff val="1954454"/>
              <a:satOff val="-31534"/>
              <a:lumOff val="-549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9799" tIns="374904" rIns="599799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REM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Non-REM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Other </a:t>
          </a:r>
        </a:p>
      </dsp:txBody>
      <dsp:txXfrm>
        <a:off x="0" y="3648907"/>
        <a:ext cx="7728267" cy="1360800"/>
      </dsp:txXfrm>
    </dsp:sp>
    <dsp:sp modelId="{496AF44F-C023-4DD2-9B48-3A45AE9749F8}">
      <dsp:nvSpPr>
        <dsp:cNvPr id="0" name=""/>
        <dsp:cNvSpPr/>
      </dsp:nvSpPr>
      <dsp:spPr>
        <a:xfrm>
          <a:off x="386413" y="3383227"/>
          <a:ext cx="5409786" cy="531360"/>
        </a:xfrm>
        <a:prstGeom prst="roundRect">
          <a:avLst/>
        </a:prstGeom>
        <a:solidFill>
          <a:schemeClr val="accent2">
            <a:hueOff val="1954454"/>
            <a:satOff val="-31534"/>
            <a:lumOff val="-549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4477" tIns="0" rIns="204477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Classification of Parasomnia </a:t>
          </a:r>
        </a:p>
      </dsp:txBody>
      <dsp:txXfrm>
        <a:off x="412352" y="3409166"/>
        <a:ext cx="5357908" cy="479482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FCC709-6CED-4C1C-8EB1-6507F4224617}">
      <dsp:nvSpPr>
        <dsp:cNvPr id="0" name=""/>
        <dsp:cNvSpPr/>
      </dsp:nvSpPr>
      <dsp:spPr>
        <a:xfrm>
          <a:off x="2279" y="628901"/>
          <a:ext cx="2222271" cy="87115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REM Parasomnia</a:t>
          </a:r>
        </a:p>
      </dsp:txBody>
      <dsp:txXfrm>
        <a:off x="2279" y="628901"/>
        <a:ext cx="2222271" cy="871151"/>
      </dsp:txXfrm>
    </dsp:sp>
    <dsp:sp modelId="{F0364255-6FC8-42BD-AE20-74C5F30BC0E6}">
      <dsp:nvSpPr>
        <dsp:cNvPr id="0" name=""/>
        <dsp:cNvSpPr/>
      </dsp:nvSpPr>
      <dsp:spPr>
        <a:xfrm>
          <a:off x="2279" y="1500053"/>
          <a:ext cx="2222271" cy="2912873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RBD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Sleep Paralysis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Nightmare Disorder</a:t>
          </a:r>
        </a:p>
      </dsp:txBody>
      <dsp:txXfrm>
        <a:off x="2279" y="1500053"/>
        <a:ext cx="2222271" cy="2912873"/>
      </dsp:txXfrm>
    </dsp:sp>
    <dsp:sp modelId="{F1D8DD6F-55BF-4DE3-997C-3A6DFDB45853}">
      <dsp:nvSpPr>
        <dsp:cNvPr id="0" name=""/>
        <dsp:cNvSpPr/>
      </dsp:nvSpPr>
      <dsp:spPr>
        <a:xfrm>
          <a:off x="2535669" y="628901"/>
          <a:ext cx="2222271" cy="87115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NREM Parasomnia</a:t>
          </a:r>
        </a:p>
      </dsp:txBody>
      <dsp:txXfrm>
        <a:off x="2535669" y="628901"/>
        <a:ext cx="2222271" cy="871151"/>
      </dsp:txXfrm>
    </dsp:sp>
    <dsp:sp modelId="{44628384-169E-4BA1-BCE3-356513D832F4}">
      <dsp:nvSpPr>
        <dsp:cNvPr id="0" name=""/>
        <dsp:cNvSpPr/>
      </dsp:nvSpPr>
      <dsp:spPr>
        <a:xfrm>
          <a:off x="2535669" y="1500053"/>
          <a:ext cx="2222271" cy="2912873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00B0F0"/>
            </a:buClr>
            <a:buFont typeface="Wingdings" panose="05000000000000000000" pitchFamily="2" charset="2"/>
            <a:buNone/>
          </a:pPr>
          <a:endParaRPr lang="en-US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spc="-3">
              <a:cs typeface="Source Sans Pro Light"/>
            </a:rPr>
            <a:t>Somnambulism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spc="-3">
              <a:cs typeface="Source Sans Pro Light"/>
            </a:rPr>
            <a:t>Somniloquy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spc="-3">
              <a:cs typeface="Source Sans Pro Light"/>
            </a:rPr>
            <a:t>Sexsomnia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spc="-3">
              <a:cs typeface="Source Sans Pro Light"/>
            </a:rPr>
            <a:t>Sleep Related Eating</a:t>
          </a:r>
          <a:endParaRPr lang="en-US" sz="2100" kern="120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spc="-3">
              <a:cs typeface="Source Sans Pro Light"/>
            </a:rPr>
            <a:t>Confusional Arousals </a:t>
          </a:r>
          <a:endParaRPr lang="en-US" sz="2100" kern="1200"/>
        </a:p>
      </dsp:txBody>
      <dsp:txXfrm>
        <a:off x="2535669" y="1500053"/>
        <a:ext cx="2222271" cy="2912873"/>
      </dsp:txXfrm>
    </dsp:sp>
    <dsp:sp modelId="{EDC83BBF-4F49-461C-825D-023BE43ADD72}">
      <dsp:nvSpPr>
        <dsp:cNvPr id="0" name=""/>
        <dsp:cNvSpPr/>
      </dsp:nvSpPr>
      <dsp:spPr>
        <a:xfrm>
          <a:off x="5069058" y="628901"/>
          <a:ext cx="2222271" cy="87115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Rare Sleep Disorders</a:t>
          </a:r>
        </a:p>
      </dsp:txBody>
      <dsp:txXfrm>
        <a:off x="5069058" y="628901"/>
        <a:ext cx="2222271" cy="871151"/>
      </dsp:txXfrm>
    </dsp:sp>
    <dsp:sp modelId="{73B8116D-B92B-4514-B721-D15A46B36CB6}">
      <dsp:nvSpPr>
        <dsp:cNvPr id="0" name=""/>
        <dsp:cNvSpPr/>
      </dsp:nvSpPr>
      <dsp:spPr>
        <a:xfrm>
          <a:off x="5069058" y="1500053"/>
          <a:ext cx="2222271" cy="2912873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00B0F0"/>
            </a:buClr>
            <a:buFont typeface="Wingdings" panose="05000000000000000000" pitchFamily="2" charset="2"/>
            <a:buChar char="Ø"/>
          </a:pPr>
          <a:endParaRPr lang="en-US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spc="-3">
              <a:cs typeface="Source Sans Pro Light"/>
            </a:rPr>
            <a:t>Catathrenia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spc="-3">
              <a:cs typeface="Source Sans Pro Light"/>
            </a:rPr>
            <a:t>Nocturnal Frontal Lobe Epilepsy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spc="-3">
              <a:cs typeface="Source Sans Pro Light"/>
            </a:rPr>
            <a:t>Exploding Head Syndrome</a:t>
          </a:r>
        </a:p>
      </dsp:txBody>
      <dsp:txXfrm>
        <a:off x="5069058" y="1500053"/>
        <a:ext cx="2222271" cy="2912873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996891-F80A-4AB1-86EC-67640D79E283}">
      <dsp:nvSpPr>
        <dsp:cNvPr id="0" name=""/>
        <dsp:cNvSpPr/>
      </dsp:nvSpPr>
      <dsp:spPr>
        <a:xfrm>
          <a:off x="3334742" y="2620"/>
          <a:ext cx="1458515" cy="9480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Sleep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Dx</a:t>
          </a:r>
        </a:p>
      </dsp:txBody>
      <dsp:txXfrm>
        <a:off x="3381021" y="48899"/>
        <a:ext cx="1365957" cy="855477"/>
      </dsp:txXfrm>
    </dsp:sp>
    <dsp:sp modelId="{61055B2E-FEB0-4E71-A514-198280D3D92C}">
      <dsp:nvSpPr>
        <dsp:cNvPr id="0" name=""/>
        <dsp:cNvSpPr/>
      </dsp:nvSpPr>
      <dsp:spPr>
        <a:xfrm>
          <a:off x="1831304" y="476638"/>
          <a:ext cx="4465390" cy="4465390"/>
        </a:xfrm>
        <a:custGeom>
          <a:avLst/>
          <a:gdLst/>
          <a:ahLst/>
          <a:cxnLst/>
          <a:rect l="0" t="0" r="0" b="0"/>
          <a:pathLst>
            <a:path>
              <a:moveTo>
                <a:pt x="2971264" y="125696"/>
              </a:moveTo>
              <a:arcTo wR="2232695" hR="2232695" stAng="17359031" swAng="1500410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02BC09-25E7-43BF-9903-598A49BB46A8}">
      <dsp:nvSpPr>
        <dsp:cNvPr id="0" name=""/>
        <dsp:cNvSpPr/>
      </dsp:nvSpPr>
      <dsp:spPr>
        <a:xfrm>
          <a:off x="5268312" y="1118968"/>
          <a:ext cx="1458515" cy="9480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Stress</a:t>
          </a:r>
        </a:p>
      </dsp:txBody>
      <dsp:txXfrm>
        <a:off x="5314591" y="1165247"/>
        <a:ext cx="1365957" cy="855477"/>
      </dsp:txXfrm>
    </dsp:sp>
    <dsp:sp modelId="{F929EE25-CC4E-4961-82DC-B3524F1C31C0}">
      <dsp:nvSpPr>
        <dsp:cNvPr id="0" name=""/>
        <dsp:cNvSpPr/>
      </dsp:nvSpPr>
      <dsp:spPr>
        <a:xfrm>
          <a:off x="1831304" y="476638"/>
          <a:ext cx="4465390" cy="4465390"/>
        </a:xfrm>
        <a:custGeom>
          <a:avLst/>
          <a:gdLst/>
          <a:ahLst/>
          <a:cxnLst/>
          <a:rect l="0" t="0" r="0" b="0"/>
          <a:pathLst>
            <a:path>
              <a:moveTo>
                <a:pt x="4374658" y="1602679"/>
              </a:moveTo>
              <a:arcTo wR="2232695" hR="2232695" stAng="20616588" swAng="1966824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BBFB7C-F644-41A3-8024-ED07507009CB}">
      <dsp:nvSpPr>
        <dsp:cNvPr id="0" name=""/>
        <dsp:cNvSpPr/>
      </dsp:nvSpPr>
      <dsp:spPr>
        <a:xfrm>
          <a:off x="5268312" y="3351663"/>
          <a:ext cx="1458515" cy="9480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Sleep Depreivation</a:t>
          </a:r>
        </a:p>
      </dsp:txBody>
      <dsp:txXfrm>
        <a:off x="5314591" y="3397942"/>
        <a:ext cx="1365957" cy="855477"/>
      </dsp:txXfrm>
    </dsp:sp>
    <dsp:sp modelId="{677F2DD2-546F-481E-8E87-BFDB8E791642}">
      <dsp:nvSpPr>
        <dsp:cNvPr id="0" name=""/>
        <dsp:cNvSpPr/>
      </dsp:nvSpPr>
      <dsp:spPr>
        <a:xfrm>
          <a:off x="1831304" y="476638"/>
          <a:ext cx="4465390" cy="4465390"/>
        </a:xfrm>
        <a:custGeom>
          <a:avLst/>
          <a:gdLst/>
          <a:ahLst/>
          <a:cxnLst/>
          <a:rect l="0" t="0" r="0" b="0"/>
          <a:pathLst>
            <a:path>
              <a:moveTo>
                <a:pt x="3792713" y="3829964"/>
              </a:moveTo>
              <a:arcTo wR="2232695" hR="2232695" stAng="2740559" swAng="1500410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968C93-9D5D-4C9C-AD65-D5639B67963B}">
      <dsp:nvSpPr>
        <dsp:cNvPr id="0" name=""/>
        <dsp:cNvSpPr/>
      </dsp:nvSpPr>
      <dsp:spPr>
        <a:xfrm>
          <a:off x="3334742" y="4468010"/>
          <a:ext cx="1458515" cy="9480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Forced Arousals</a:t>
          </a:r>
        </a:p>
      </dsp:txBody>
      <dsp:txXfrm>
        <a:off x="3381021" y="4514289"/>
        <a:ext cx="1365957" cy="855477"/>
      </dsp:txXfrm>
    </dsp:sp>
    <dsp:sp modelId="{1DD9C30F-64E2-44EC-81B6-D1657BC8867C}">
      <dsp:nvSpPr>
        <dsp:cNvPr id="0" name=""/>
        <dsp:cNvSpPr/>
      </dsp:nvSpPr>
      <dsp:spPr>
        <a:xfrm>
          <a:off x="1831304" y="476638"/>
          <a:ext cx="4465390" cy="4465390"/>
        </a:xfrm>
        <a:custGeom>
          <a:avLst/>
          <a:gdLst/>
          <a:ahLst/>
          <a:cxnLst/>
          <a:rect l="0" t="0" r="0" b="0"/>
          <a:pathLst>
            <a:path>
              <a:moveTo>
                <a:pt x="1494125" y="4339693"/>
              </a:moveTo>
              <a:arcTo wR="2232695" hR="2232695" stAng="6559031" swAng="1500410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3AE5CB-D538-4959-A04C-0965A85B026F}">
      <dsp:nvSpPr>
        <dsp:cNvPr id="0" name=""/>
        <dsp:cNvSpPr/>
      </dsp:nvSpPr>
      <dsp:spPr>
        <a:xfrm>
          <a:off x="1401171" y="3351663"/>
          <a:ext cx="1458515" cy="9480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Co-Morbid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Dx</a:t>
          </a:r>
        </a:p>
      </dsp:txBody>
      <dsp:txXfrm>
        <a:off x="1447450" y="3397942"/>
        <a:ext cx="1365957" cy="855477"/>
      </dsp:txXfrm>
    </dsp:sp>
    <dsp:sp modelId="{6259F4CD-4A53-4A9C-BE16-659B6FD8E56E}">
      <dsp:nvSpPr>
        <dsp:cNvPr id="0" name=""/>
        <dsp:cNvSpPr/>
      </dsp:nvSpPr>
      <dsp:spPr>
        <a:xfrm>
          <a:off x="1831304" y="476638"/>
          <a:ext cx="4465390" cy="4465390"/>
        </a:xfrm>
        <a:custGeom>
          <a:avLst/>
          <a:gdLst/>
          <a:ahLst/>
          <a:cxnLst/>
          <a:rect l="0" t="0" r="0" b="0"/>
          <a:pathLst>
            <a:path>
              <a:moveTo>
                <a:pt x="90731" y="2862710"/>
              </a:moveTo>
              <a:arcTo wR="2232695" hR="2232695" stAng="9816588" swAng="1966824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14EC4C-FE1A-48DD-B993-95F9BDBEFCE4}">
      <dsp:nvSpPr>
        <dsp:cNvPr id="0" name=""/>
        <dsp:cNvSpPr/>
      </dsp:nvSpPr>
      <dsp:spPr>
        <a:xfrm>
          <a:off x="1401171" y="1118968"/>
          <a:ext cx="1458515" cy="9480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Rx</a:t>
          </a:r>
        </a:p>
      </dsp:txBody>
      <dsp:txXfrm>
        <a:off x="1447450" y="1165247"/>
        <a:ext cx="1365957" cy="855477"/>
      </dsp:txXfrm>
    </dsp:sp>
    <dsp:sp modelId="{10A65716-B6F8-4D1D-AC2B-F2369F88DD52}">
      <dsp:nvSpPr>
        <dsp:cNvPr id="0" name=""/>
        <dsp:cNvSpPr/>
      </dsp:nvSpPr>
      <dsp:spPr>
        <a:xfrm>
          <a:off x="1831304" y="476638"/>
          <a:ext cx="4465390" cy="4465390"/>
        </a:xfrm>
        <a:custGeom>
          <a:avLst/>
          <a:gdLst/>
          <a:ahLst/>
          <a:cxnLst/>
          <a:rect l="0" t="0" r="0" b="0"/>
          <a:pathLst>
            <a:path>
              <a:moveTo>
                <a:pt x="672677" y="635425"/>
              </a:moveTo>
              <a:arcTo wR="2232695" hR="2232695" stAng="13540559" swAng="1500410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38C2B5-6F34-43D6-8CA7-30299C52B753}">
      <dsp:nvSpPr>
        <dsp:cNvPr id="0" name=""/>
        <dsp:cNvSpPr/>
      </dsp:nvSpPr>
      <dsp:spPr>
        <a:xfrm>
          <a:off x="0" y="10701"/>
          <a:ext cx="7728267" cy="76752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Typically emerge from N3 sleep</a:t>
          </a:r>
        </a:p>
      </dsp:txBody>
      <dsp:txXfrm>
        <a:off x="37467" y="48168"/>
        <a:ext cx="7653333" cy="692586"/>
      </dsp:txXfrm>
    </dsp:sp>
    <dsp:sp modelId="{8EE74D3F-F799-4E3B-B005-84C088556C57}">
      <dsp:nvSpPr>
        <dsp:cNvPr id="0" name=""/>
        <dsp:cNvSpPr/>
      </dsp:nvSpPr>
      <dsp:spPr>
        <a:xfrm>
          <a:off x="0" y="870381"/>
          <a:ext cx="7728267" cy="767520"/>
        </a:xfrm>
        <a:prstGeom prst="roundRect">
          <a:avLst/>
        </a:prstGeom>
        <a:solidFill>
          <a:schemeClr val="accent5">
            <a:hueOff val="2235664"/>
            <a:satOff val="-1927"/>
            <a:lumOff val="2549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Predilection for 1</a:t>
          </a:r>
          <a:r>
            <a:rPr lang="en-US" sz="3200" kern="1200" baseline="30000"/>
            <a:t>st</a:t>
          </a:r>
          <a:r>
            <a:rPr lang="en-US" sz="3200" kern="1200"/>
            <a:t> third of the night</a:t>
          </a:r>
        </a:p>
      </dsp:txBody>
      <dsp:txXfrm>
        <a:off x="37467" y="907848"/>
        <a:ext cx="7653333" cy="692586"/>
      </dsp:txXfrm>
    </dsp:sp>
    <dsp:sp modelId="{21DFCAF6-0838-408A-AF7D-2BE2E23E8EAA}">
      <dsp:nvSpPr>
        <dsp:cNvPr id="0" name=""/>
        <dsp:cNvSpPr/>
      </dsp:nvSpPr>
      <dsp:spPr>
        <a:xfrm>
          <a:off x="0" y="1730061"/>
          <a:ext cx="7728267" cy="767520"/>
        </a:xfrm>
        <a:prstGeom prst="roundRect">
          <a:avLst/>
        </a:prstGeom>
        <a:solidFill>
          <a:schemeClr val="accent5">
            <a:hueOff val="4471328"/>
            <a:satOff val="-3854"/>
            <a:lumOff val="5098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More common in children</a:t>
          </a:r>
        </a:p>
      </dsp:txBody>
      <dsp:txXfrm>
        <a:off x="37467" y="1767528"/>
        <a:ext cx="7653333" cy="692586"/>
      </dsp:txXfrm>
    </dsp:sp>
    <dsp:sp modelId="{66E74F25-B249-4A31-8B3D-AF8E4B17FACC}">
      <dsp:nvSpPr>
        <dsp:cNvPr id="0" name=""/>
        <dsp:cNvSpPr/>
      </dsp:nvSpPr>
      <dsp:spPr>
        <a:xfrm>
          <a:off x="0" y="2589742"/>
          <a:ext cx="7728267" cy="767520"/>
        </a:xfrm>
        <a:prstGeom prst="roundRect">
          <a:avLst/>
        </a:prstGeom>
        <a:solidFill>
          <a:schemeClr val="accent5">
            <a:hueOff val="6706992"/>
            <a:satOff val="-5780"/>
            <a:lumOff val="7648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Decrease in frequency with age</a:t>
          </a:r>
        </a:p>
      </dsp:txBody>
      <dsp:txXfrm>
        <a:off x="37467" y="2627209"/>
        <a:ext cx="7653333" cy="692586"/>
      </dsp:txXfrm>
    </dsp:sp>
    <dsp:sp modelId="{B78DDBF2-7639-444A-860A-EEB4BA932379}">
      <dsp:nvSpPr>
        <dsp:cNvPr id="0" name=""/>
        <dsp:cNvSpPr/>
      </dsp:nvSpPr>
      <dsp:spPr>
        <a:xfrm>
          <a:off x="0" y="3449422"/>
          <a:ext cx="7728267" cy="767520"/>
        </a:xfrm>
        <a:prstGeom prst="roundRect">
          <a:avLst/>
        </a:prstGeom>
        <a:solidFill>
          <a:schemeClr val="accent5">
            <a:hueOff val="8942655"/>
            <a:satOff val="-7707"/>
            <a:lumOff val="10197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Amnestic or poor event recall</a:t>
          </a:r>
        </a:p>
      </dsp:txBody>
      <dsp:txXfrm>
        <a:off x="37467" y="3486889"/>
        <a:ext cx="7653333" cy="692586"/>
      </dsp:txXfrm>
    </dsp:sp>
    <dsp:sp modelId="{F83F3A17-E763-47E6-B982-515A41D81255}">
      <dsp:nvSpPr>
        <dsp:cNvPr id="0" name=""/>
        <dsp:cNvSpPr/>
      </dsp:nvSpPr>
      <dsp:spPr>
        <a:xfrm>
          <a:off x="0" y="4309102"/>
          <a:ext cx="7728267" cy="767520"/>
        </a:xfrm>
        <a:prstGeom prst="roundRect">
          <a:avLst/>
        </a:prstGeom>
        <a:solidFill>
          <a:schemeClr val="accent5">
            <a:hueOff val="11178319"/>
            <a:satOff val="-9634"/>
            <a:lumOff val="12746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Non stereotypic behavior </a:t>
          </a:r>
        </a:p>
      </dsp:txBody>
      <dsp:txXfrm>
        <a:off x="37467" y="4346569"/>
        <a:ext cx="7653333" cy="692586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FCC709-6CED-4C1C-8EB1-6507F4224617}">
      <dsp:nvSpPr>
        <dsp:cNvPr id="0" name=""/>
        <dsp:cNvSpPr/>
      </dsp:nvSpPr>
      <dsp:spPr>
        <a:xfrm>
          <a:off x="11847" y="61022"/>
          <a:ext cx="2374369" cy="87754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Somnambulism</a:t>
          </a:r>
        </a:p>
      </dsp:txBody>
      <dsp:txXfrm>
        <a:off x="11847" y="61022"/>
        <a:ext cx="2374369" cy="877547"/>
      </dsp:txXfrm>
    </dsp:sp>
    <dsp:sp modelId="{F0364255-6FC8-42BD-AE20-74C5F30BC0E6}">
      <dsp:nvSpPr>
        <dsp:cNvPr id="0" name=""/>
        <dsp:cNvSpPr/>
      </dsp:nvSpPr>
      <dsp:spPr>
        <a:xfrm>
          <a:off x="2454" y="938570"/>
          <a:ext cx="2393156" cy="4249260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cs typeface="Source Sans Pro Light"/>
            </a:rPr>
            <a:t>Manifests in walking around in an altered state with impaired judgement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cs typeface="Source Sans Pro Light"/>
            </a:rPr>
            <a:t>Safety and legal implications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cs typeface="Source Sans Pro Light"/>
            </a:rPr>
            <a:t>Can mimic NFLE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cs typeface="Source Sans Pro Light"/>
            </a:rPr>
            <a:t>Prevalence: 17% in childhood, peaks at age 12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cs typeface="Source Sans Pro Light"/>
            </a:rPr>
            <a:t>Frequency decreases with age, but 3% adults continue to have disorder</a:t>
          </a:r>
        </a:p>
      </dsp:txBody>
      <dsp:txXfrm>
        <a:off x="2454" y="938570"/>
        <a:ext cx="2393156" cy="4249260"/>
      </dsp:txXfrm>
    </dsp:sp>
    <dsp:sp modelId="{F1D8DD6F-55BF-4DE3-997C-3A6DFDB45853}">
      <dsp:nvSpPr>
        <dsp:cNvPr id="0" name=""/>
        <dsp:cNvSpPr/>
      </dsp:nvSpPr>
      <dsp:spPr>
        <a:xfrm>
          <a:off x="2730652" y="61022"/>
          <a:ext cx="2393156" cy="87754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Somniloquy</a:t>
          </a:r>
        </a:p>
      </dsp:txBody>
      <dsp:txXfrm>
        <a:off x="2730652" y="61022"/>
        <a:ext cx="2393156" cy="877547"/>
      </dsp:txXfrm>
    </dsp:sp>
    <dsp:sp modelId="{44628384-169E-4BA1-BCE3-356513D832F4}">
      <dsp:nvSpPr>
        <dsp:cNvPr id="0" name=""/>
        <dsp:cNvSpPr/>
      </dsp:nvSpPr>
      <dsp:spPr>
        <a:xfrm>
          <a:off x="2730652" y="938570"/>
          <a:ext cx="2393156" cy="4249260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00B0F0"/>
            </a:buClr>
            <a:buFont typeface="Wingdings" panose="05000000000000000000" pitchFamily="2" charset="2"/>
            <a:buNone/>
          </a:pP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cs typeface="Source Sans Pro Light"/>
            </a:rPr>
            <a:t>Considered a common benign variant of parasomnia</a:t>
          </a:r>
          <a:endParaRPr lang="en-US" sz="1800" kern="1200" spc="-3" dirty="0">
            <a:cs typeface="Source Sans Pro Light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cs typeface="Source Sans Pro Light"/>
            </a:rPr>
            <a:t>Common in both children and adults</a:t>
          </a:r>
        </a:p>
      </dsp:txBody>
      <dsp:txXfrm>
        <a:off x="2730652" y="938570"/>
        <a:ext cx="2393156" cy="4249260"/>
      </dsp:txXfrm>
    </dsp:sp>
    <dsp:sp modelId="{EDC83BBF-4F49-461C-825D-023BE43ADD72}">
      <dsp:nvSpPr>
        <dsp:cNvPr id="0" name=""/>
        <dsp:cNvSpPr/>
      </dsp:nvSpPr>
      <dsp:spPr>
        <a:xfrm>
          <a:off x="5458850" y="61022"/>
          <a:ext cx="2393156" cy="87754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Confusional Arousals</a:t>
          </a:r>
        </a:p>
      </dsp:txBody>
      <dsp:txXfrm>
        <a:off x="5458850" y="61022"/>
        <a:ext cx="2393156" cy="877547"/>
      </dsp:txXfrm>
    </dsp:sp>
    <dsp:sp modelId="{73B8116D-B92B-4514-B721-D15A46B36CB6}">
      <dsp:nvSpPr>
        <dsp:cNvPr id="0" name=""/>
        <dsp:cNvSpPr/>
      </dsp:nvSpPr>
      <dsp:spPr>
        <a:xfrm>
          <a:off x="5458850" y="938570"/>
          <a:ext cx="2393156" cy="4249260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00B0F0"/>
            </a:buClr>
            <a:buFont typeface="Wingdings" panose="05000000000000000000" pitchFamily="2" charset="2"/>
            <a:buChar char="Ø"/>
          </a:pP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cs typeface="Source Sans Pro Light"/>
            </a:rPr>
            <a:t>Confusional behavior during or after arousals from sleep</a:t>
          </a:r>
          <a:endParaRPr lang="en-US" sz="1800" kern="1200" spc="-3" dirty="0">
            <a:cs typeface="Source Sans Pro Light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cs typeface="Source Sans Pro Light"/>
            </a:rPr>
            <a:t>Occur most often out of N3 sleep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cs typeface="Source Sans Pro Light"/>
            </a:rPr>
            <a:t>Prevalence: 17.3% in children age 3-13; 6.9% in children over 15 to adulthood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cs typeface="Source Sans Pro Light"/>
            </a:rPr>
            <a:t>Most patients will outgrow the disorder</a:t>
          </a:r>
        </a:p>
      </dsp:txBody>
      <dsp:txXfrm>
        <a:off x="5458850" y="938570"/>
        <a:ext cx="2393156" cy="4249260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FCC709-6CED-4C1C-8EB1-6507F4224617}">
      <dsp:nvSpPr>
        <dsp:cNvPr id="0" name=""/>
        <dsp:cNvSpPr/>
      </dsp:nvSpPr>
      <dsp:spPr>
        <a:xfrm>
          <a:off x="2377" y="274916"/>
          <a:ext cx="2318450" cy="86545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1"/>
              </a:solidFill>
              <a:cs typeface="Source Sans Pro Light"/>
            </a:rPr>
            <a:t>REM Behavior Disorder </a:t>
          </a:r>
          <a:endParaRPr lang="en-US" sz="2400" kern="1200" dirty="0">
            <a:solidFill>
              <a:schemeClr val="bg1"/>
            </a:solidFill>
          </a:endParaRPr>
        </a:p>
      </dsp:txBody>
      <dsp:txXfrm>
        <a:off x="2377" y="274916"/>
        <a:ext cx="2318450" cy="865457"/>
      </dsp:txXfrm>
    </dsp:sp>
    <dsp:sp modelId="{F0364255-6FC8-42BD-AE20-74C5F30BC0E6}">
      <dsp:nvSpPr>
        <dsp:cNvPr id="0" name=""/>
        <dsp:cNvSpPr/>
      </dsp:nvSpPr>
      <dsp:spPr>
        <a:xfrm>
          <a:off x="2377" y="1140373"/>
          <a:ext cx="2318450" cy="3798393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>
              <a:cs typeface="Source Sans Pro Light"/>
            </a:rPr>
            <a:t>Associated with alpha-</a:t>
          </a:r>
          <a:r>
            <a:rPr lang="en-US" sz="1500" kern="1200" dirty="0" err="1">
              <a:cs typeface="Source Sans Pro Light"/>
            </a:rPr>
            <a:t>synucleopathies</a:t>
          </a:r>
          <a:endParaRPr lang="en-US" sz="1500" kern="1200" dirty="0"/>
        </a:p>
        <a:p>
          <a:pPr marL="228600" lvl="2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>
              <a:cs typeface="Source Sans Pro Light"/>
            </a:rPr>
            <a:t>MSA, DLB, PD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>
              <a:cs typeface="Source Sans Pro Light"/>
            </a:rPr>
            <a:t>Classically seen in men &gt; 50 (prevalence 0.5%)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>
              <a:cs typeface="Source Sans Pro Light"/>
            </a:rPr>
            <a:t>Can result in injury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>
              <a:cs typeface="Source Sans Pro Light"/>
            </a:rPr>
            <a:t>Lack of REM atonia 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>
              <a:cs typeface="Source Sans Pro Light"/>
            </a:rPr>
            <a:t>Tx: Melatonin or clonazepam (Alprazolam)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>
              <a:cs typeface="Source Sans Pro Light"/>
            </a:rPr>
            <a:t>In teens/young adults </a:t>
          </a:r>
          <a:r>
            <a:rPr lang="en-US" sz="1500" kern="1200" dirty="0">
              <a:cs typeface="Source Sans Pro Light"/>
              <a:sym typeface="Wingdings" panose="05000000000000000000" pitchFamily="2" charset="2"/>
            </a:rPr>
            <a:t> Associated with EtOH, brainstem tumors, MS, SSRI use, narcolepsy</a:t>
          </a:r>
        </a:p>
      </dsp:txBody>
      <dsp:txXfrm>
        <a:off x="2377" y="1140373"/>
        <a:ext cx="2318450" cy="3798393"/>
      </dsp:txXfrm>
    </dsp:sp>
    <dsp:sp modelId="{F1D8DD6F-55BF-4DE3-997C-3A6DFDB45853}">
      <dsp:nvSpPr>
        <dsp:cNvPr id="0" name=""/>
        <dsp:cNvSpPr/>
      </dsp:nvSpPr>
      <dsp:spPr>
        <a:xfrm>
          <a:off x="2645410" y="274916"/>
          <a:ext cx="2318450" cy="86545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Nightmare Disorder</a:t>
          </a:r>
        </a:p>
      </dsp:txBody>
      <dsp:txXfrm>
        <a:off x="2645410" y="274916"/>
        <a:ext cx="2318450" cy="865457"/>
      </dsp:txXfrm>
    </dsp:sp>
    <dsp:sp modelId="{44628384-169E-4BA1-BCE3-356513D832F4}">
      <dsp:nvSpPr>
        <dsp:cNvPr id="0" name=""/>
        <dsp:cNvSpPr/>
      </dsp:nvSpPr>
      <dsp:spPr>
        <a:xfrm>
          <a:off x="2645410" y="1140373"/>
          <a:ext cx="2318450" cy="3798393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00B0F0"/>
            </a:buClr>
            <a:buFont typeface="Wingdings" panose="05000000000000000000" pitchFamily="2" charset="2"/>
            <a:buNone/>
          </a:pP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>
              <a:cs typeface="Source Sans Pro Light"/>
            </a:rPr>
            <a:t>Occurs in the last third of the night</a:t>
          </a:r>
          <a:endParaRPr lang="en-US" sz="1500" kern="1200" spc="-3" dirty="0">
            <a:cs typeface="Source Sans Pro Light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500" kern="1200" spc="-3" dirty="0">
            <a:cs typeface="Source Sans Pro Light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>
              <a:cs typeface="Source Sans Pro Light"/>
            </a:rPr>
            <a:t>Associated with mild autonomic discharge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500" kern="1200" dirty="0">
            <a:cs typeface="Source Sans Pro Light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>
              <a:cs typeface="Source Sans Pro Light"/>
            </a:rPr>
            <a:t>Patient’s often have an amnestic component 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500" kern="1200" dirty="0">
            <a:cs typeface="Source Sans Pro Light"/>
          </a:endParaRPr>
        </a:p>
      </dsp:txBody>
      <dsp:txXfrm>
        <a:off x="2645410" y="1140373"/>
        <a:ext cx="2318450" cy="3798393"/>
      </dsp:txXfrm>
    </dsp:sp>
    <dsp:sp modelId="{EDC83BBF-4F49-461C-825D-023BE43ADD72}">
      <dsp:nvSpPr>
        <dsp:cNvPr id="0" name=""/>
        <dsp:cNvSpPr/>
      </dsp:nvSpPr>
      <dsp:spPr>
        <a:xfrm>
          <a:off x="5288444" y="274916"/>
          <a:ext cx="2318450" cy="86545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1"/>
              </a:solidFill>
              <a:cs typeface="Source Sans Pro Light"/>
            </a:rPr>
            <a:t>Isolated Sleep Paralysis</a:t>
          </a:r>
          <a:endParaRPr lang="en-US" sz="2400" kern="1200" dirty="0">
            <a:solidFill>
              <a:schemeClr val="bg1"/>
            </a:solidFill>
          </a:endParaRPr>
        </a:p>
      </dsp:txBody>
      <dsp:txXfrm>
        <a:off x="5288444" y="274916"/>
        <a:ext cx="2318450" cy="865457"/>
      </dsp:txXfrm>
    </dsp:sp>
    <dsp:sp modelId="{73B8116D-B92B-4514-B721-D15A46B36CB6}">
      <dsp:nvSpPr>
        <dsp:cNvPr id="0" name=""/>
        <dsp:cNvSpPr/>
      </dsp:nvSpPr>
      <dsp:spPr>
        <a:xfrm>
          <a:off x="5288444" y="1140373"/>
          <a:ext cx="2318450" cy="3798393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00B0F0"/>
            </a:buClr>
            <a:buFont typeface="Wingdings" panose="05000000000000000000" pitchFamily="2" charset="2"/>
            <a:buChar char="Ø"/>
          </a:pP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>
              <a:cs typeface="Source Sans Pro Light"/>
            </a:rPr>
            <a:t>Inability to move on awakening </a:t>
          </a:r>
          <a:endParaRPr lang="en-US" sz="1500" kern="1200" spc="-3" dirty="0">
            <a:cs typeface="Source Sans Pro Light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>
              <a:cs typeface="Source Sans Pro Light"/>
            </a:rPr>
            <a:t>Can occur normally at least once in a lifetime (40-50%)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>
              <a:cs typeface="Source Sans Pro Light"/>
            </a:rPr>
            <a:t>Arousal is associated with paralysis of skeletal muscle (except diaphragm and EOM)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>
              <a:cs typeface="Source Sans Pro Light"/>
            </a:rPr>
            <a:t>Cognition remains intact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>
              <a:cs typeface="Source Sans Pro Light"/>
            </a:rPr>
            <a:t>Episodes can last up to a few minutes and improve spontaneously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>
              <a:cs typeface="Source Sans Pro Light"/>
            </a:rPr>
            <a:t>Tx with reassurance 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>
              <a:cs typeface="Source Sans Pro Light"/>
            </a:rPr>
            <a:t>RISP: Tx with </a:t>
          </a:r>
        </a:p>
      </dsp:txBody>
      <dsp:txXfrm>
        <a:off x="5288444" y="1140373"/>
        <a:ext cx="2318450" cy="3798393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9BCCF9-CF07-4831-BFDA-51491BA398F5}">
      <dsp:nvSpPr>
        <dsp:cNvPr id="0" name=""/>
        <dsp:cNvSpPr/>
      </dsp:nvSpPr>
      <dsp:spPr>
        <a:xfrm>
          <a:off x="0" y="50076"/>
          <a:ext cx="7728267" cy="43173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DSPD (multifactorial pathophysiology)</a:t>
          </a:r>
        </a:p>
      </dsp:txBody>
      <dsp:txXfrm>
        <a:off x="21075" y="71151"/>
        <a:ext cx="7686117" cy="389580"/>
      </dsp:txXfrm>
    </dsp:sp>
    <dsp:sp modelId="{62EA3A1D-506B-43B2-8381-55E86736A3A0}">
      <dsp:nvSpPr>
        <dsp:cNvPr id="0" name=""/>
        <dsp:cNvSpPr/>
      </dsp:nvSpPr>
      <dsp:spPr>
        <a:xfrm>
          <a:off x="0" y="481806"/>
          <a:ext cx="7728267" cy="931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5372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/>
            <a:t>Developmental changes in sleep-wake timing and lengthening of the intrinsic circadian period during adolescence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/>
            <a:t>Changes in light exposure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/>
            <a:t>Altered sensitivity of the circadian system to light. </a:t>
          </a:r>
        </a:p>
      </dsp:txBody>
      <dsp:txXfrm>
        <a:off x="0" y="481806"/>
        <a:ext cx="7728267" cy="931500"/>
      </dsp:txXfrm>
    </dsp:sp>
    <dsp:sp modelId="{D1018188-0FA2-470E-AB24-B94D81CE381C}">
      <dsp:nvSpPr>
        <dsp:cNvPr id="0" name=""/>
        <dsp:cNvSpPr/>
      </dsp:nvSpPr>
      <dsp:spPr>
        <a:xfrm>
          <a:off x="0" y="1413306"/>
          <a:ext cx="7728267" cy="431730"/>
        </a:xfrm>
        <a:prstGeom prst="roundRect">
          <a:avLst/>
        </a:prstGeom>
        <a:solidFill>
          <a:schemeClr val="accent2">
            <a:hueOff val="651485"/>
            <a:satOff val="-10511"/>
            <a:lumOff val="-183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ASPD </a:t>
          </a:r>
        </a:p>
      </dsp:txBody>
      <dsp:txXfrm>
        <a:off x="21075" y="1434381"/>
        <a:ext cx="7686117" cy="389580"/>
      </dsp:txXfrm>
    </dsp:sp>
    <dsp:sp modelId="{13DB4B8C-9F8B-41A3-9F11-6494C730AD3C}">
      <dsp:nvSpPr>
        <dsp:cNvPr id="0" name=""/>
        <dsp:cNvSpPr/>
      </dsp:nvSpPr>
      <dsp:spPr>
        <a:xfrm>
          <a:off x="0" y="1845036"/>
          <a:ext cx="7728267" cy="7265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5372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/>
            <a:t>Phase advancement that  occurs with aging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/>
            <a:t>Age related weakening of circadian rhythms and environmental cues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/>
            <a:t>Genetically determined in some individuals and families </a:t>
          </a:r>
        </a:p>
      </dsp:txBody>
      <dsp:txXfrm>
        <a:off x="0" y="1845036"/>
        <a:ext cx="7728267" cy="726570"/>
      </dsp:txXfrm>
    </dsp:sp>
    <dsp:sp modelId="{90A2BC77-B7DA-4B56-80A4-42894AB441D6}">
      <dsp:nvSpPr>
        <dsp:cNvPr id="0" name=""/>
        <dsp:cNvSpPr/>
      </dsp:nvSpPr>
      <dsp:spPr>
        <a:xfrm>
          <a:off x="0" y="2571606"/>
          <a:ext cx="7728267" cy="431730"/>
        </a:xfrm>
        <a:prstGeom prst="roundRect">
          <a:avLst/>
        </a:prstGeom>
        <a:solidFill>
          <a:schemeClr val="accent2">
            <a:hueOff val="1302969"/>
            <a:satOff val="-21023"/>
            <a:lumOff val="-366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 Non-24 hour sleep-wake rhythm disorder </a:t>
          </a:r>
        </a:p>
      </dsp:txBody>
      <dsp:txXfrm>
        <a:off x="21075" y="2592681"/>
        <a:ext cx="7686117" cy="389580"/>
      </dsp:txXfrm>
    </dsp:sp>
    <dsp:sp modelId="{BD247E40-760D-4E79-9619-C9AB690FF761}">
      <dsp:nvSpPr>
        <dsp:cNvPr id="0" name=""/>
        <dsp:cNvSpPr/>
      </dsp:nvSpPr>
      <dsp:spPr>
        <a:xfrm>
          <a:off x="0" y="3003337"/>
          <a:ext cx="7728267" cy="1117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5372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/>
            <a:t>Failure of the circadian system to maintain entrainment to the 24-hour day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/>
            <a:t>Blindness is the most common cause </a:t>
          </a:r>
          <a:r>
            <a:rPr lang="en-US" sz="1400" kern="1200">
              <a:sym typeface="Wingdings" panose="05000000000000000000" pitchFamily="2" charset="2"/>
            </a:rPr>
            <a:t></a:t>
          </a:r>
          <a:r>
            <a:rPr lang="en-US" sz="1400" kern="1200"/>
            <a:t> as the daily light-dark cycle is the most powerful environmental cue for synchronizing the hypothalamic pacemaker to the 24-hour day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/>
            <a:t>~ 1/3 of blind individuals have preserved circadian photoreception and normal entrainment, while 2/3 have free running or have sleep patterns entrained at an advanced or delayed </a:t>
          </a:r>
        </a:p>
      </dsp:txBody>
      <dsp:txXfrm>
        <a:off x="0" y="3003337"/>
        <a:ext cx="7728267" cy="1117800"/>
      </dsp:txXfrm>
    </dsp:sp>
    <dsp:sp modelId="{32AA362C-680F-4FAE-BD50-E270C7598B2C}">
      <dsp:nvSpPr>
        <dsp:cNvPr id="0" name=""/>
        <dsp:cNvSpPr/>
      </dsp:nvSpPr>
      <dsp:spPr>
        <a:xfrm>
          <a:off x="0" y="4121137"/>
          <a:ext cx="7728267" cy="431730"/>
        </a:xfrm>
        <a:prstGeom prst="roundRect">
          <a:avLst/>
        </a:prstGeom>
        <a:solidFill>
          <a:schemeClr val="accent2">
            <a:hueOff val="1954454"/>
            <a:satOff val="-31534"/>
            <a:lumOff val="-549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Irregular sleep wake rhythm disorder</a:t>
          </a:r>
        </a:p>
      </dsp:txBody>
      <dsp:txXfrm>
        <a:off x="21075" y="4142212"/>
        <a:ext cx="7686117" cy="389580"/>
      </dsp:txXfrm>
    </dsp:sp>
    <dsp:sp modelId="{AA3946D4-D7A5-4D35-B09E-A99357B46272}">
      <dsp:nvSpPr>
        <dsp:cNvPr id="0" name=""/>
        <dsp:cNvSpPr/>
      </dsp:nvSpPr>
      <dsp:spPr>
        <a:xfrm>
          <a:off x="0" y="4552867"/>
          <a:ext cx="7728267" cy="4843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5372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/>
            <a:t>Circadian system loses its modulatory effect on sleep and wakefulness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/>
            <a:t>Commonly seen in pts with dementia, developmental delay, and neurodegenerative processes </a:t>
          </a:r>
        </a:p>
      </dsp:txBody>
      <dsp:txXfrm>
        <a:off x="0" y="4552867"/>
        <a:ext cx="7728267" cy="4843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577EEA-ABC7-45DC-94A1-C358AFF55418}">
      <dsp:nvSpPr>
        <dsp:cNvPr id="0" name=""/>
        <dsp:cNvSpPr/>
      </dsp:nvSpPr>
      <dsp:spPr>
        <a:xfrm>
          <a:off x="0" y="486351"/>
          <a:ext cx="7104549" cy="11056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1392" tIns="541528" rIns="551392" bIns="184912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/>
            <a:t>3 episodes per week for at least 3 months </a:t>
          </a:r>
        </a:p>
      </dsp:txBody>
      <dsp:txXfrm>
        <a:off x="0" y="486351"/>
        <a:ext cx="7104549" cy="1105650"/>
      </dsp:txXfrm>
    </dsp:sp>
    <dsp:sp modelId="{38927321-265A-4DD1-8AE8-48A764880838}">
      <dsp:nvSpPr>
        <dsp:cNvPr id="0" name=""/>
        <dsp:cNvSpPr/>
      </dsp:nvSpPr>
      <dsp:spPr>
        <a:xfrm>
          <a:off x="355227" y="102591"/>
          <a:ext cx="4973184" cy="7675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7975" tIns="0" rIns="187975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/>
            <a:t>Chronic</a:t>
          </a:r>
          <a:endParaRPr lang="en-US" sz="2600" kern="1200"/>
        </a:p>
      </dsp:txBody>
      <dsp:txXfrm>
        <a:off x="392694" y="140058"/>
        <a:ext cx="4898250" cy="692586"/>
      </dsp:txXfrm>
    </dsp:sp>
    <dsp:sp modelId="{F411690C-9A83-4F2D-B97B-2D31A10E3CA7}">
      <dsp:nvSpPr>
        <dsp:cNvPr id="0" name=""/>
        <dsp:cNvSpPr/>
      </dsp:nvSpPr>
      <dsp:spPr>
        <a:xfrm>
          <a:off x="0" y="2116161"/>
          <a:ext cx="7104549" cy="3112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1392" tIns="541528" rIns="551392" bIns="184912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/>
            <a:t>Symptoms occur 2/2 an identifiable stressor</a:t>
          </a:r>
        </a:p>
        <a:p>
          <a:pPr marL="457200" lvl="2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/>
            <a:t>Physical, physiologic, psychosocial, interpersonal </a:t>
          </a:r>
        </a:p>
        <a:p>
          <a:pPr marL="457200" lvl="2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/>
            <a:t>Typically last days to weeks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/>
            <a:t>Ongoing for &lt; 3 months </a:t>
          </a:r>
        </a:p>
      </dsp:txBody>
      <dsp:txXfrm>
        <a:off x="0" y="2116161"/>
        <a:ext cx="7104549" cy="3112200"/>
      </dsp:txXfrm>
    </dsp:sp>
    <dsp:sp modelId="{4CB562CD-341E-4AB2-9B00-B40CB3BD6E5E}">
      <dsp:nvSpPr>
        <dsp:cNvPr id="0" name=""/>
        <dsp:cNvSpPr/>
      </dsp:nvSpPr>
      <dsp:spPr>
        <a:xfrm>
          <a:off x="355227" y="1732401"/>
          <a:ext cx="4973184" cy="76752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7975" tIns="0" rIns="187975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/>
            <a:t>Short term </a:t>
          </a:r>
          <a:endParaRPr lang="en-US" sz="2600" kern="1200"/>
        </a:p>
      </dsp:txBody>
      <dsp:txXfrm>
        <a:off x="392694" y="1769868"/>
        <a:ext cx="4898250" cy="692586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52DC79-5858-495B-BB6F-7E9D35723516}">
      <dsp:nvSpPr>
        <dsp:cNvPr id="0" name=""/>
        <dsp:cNvSpPr/>
      </dsp:nvSpPr>
      <dsp:spPr>
        <a:xfrm>
          <a:off x="0" y="425961"/>
          <a:ext cx="7728267" cy="262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9799" tIns="541528" rIns="599799" bIns="184912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/>
            <a:t>Crossing time zones causes a misalignment of need to be asleep and awake with circadian pattern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/>
            <a:t>Natural circadian rhythm is longer than 24 hrs, therefore westbound travel is easier</a:t>
          </a:r>
        </a:p>
      </dsp:txBody>
      <dsp:txXfrm>
        <a:off x="0" y="425961"/>
        <a:ext cx="7728267" cy="2620800"/>
      </dsp:txXfrm>
    </dsp:sp>
    <dsp:sp modelId="{5D3A6E5E-9541-4CDE-A217-D3992A9A23F8}">
      <dsp:nvSpPr>
        <dsp:cNvPr id="0" name=""/>
        <dsp:cNvSpPr/>
      </dsp:nvSpPr>
      <dsp:spPr>
        <a:xfrm>
          <a:off x="386413" y="42201"/>
          <a:ext cx="5409786" cy="7675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4477" tIns="0" rIns="204477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Jet lag disorder</a:t>
          </a:r>
        </a:p>
      </dsp:txBody>
      <dsp:txXfrm>
        <a:off x="423880" y="79668"/>
        <a:ext cx="5334852" cy="692586"/>
      </dsp:txXfrm>
    </dsp:sp>
    <dsp:sp modelId="{61DEEC85-1D88-49F7-8B92-F60CC9A56440}">
      <dsp:nvSpPr>
        <dsp:cNvPr id="0" name=""/>
        <dsp:cNvSpPr/>
      </dsp:nvSpPr>
      <dsp:spPr>
        <a:xfrm>
          <a:off x="0" y="3570922"/>
          <a:ext cx="7728267" cy="1474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hueOff val="1954454"/>
              <a:satOff val="-31534"/>
              <a:lumOff val="-549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9799" tIns="541528" rIns="599799" bIns="184912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/>
            <a:t>Misalignment of circadian system to desired sleep &amp; work schedules</a:t>
          </a:r>
        </a:p>
      </dsp:txBody>
      <dsp:txXfrm>
        <a:off x="0" y="3570922"/>
        <a:ext cx="7728267" cy="1474200"/>
      </dsp:txXfrm>
    </dsp:sp>
    <dsp:sp modelId="{702C050C-0650-46A0-A982-4D1C210CB8FC}">
      <dsp:nvSpPr>
        <dsp:cNvPr id="0" name=""/>
        <dsp:cNvSpPr/>
      </dsp:nvSpPr>
      <dsp:spPr>
        <a:xfrm>
          <a:off x="386413" y="3187162"/>
          <a:ext cx="5409786" cy="767520"/>
        </a:xfrm>
        <a:prstGeom prst="roundRect">
          <a:avLst/>
        </a:prstGeom>
        <a:solidFill>
          <a:schemeClr val="accent2">
            <a:hueOff val="1954454"/>
            <a:satOff val="-31534"/>
            <a:lumOff val="-549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4477" tIns="0" rIns="204477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Shift work disorder (SWD)</a:t>
          </a:r>
        </a:p>
      </dsp:txBody>
      <dsp:txXfrm>
        <a:off x="423880" y="3224629"/>
        <a:ext cx="5334852" cy="692586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3DBF99-28D6-4EC3-B9CB-1CAD373E0679}">
      <dsp:nvSpPr>
        <dsp:cNvPr id="0" name=""/>
        <dsp:cNvSpPr/>
      </dsp:nvSpPr>
      <dsp:spPr>
        <a:xfrm rot="5400000">
          <a:off x="5141205" y="-1555263"/>
          <a:ext cx="2217204" cy="588217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Onset typically in second decade of life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Diagnosis often delayed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Effects 20-67 people per 100,000 worldwide</a:t>
          </a:r>
        </a:p>
      </dsp:txBody>
      <dsp:txXfrm rot="-5400000">
        <a:off x="3308722" y="385455"/>
        <a:ext cx="5773936" cy="2000734"/>
      </dsp:txXfrm>
    </dsp:sp>
    <dsp:sp modelId="{3F19BF8E-53BA-4964-B078-1D9C424AD09C}">
      <dsp:nvSpPr>
        <dsp:cNvPr id="0" name=""/>
        <dsp:cNvSpPr/>
      </dsp:nvSpPr>
      <dsp:spPr>
        <a:xfrm>
          <a:off x="0" y="69"/>
          <a:ext cx="3308721" cy="27715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5260" tIns="87630" rIns="175260" bIns="8763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 dirty="0"/>
            <a:t>NT-1 </a:t>
          </a:r>
        </a:p>
      </dsp:txBody>
      <dsp:txXfrm>
        <a:off x="135294" y="135363"/>
        <a:ext cx="3038133" cy="2500917"/>
      </dsp:txXfrm>
    </dsp:sp>
    <dsp:sp modelId="{234D8232-E2B4-44C7-951D-7E54ED906E16}">
      <dsp:nvSpPr>
        <dsp:cNvPr id="0" name=""/>
        <dsp:cNvSpPr/>
      </dsp:nvSpPr>
      <dsp:spPr>
        <a:xfrm rot="5400000">
          <a:off x="5141205" y="1354816"/>
          <a:ext cx="2217204" cy="588217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EDS – requirement for diagnosis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Cataplexy (involuntary loss of muscle tone during wakefulness)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Evoked by strong emotions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Occurs in 60% of patients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Hypnagogic and hypnopompic hallucinations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Sleep paralysis </a:t>
          </a:r>
        </a:p>
      </dsp:txBody>
      <dsp:txXfrm rot="-5400000">
        <a:off x="3308722" y="3295535"/>
        <a:ext cx="5773936" cy="2000734"/>
      </dsp:txXfrm>
    </dsp:sp>
    <dsp:sp modelId="{717377EC-ACB4-454B-B59E-8EE5585ADF80}">
      <dsp:nvSpPr>
        <dsp:cNvPr id="0" name=""/>
        <dsp:cNvSpPr/>
      </dsp:nvSpPr>
      <dsp:spPr>
        <a:xfrm>
          <a:off x="0" y="2910149"/>
          <a:ext cx="3308721" cy="27715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5260" tIns="87630" rIns="175260" bIns="8763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/>
            <a:t>Symptoms </a:t>
          </a:r>
        </a:p>
      </dsp:txBody>
      <dsp:txXfrm>
        <a:off x="135294" y="3045443"/>
        <a:ext cx="3038133" cy="2500917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577EEA-ABC7-45DC-94A1-C358AFF55418}">
      <dsp:nvSpPr>
        <dsp:cNvPr id="0" name=""/>
        <dsp:cNvSpPr/>
      </dsp:nvSpPr>
      <dsp:spPr>
        <a:xfrm>
          <a:off x="0" y="1374831"/>
          <a:ext cx="7104549" cy="32602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1392" tIns="958088" rIns="551392" bIns="199136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2-week actigraphy, PSG + MSLT   (Sleep lab testing </a:t>
          </a:r>
          <a:r>
            <a:rPr lang="en-US" sz="2800" kern="1200" dirty="0">
              <a:sym typeface="Wingdings" panose="05000000000000000000" pitchFamily="2" charset="2"/>
            </a:rPr>
            <a:t> Standard of Care)</a:t>
          </a:r>
          <a:endParaRPr lang="en-US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Lumbar Puncture to assess Hypocretin levels in CSF</a:t>
          </a:r>
        </a:p>
      </dsp:txBody>
      <dsp:txXfrm>
        <a:off x="0" y="1374831"/>
        <a:ext cx="7104549" cy="3260250"/>
      </dsp:txXfrm>
    </dsp:sp>
    <dsp:sp modelId="{38927321-265A-4DD1-8AE8-48A764880838}">
      <dsp:nvSpPr>
        <dsp:cNvPr id="0" name=""/>
        <dsp:cNvSpPr/>
      </dsp:nvSpPr>
      <dsp:spPr>
        <a:xfrm>
          <a:off x="355227" y="695870"/>
          <a:ext cx="4973184" cy="13579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7975" tIns="0" rIns="187975" bIns="0" numCol="1" spcCol="1270" anchor="ctr" anchorCtr="0">
          <a:noAutofit/>
        </a:bodyPr>
        <a:lstStyle/>
        <a:p>
          <a:pPr marL="0" lvl="0" indent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b="0" kern="1200" dirty="0"/>
            <a:t>Diagnostic Testing</a:t>
          </a:r>
        </a:p>
      </dsp:txBody>
      <dsp:txXfrm>
        <a:off x="421515" y="762158"/>
        <a:ext cx="4840608" cy="1225344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5DA742-1E3E-4154-A7FC-8DF70B4A021C}">
      <dsp:nvSpPr>
        <dsp:cNvPr id="0" name=""/>
        <dsp:cNvSpPr/>
      </dsp:nvSpPr>
      <dsp:spPr>
        <a:xfrm>
          <a:off x="0" y="321943"/>
          <a:ext cx="6378655" cy="2709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055" tIns="416560" rIns="495055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Chronic daily excessive sleepiness lasting ≥ 3 months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MSL ≤ 8 min and 2 or more SOREMPs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1 SOREMP can be replaced by REM latency of &lt;15 min on PSG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Cataplexy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Hypocretin 1 &lt; 110 on CSF</a:t>
          </a:r>
        </a:p>
      </dsp:txBody>
      <dsp:txXfrm>
        <a:off x="0" y="321943"/>
        <a:ext cx="6378655" cy="2709000"/>
      </dsp:txXfrm>
    </dsp:sp>
    <dsp:sp modelId="{5F141BAF-485E-4D9D-B26C-F86FDD62FEDC}">
      <dsp:nvSpPr>
        <dsp:cNvPr id="0" name=""/>
        <dsp:cNvSpPr/>
      </dsp:nvSpPr>
      <dsp:spPr>
        <a:xfrm>
          <a:off x="318932" y="26743"/>
          <a:ext cx="4465058" cy="5904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8769" tIns="0" rIns="168769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Narcolepsy Type I</a:t>
          </a:r>
        </a:p>
      </dsp:txBody>
      <dsp:txXfrm>
        <a:off x="347753" y="55564"/>
        <a:ext cx="4407416" cy="532758"/>
      </dsp:txXfrm>
    </dsp:sp>
    <dsp:sp modelId="{ED258839-4186-4E80-A151-7EEEC5D240CE}">
      <dsp:nvSpPr>
        <dsp:cNvPr id="0" name=""/>
        <dsp:cNvSpPr/>
      </dsp:nvSpPr>
      <dsp:spPr>
        <a:xfrm>
          <a:off x="0" y="3434143"/>
          <a:ext cx="6378655" cy="2079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1954454"/>
              <a:satOff val="-31534"/>
              <a:lumOff val="-549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055" tIns="416560" rIns="495055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Chronic daily excessive sleepiness lasting &gt;= 3 months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Absence of cataplexy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No other condition that better explains the EDS / MSLT findings</a:t>
          </a:r>
        </a:p>
      </dsp:txBody>
      <dsp:txXfrm>
        <a:off x="0" y="3434143"/>
        <a:ext cx="6378655" cy="2079000"/>
      </dsp:txXfrm>
    </dsp:sp>
    <dsp:sp modelId="{12C74218-AF41-4791-A217-90B170799762}">
      <dsp:nvSpPr>
        <dsp:cNvPr id="0" name=""/>
        <dsp:cNvSpPr/>
      </dsp:nvSpPr>
      <dsp:spPr>
        <a:xfrm>
          <a:off x="318932" y="3138943"/>
          <a:ext cx="4465058" cy="590400"/>
        </a:xfrm>
        <a:prstGeom prst="roundRect">
          <a:avLst/>
        </a:prstGeom>
        <a:solidFill>
          <a:schemeClr val="accent2">
            <a:hueOff val="1954454"/>
            <a:satOff val="-31534"/>
            <a:lumOff val="-549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8769" tIns="0" rIns="168769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Narcolepsy Type II</a:t>
          </a:r>
        </a:p>
      </dsp:txBody>
      <dsp:txXfrm>
        <a:off x="347753" y="3167764"/>
        <a:ext cx="4407416" cy="532758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1F53B0-FF51-46CB-B562-1E3FE570784D}">
      <dsp:nvSpPr>
        <dsp:cNvPr id="0" name=""/>
        <dsp:cNvSpPr/>
      </dsp:nvSpPr>
      <dsp:spPr>
        <a:xfrm>
          <a:off x="0" y="3399"/>
          <a:ext cx="5393361" cy="72408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3577EF-5EC5-43DF-9065-14F17E2BFDC0}">
      <dsp:nvSpPr>
        <dsp:cNvPr id="0" name=""/>
        <dsp:cNvSpPr/>
      </dsp:nvSpPr>
      <dsp:spPr>
        <a:xfrm>
          <a:off x="219037" y="166319"/>
          <a:ext cx="398249" cy="39824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22EF9A-F565-4339-893D-E75FF7DC0615}">
      <dsp:nvSpPr>
        <dsp:cNvPr id="0" name=""/>
        <dsp:cNvSpPr/>
      </dsp:nvSpPr>
      <dsp:spPr>
        <a:xfrm>
          <a:off x="812855" y="0"/>
          <a:ext cx="4557037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Deficiency of hypocretin signaling</a:t>
          </a:r>
        </a:p>
      </dsp:txBody>
      <dsp:txXfrm>
        <a:off x="812855" y="0"/>
        <a:ext cx="4557037" cy="724089"/>
      </dsp:txXfrm>
    </dsp:sp>
    <dsp:sp modelId="{B65B3D80-24E7-46E8-9EC1-596D784FEDE5}">
      <dsp:nvSpPr>
        <dsp:cNvPr id="0" name=""/>
        <dsp:cNvSpPr/>
      </dsp:nvSpPr>
      <dsp:spPr>
        <a:xfrm>
          <a:off x="0" y="908511"/>
          <a:ext cx="5393361" cy="72408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221B76-BE1B-42E4-A783-E86458F87139}">
      <dsp:nvSpPr>
        <dsp:cNvPr id="0" name=""/>
        <dsp:cNvSpPr/>
      </dsp:nvSpPr>
      <dsp:spPr>
        <a:xfrm>
          <a:off x="219037" y="1071431"/>
          <a:ext cx="398249" cy="39824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365F75-D2F1-46B1-8096-C9839CFEE0C6}">
      <dsp:nvSpPr>
        <dsp:cNvPr id="0" name=""/>
        <dsp:cNvSpPr/>
      </dsp:nvSpPr>
      <dsp:spPr>
        <a:xfrm>
          <a:off x="836323" y="908511"/>
          <a:ext cx="4557037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Caused by selective loss of hypocretin producing neurons in the hypothalamus</a:t>
          </a:r>
        </a:p>
      </dsp:txBody>
      <dsp:txXfrm>
        <a:off x="836323" y="908511"/>
        <a:ext cx="4557037" cy="724089"/>
      </dsp:txXfrm>
    </dsp:sp>
    <dsp:sp modelId="{E93AFDEC-119E-44F8-B075-130C947AD393}">
      <dsp:nvSpPr>
        <dsp:cNvPr id="0" name=""/>
        <dsp:cNvSpPr/>
      </dsp:nvSpPr>
      <dsp:spPr>
        <a:xfrm>
          <a:off x="0" y="1813624"/>
          <a:ext cx="5393361" cy="72408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0D667D-4DE5-4981-8D0E-D04A94E3F1A7}">
      <dsp:nvSpPr>
        <dsp:cNvPr id="0" name=""/>
        <dsp:cNvSpPr/>
      </dsp:nvSpPr>
      <dsp:spPr>
        <a:xfrm>
          <a:off x="219037" y="1976544"/>
          <a:ext cx="398249" cy="39824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B2AE92-3DA0-4F7D-9D95-772554974754}">
      <dsp:nvSpPr>
        <dsp:cNvPr id="0" name=""/>
        <dsp:cNvSpPr/>
      </dsp:nvSpPr>
      <dsp:spPr>
        <a:xfrm>
          <a:off x="836323" y="1813624"/>
          <a:ext cx="4557037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Suspected auto-immune related destruction</a:t>
          </a:r>
        </a:p>
      </dsp:txBody>
      <dsp:txXfrm>
        <a:off x="836323" y="1813624"/>
        <a:ext cx="4557037" cy="724089"/>
      </dsp:txXfrm>
    </dsp:sp>
    <dsp:sp modelId="{8291D479-D94F-4038-BCCF-BAB1BCF0CCF2}">
      <dsp:nvSpPr>
        <dsp:cNvPr id="0" name=""/>
        <dsp:cNvSpPr/>
      </dsp:nvSpPr>
      <dsp:spPr>
        <a:xfrm>
          <a:off x="0" y="2718736"/>
          <a:ext cx="5393361" cy="72408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2E9F43-5587-47D3-B749-C850BD6A06F9}">
      <dsp:nvSpPr>
        <dsp:cNvPr id="0" name=""/>
        <dsp:cNvSpPr/>
      </dsp:nvSpPr>
      <dsp:spPr>
        <a:xfrm>
          <a:off x="219037" y="2881656"/>
          <a:ext cx="398249" cy="39824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B75B08-6DB3-478A-B7C8-A8F38DCBA6EC}">
      <dsp:nvSpPr>
        <dsp:cNvPr id="0" name=""/>
        <dsp:cNvSpPr/>
      </dsp:nvSpPr>
      <dsp:spPr>
        <a:xfrm>
          <a:off x="836323" y="2718736"/>
          <a:ext cx="4557037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Genetic factors: HLA class II polymorphism of DQB1*06:02</a:t>
          </a:r>
        </a:p>
      </dsp:txBody>
      <dsp:txXfrm>
        <a:off x="836323" y="2718736"/>
        <a:ext cx="4557037" cy="724089"/>
      </dsp:txXfrm>
    </dsp:sp>
    <dsp:sp modelId="{230E3172-1236-4630-8944-6E602344EB04}">
      <dsp:nvSpPr>
        <dsp:cNvPr id="0" name=""/>
        <dsp:cNvSpPr/>
      </dsp:nvSpPr>
      <dsp:spPr>
        <a:xfrm>
          <a:off x="0" y="3623848"/>
          <a:ext cx="5393361" cy="72408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1047E0-81DB-4B2D-922C-E620C42846B1}">
      <dsp:nvSpPr>
        <dsp:cNvPr id="0" name=""/>
        <dsp:cNvSpPr/>
      </dsp:nvSpPr>
      <dsp:spPr>
        <a:xfrm>
          <a:off x="219037" y="3786768"/>
          <a:ext cx="398249" cy="398249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BF977F-867D-4B90-8B56-0535C00D2716}">
      <dsp:nvSpPr>
        <dsp:cNvPr id="0" name=""/>
        <dsp:cNvSpPr/>
      </dsp:nvSpPr>
      <dsp:spPr>
        <a:xfrm>
          <a:off x="836323" y="3623848"/>
          <a:ext cx="4557037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Environmental factors</a:t>
          </a:r>
        </a:p>
      </dsp:txBody>
      <dsp:txXfrm>
        <a:off x="836323" y="3623848"/>
        <a:ext cx="4557037" cy="724089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1B98CE-AB3E-4F4C-8B18-5F965EFF8945}">
      <dsp:nvSpPr>
        <dsp:cNvPr id="0" name=""/>
        <dsp:cNvSpPr/>
      </dsp:nvSpPr>
      <dsp:spPr>
        <a:xfrm>
          <a:off x="0" y="23719"/>
          <a:ext cx="5393361" cy="138663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Not conclusive </a:t>
          </a:r>
        </a:p>
      </dsp:txBody>
      <dsp:txXfrm>
        <a:off x="67690" y="91409"/>
        <a:ext cx="5257981" cy="1251252"/>
      </dsp:txXfrm>
    </dsp:sp>
    <dsp:sp modelId="{7F3CE07E-C84F-4907-84DE-220A1001C64C}">
      <dsp:nvSpPr>
        <dsp:cNvPr id="0" name=""/>
        <dsp:cNvSpPr/>
      </dsp:nvSpPr>
      <dsp:spPr>
        <a:xfrm>
          <a:off x="0" y="1482352"/>
          <a:ext cx="5393361" cy="1386632"/>
        </a:xfrm>
        <a:prstGeom prst="roundRect">
          <a:avLst/>
        </a:prstGeom>
        <a:solidFill>
          <a:schemeClr val="accent5">
            <a:hueOff val="5589159"/>
            <a:satOff val="-4817"/>
            <a:lumOff val="6373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Hypocretin producing neurons stimulate brain areas that inhibit REM sleep</a:t>
          </a:r>
        </a:p>
      </dsp:txBody>
      <dsp:txXfrm>
        <a:off x="67690" y="1550042"/>
        <a:ext cx="5257981" cy="1251252"/>
      </dsp:txXfrm>
    </dsp:sp>
    <dsp:sp modelId="{3A37934F-BE6E-4900-ADAF-77C2A06FE40F}">
      <dsp:nvSpPr>
        <dsp:cNvPr id="0" name=""/>
        <dsp:cNvSpPr/>
      </dsp:nvSpPr>
      <dsp:spPr>
        <a:xfrm>
          <a:off x="0" y="2940985"/>
          <a:ext cx="5393361" cy="1386632"/>
        </a:xfrm>
        <a:prstGeom prst="roundRect">
          <a:avLst/>
        </a:prstGeom>
        <a:solidFill>
          <a:schemeClr val="accent5">
            <a:hueOff val="11178319"/>
            <a:satOff val="-9634"/>
            <a:lumOff val="12746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Extensive loss of these neurons dissociated REM sleep, which may manifest as cataplexy </a:t>
          </a:r>
        </a:p>
      </dsp:txBody>
      <dsp:txXfrm>
        <a:off x="67690" y="3008675"/>
        <a:ext cx="5257981" cy="1251252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3CE5B5-0270-4DD3-A2E9-7268686F29CE}">
      <dsp:nvSpPr>
        <dsp:cNvPr id="0" name=""/>
        <dsp:cNvSpPr/>
      </dsp:nvSpPr>
      <dsp:spPr>
        <a:xfrm>
          <a:off x="0" y="393669"/>
          <a:ext cx="5393361" cy="14320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Possible partial hypocretin neuron loss</a:t>
          </a:r>
        </a:p>
      </dsp:txBody>
      <dsp:txXfrm>
        <a:off x="69908" y="463577"/>
        <a:ext cx="5253545" cy="1292264"/>
      </dsp:txXfrm>
    </dsp:sp>
    <dsp:sp modelId="{FB7149C5-5E31-4652-AFDF-FD49F5105F97}">
      <dsp:nvSpPr>
        <dsp:cNvPr id="0" name=""/>
        <dsp:cNvSpPr/>
      </dsp:nvSpPr>
      <dsp:spPr>
        <a:xfrm>
          <a:off x="0" y="1929429"/>
          <a:ext cx="5393361" cy="1432080"/>
        </a:xfrm>
        <a:prstGeom prst="roundRect">
          <a:avLst/>
        </a:prstGeom>
        <a:solidFill>
          <a:schemeClr val="accent5">
            <a:hueOff val="11178319"/>
            <a:satOff val="-9634"/>
            <a:lumOff val="12746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Insufficient release of hypocretin neuropeptides </a:t>
          </a:r>
        </a:p>
      </dsp:txBody>
      <dsp:txXfrm>
        <a:off x="69908" y="1999337"/>
        <a:ext cx="5253545" cy="1292264"/>
      </dsp:txXfrm>
    </dsp:sp>
    <dsp:sp modelId="{7CF40266-9099-420B-98A5-974F4A37C4DA}">
      <dsp:nvSpPr>
        <dsp:cNvPr id="0" name=""/>
        <dsp:cNvSpPr/>
      </dsp:nvSpPr>
      <dsp:spPr>
        <a:xfrm>
          <a:off x="0" y="3361509"/>
          <a:ext cx="5393361" cy="5961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239" tIns="45720" rIns="256032" bIns="4572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2800" kern="1200" dirty="0"/>
        </a:p>
      </dsp:txBody>
      <dsp:txXfrm>
        <a:off x="0" y="3361509"/>
        <a:ext cx="5393361" cy="596160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11C719-148E-42A6-A30B-64EC4F9213D2}">
      <dsp:nvSpPr>
        <dsp:cNvPr id="0" name=""/>
        <dsp:cNvSpPr/>
      </dsp:nvSpPr>
      <dsp:spPr>
        <a:xfrm>
          <a:off x="107822" y="1116660"/>
          <a:ext cx="994578" cy="994578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576B8B-356D-4CA8-92A9-214F2AAAEE66}">
      <dsp:nvSpPr>
        <dsp:cNvPr id="0" name=""/>
        <dsp:cNvSpPr/>
      </dsp:nvSpPr>
      <dsp:spPr>
        <a:xfrm>
          <a:off x="316684" y="1325522"/>
          <a:ext cx="576855" cy="57685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78388B-EAF8-4D8C-A41C-DD36F0071357}">
      <dsp:nvSpPr>
        <dsp:cNvPr id="0" name=""/>
        <dsp:cNvSpPr/>
      </dsp:nvSpPr>
      <dsp:spPr>
        <a:xfrm>
          <a:off x="1315525" y="1116660"/>
          <a:ext cx="2344364" cy="994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Aimed at improving wakefulness</a:t>
          </a:r>
        </a:p>
      </dsp:txBody>
      <dsp:txXfrm>
        <a:off x="1315525" y="1116660"/>
        <a:ext cx="2344364" cy="994578"/>
      </dsp:txXfrm>
    </dsp:sp>
    <dsp:sp modelId="{5B9E5AD9-9EED-41C6-9DAB-1A9B6B0ECCE6}">
      <dsp:nvSpPr>
        <dsp:cNvPr id="0" name=""/>
        <dsp:cNvSpPr/>
      </dsp:nvSpPr>
      <dsp:spPr>
        <a:xfrm>
          <a:off x="4068377" y="1116660"/>
          <a:ext cx="994578" cy="994578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89C083-3E82-4E1D-96E1-D5B327F8A435}">
      <dsp:nvSpPr>
        <dsp:cNvPr id="0" name=""/>
        <dsp:cNvSpPr/>
      </dsp:nvSpPr>
      <dsp:spPr>
        <a:xfrm>
          <a:off x="4277238" y="1325522"/>
          <a:ext cx="576855" cy="57685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82F2F8-5F74-47DA-9533-F75AB0F96A52}">
      <dsp:nvSpPr>
        <dsp:cNvPr id="0" name=""/>
        <dsp:cNvSpPr/>
      </dsp:nvSpPr>
      <dsp:spPr>
        <a:xfrm>
          <a:off x="5276080" y="1116660"/>
          <a:ext cx="2344364" cy="994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Reducing cataplexy attacks</a:t>
          </a:r>
        </a:p>
      </dsp:txBody>
      <dsp:txXfrm>
        <a:off x="5276080" y="1116660"/>
        <a:ext cx="2344364" cy="994578"/>
      </dsp:txXfrm>
    </dsp:sp>
    <dsp:sp modelId="{491E7F90-C8B6-41F0-8540-2102ED8CD3CF}">
      <dsp:nvSpPr>
        <dsp:cNvPr id="0" name=""/>
        <dsp:cNvSpPr/>
      </dsp:nvSpPr>
      <dsp:spPr>
        <a:xfrm>
          <a:off x="107822" y="2976084"/>
          <a:ext cx="994578" cy="994578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39D119-0A42-4B75-9DCF-B3EA4D3D3FCE}">
      <dsp:nvSpPr>
        <dsp:cNvPr id="0" name=""/>
        <dsp:cNvSpPr/>
      </dsp:nvSpPr>
      <dsp:spPr>
        <a:xfrm>
          <a:off x="316684" y="3184946"/>
          <a:ext cx="576855" cy="57685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04ED45-4ECE-436C-A4DF-EBB952FD8E53}">
      <dsp:nvSpPr>
        <dsp:cNvPr id="0" name=""/>
        <dsp:cNvSpPr/>
      </dsp:nvSpPr>
      <dsp:spPr>
        <a:xfrm>
          <a:off x="1315525" y="2976084"/>
          <a:ext cx="2344364" cy="994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Reducing sleep disruptions</a:t>
          </a:r>
        </a:p>
      </dsp:txBody>
      <dsp:txXfrm>
        <a:off x="1315525" y="2976084"/>
        <a:ext cx="2344364" cy="994578"/>
      </dsp:txXfrm>
    </dsp:sp>
    <dsp:sp modelId="{1FA01BEB-3C5D-40A1-B2F3-CA4F1F9B118F}">
      <dsp:nvSpPr>
        <dsp:cNvPr id="0" name=""/>
        <dsp:cNvSpPr/>
      </dsp:nvSpPr>
      <dsp:spPr>
        <a:xfrm>
          <a:off x="4068377" y="2976084"/>
          <a:ext cx="994578" cy="994578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2B746F-CA50-4F67-813B-9E791A93BCF4}">
      <dsp:nvSpPr>
        <dsp:cNvPr id="0" name=""/>
        <dsp:cNvSpPr/>
      </dsp:nvSpPr>
      <dsp:spPr>
        <a:xfrm>
          <a:off x="4277238" y="3184946"/>
          <a:ext cx="576855" cy="57685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211872-1C37-4F38-9058-5B26D9168F50}">
      <dsp:nvSpPr>
        <dsp:cNvPr id="0" name=""/>
        <dsp:cNvSpPr/>
      </dsp:nvSpPr>
      <dsp:spPr>
        <a:xfrm>
          <a:off x="5276080" y="2976084"/>
          <a:ext cx="2344364" cy="994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Reducing sleep paralysis and sleep hallucinations</a:t>
          </a:r>
        </a:p>
      </dsp:txBody>
      <dsp:txXfrm>
        <a:off x="5276080" y="2976084"/>
        <a:ext cx="2344364" cy="994578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C254EE-3283-4DCA-B398-00D084021BAE}">
      <dsp:nvSpPr>
        <dsp:cNvPr id="0" name=""/>
        <dsp:cNvSpPr/>
      </dsp:nvSpPr>
      <dsp:spPr>
        <a:xfrm>
          <a:off x="0" y="16462"/>
          <a:ext cx="6589260" cy="1690942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Medications increase the release of or inhibits reuptake of NE and DA (Amphetamines) </a:t>
          </a:r>
          <a:r>
            <a:rPr lang="en-US" sz="2400" kern="1200" dirty="0">
              <a:sym typeface="Wingdings" panose="05000000000000000000" pitchFamily="2" charset="2"/>
            </a:rPr>
            <a:t></a:t>
          </a:r>
          <a:r>
            <a:rPr lang="en-US" sz="2400" kern="1200" dirty="0"/>
            <a:t> result in wakefulness </a:t>
          </a:r>
        </a:p>
      </dsp:txBody>
      <dsp:txXfrm>
        <a:off x="82545" y="99007"/>
        <a:ext cx="6424170" cy="1525852"/>
      </dsp:txXfrm>
    </dsp:sp>
    <dsp:sp modelId="{F7CF88DA-788D-4E26-B278-6180865FB246}">
      <dsp:nvSpPr>
        <dsp:cNvPr id="0" name=""/>
        <dsp:cNvSpPr/>
      </dsp:nvSpPr>
      <dsp:spPr>
        <a:xfrm>
          <a:off x="0" y="1776525"/>
          <a:ext cx="6589260" cy="1690942"/>
        </a:xfrm>
        <a:prstGeom prst="roundRect">
          <a:avLst/>
        </a:prstGeom>
        <a:solidFill>
          <a:schemeClr val="accent2">
            <a:hueOff val="977227"/>
            <a:satOff val="-15767"/>
            <a:lumOff val="-2745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Inhibitions of 5-HT and/or NE reuptake </a:t>
          </a:r>
          <a:r>
            <a:rPr lang="en-US" sz="2400" kern="1200" dirty="0">
              <a:sym typeface="Wingdings" panose="05000000000000000000" pitchFamily="2" charset="2"/>
            </a:rPr>
            <a:t></a:t>
          </a:r>
          <a:r>
            <a:rPr lang="en-US" sz="2400" kern="1200" dirty="0"/>
            <a:t> decreases cataplexy (SSRIs)</a:t>
          </a:r>
        </a:p>
      </dsp:txBody>
      <dsp:txXfrm>
        <a:off x="82545" y="1859070"/>
        <a:ext cx="6424170" cy="1525852"/>
      </dsp:txXfrm>
    </dsp:sp>
    <dsp:sp modelId="{0D53CCAC-F143-41C6-816E-A1A2C99A5A0B}">
      <dsp:nvSpPr>
        <dsp:cNvPr id="0" name=""/>
        <dsp:cNvSpPr/>
      </dsp:nvSpPr>
      <dsp:spPr>
        <a:xfrm>
          <a:off x="0" y="3536587"/>
          <a:ext cx="6589260" cy="1690942"/>
        </a:xfrm>
        <a:prstGeom prst="roundRect">
          <a:avLst/>
        </a:prstGeom>
        <a:solidFill>
          <a:schemeClr val="accent2">
            <a:hueOff val="1954454"/>
            <a:satOff val="-31534"/>
            <a:lumOff val="-549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Modulation of GABA-B (Sodium oxybate, Baclofen)or histamine H3 (H3Rs) receptors </a:t>
          </a:r>
          <a:r>
            <a:rPr lang="en-US" sz="2400" kern="1200">
              <a:sym typeface="Wingdings" panose="05000000000000000000" pitchFamily="2" charset="2"/>
            </a:rPr>
            <a:t></a:t>
          </a:r>
          <a:r>
            <a:rPr lang="en-US" sz="2400" kern="1200"/>
            <a:t> effects EDS, cataplexy, or REM dissociative symptoms </a:t>
          </a:r>
        </a:p>
      </dsp:txBody>
      <dsp:txXfrm>
        <a:off x="82545" y="3619132"/>
        <a:ext cx="6424170" cy="152585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577EEA-ABC7-45DC-94A1-C358AFF55418}">
      <dsp:nvSpPr>
        <dsp:cNvPr id="0" name=""/>
        <dsp:cNvSpPr/>
      </dsp:nvSpPr>
      <dsp:spPr>
        <a:xfrm>
          <a:off x="0" y="531350"/>
          <a:ext cx="7104549" cy="20396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1392" tIns="728980" rIns="551392" bIns="248920" numCol="1" spcCol="1270" anchor="t" anchorCtr="0">
          <a:noAutofit/>
        </a:bodyPr>
        <a:lstStyle/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500" kern="1200" dirty="0"/>
            <a:t>Clinical history</a:t>
          </a:r>
        </a:p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500" kern="1200" dirty="0"/>
            <a:t>Screening Questionaries (ISI)</a:t>
          </a:r>
        </a:p>
      </dsp:txBody>
      <dsp:txXfrm>
        <a:off x="0" y="531350"/>
        <a:ext cx="7104549" cy="2039625"/>
      </dsp:txXfrm>
    </dsp:sp>
    <dsp:sp modelId="{38927321-265A-4DD1-8AE8-48A764880838}">
      <dsp:nvSpPr>
        <dsp:cNvPr id="0" name=""/>
        <dsp:cNvSpPr/>
      </dsp:nvSpPr>
      <dsp:spPr>
        <a:xfrm>
          <a:off x="355227" y="14750"/>
          <a:ext cx="4973184" cy="10332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7975" tIns="0" rIns="187975" bIns="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b="1" kern="1200" dirty="0"/>
            <a:t>Clinical Diagnosis</a:t>
          </a:r>
          <a:endParaRPr lang="en-US" sz="3500" kern="1200" dirty="0"/>
        </a:p>
      </dsp:txBody>
      <dsp:txXfrm>
        <a:off x="405664" y="65187"/>
        <a:ext cx="4872310" cy="932326"/>
      </dsp:txXfrm>
    </dsp:sp>
    <dsp:sp modelId="{F411690C-9A83-4F2D-B97B-2D31A10E3CA7}">
      <dsp:nvSpPr>
        <dsp:cNvPr id="0" name=""/>
        <dsp:cNvSpPr/>
      </dsp:nvSpPr>
      <dsp:spPr>
        <a:xfrm>
          <a:off x="0" y="3276575"/>
          <a:ext cx="7104549" cy="20396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1392" tIns="728980" rIns="551392" bIns="248920" numCol="1" spcCol="1270" anchor="t" anchorCtr="0">
          <a:noAutofit/>
        </a:bodyPr>
        <a:lstStyle/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500" kern="1200" dirty="0"/>
            <a:t>Actigraphy Testing</a:t>
          </a:r>
        </a:p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500" kern="1200" dirty="0"/>
            <a:t>Personal Wearable Devices </a:t>
          </a:r>
        </a:p>
      </dsp:txBody>
      <dsp:txXfrm>
        <a:off x="0" y="3276575"/>
        <a:ext cx="7104549" cy="2039625"/>
      </dsp:txXfrm>
    </dsp:sp>
    <dsp:sp modelId="{4CB562CD-341E-4AB2-9B00-B40CB3BD6E5E}">
      <dsp:nvSpPr>
        <dsp:cNvPr id="0" name=""/>
        <dsp:cNvSpPr/>
      </dsp:nvSpPr>
      <dsp:spPr>
        <a:xfrm>
          <a:off x="355227" y="2759976"/>
          <a:ext cx="4973184" cy="10332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7975" tIns="0" rIns="187975" bIns="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Objective Data</a:t>
          </a:r>
        </a:p>
      </dsp:txBody>
      <dsp:txXfrm>
        <a:off x="405664" y="2810413"/>
        <a:ext cx="4872310" cy="93232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180130-1F01-4330-8B81-9CF1911E11E3}">
      <dsp:nvSpPr>
        <dsp:cNvPr id="0" name=""/>
        <dsp:cNvSpPr/>
      </dsp:nvSpPr>
      <dsp:spPr>
        <a:xfrm>
          <a:off x="0" y="411381"/>
          <a:ext cx="7728267" cy="120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9799" tIns="333248" rIns="599799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/>
            <a:t>½ life 6 hrs </a:t>
          </a:r>
          <a:r>
            <a:rPr lang="en-US" sz="1600" kern="1200">
              <a:sym typeface="Wingdings" panose="05000000000000000000" pitchFamily="2" charset="2"/>
            </a:rPr>
            <a:t></a:t>
          </a:r>
          <a:r>
            <a:rPr lang="en-US" sz="1600" kern="1200"/>
            <a:t> only use in pts who can get 7-8 hrs sleep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/>
            <a:t>Adverse events: Metallic taste</a:t>
          </a:r>
          <a:r>
            <a:rPr lang="en-US" sz="1600" kern="1200"/>
            <a:t>, HA, somnolence, dizziness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2014: FDA warning for driving or other next day activities </a:t>
          </a:r>
        </a:p>
      </dsp:txBody>
      <dsp:txXfrm>
        <a:off x="0" y="411381"/>
        <a:ext cx="7728267" cy="1209600"/>
      </dsp:txXfrm>
    </dsp:sp>
    <dsp:sp modelId="{4FFE12B2-01E9-44FA-BCB8-F8B6103546C7}">
      <dsp:nvSpPr>
        <dsp:cNvPr id="0" name=""/>
        <dsp:cNvSpPr/>
      </dsp:nvSpPr>
      <dsp:spPr>
        <a:xfrm>
          <a:off x="386413" y="175221"/>
          <a:ext cx="5409786" cy="4723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4477" tIns="0" rIns="204477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Eszopiclone (Lunesta)</a:t>
          </a:r>
        </a:p>
      </dsp:txBody>
      <dsp:txXfrm>
        <a:off x="409470" y="198278"/>
        <a:ext cx="5363672" cy="426206"/>
      </dsp:txXfrm>
    </dsp:sp>
    <dsp:sp modelId="{C8A96EA3-608C-459E-90CA-38B2E8C872BE}">
      <dsp:nvSpPr>
        <dsp:cNvPr id="0" name=""/>
        <dsp:cNvSpPr/>
      </dsp:nvSpPr>
      <dsp:spPr>
        <a:xfrm>
          <a:off x="0" y="1943542"/>
          <a:ext cx="7728267" cy="171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hueOff val="977227"/>
              <a:satOff val="-15767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9799" tIns="333248" rIns="599799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/>
            <a:t>1.5 – 2.4 hrs ½ life</a:t>
          </a:r>
          <a:endParaRPr lang="en-US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CR formulation: </a:t>
          </a:r>
          <a:r>
            <a:rPr lang="en-US" sz="1600" b="1" kern="1200"/>
            <a:t>½ life 1.6 - 4 hrs </a:t>
          </a:r>
          <a:endParaRPr lang="en-US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/>
            <a:t>Adverse events: Parasomnia</a:t>
          </a:r>
          <a:r>
            <a:rPr lang="en-US" sz="1600" kern="1200"/>
            <a:t>, HA, somnolence, dizziness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2014: FDA warning for driving or other next day activities </a:t>
          </a:r>
          <a:r>
            <a:rPr lang="en-US" sz="1600" kern="1200">
              <a:sym typeface="Wingdings" panose="05000000000000000000" pitchFamily="2" charset="2"/>
            </a:rPr>
            <a:t></a:t>
          </a:r>
          <a:r>
            <a:rPr lang="en-US" sz="1600" kern="1200"/>
            <a:t> lower doses recommended </a:t>
          </a:r>
        </a:p>
      </dsp:txBody>
      <dsp:txXfrm>
        <a:off x="0" y="1943542"/>
        <a:ext cx="7728267" cy="1713600"/>
      </dsp:txXfrm>
    </dsp:sp>
    <dsp:sp modelId="{003C1F16-03B1-4B70-8E82-234FD1FF89FF}">
      <dsp:nvSpPr>
        <dsp:cNvPr id="0" name=""/>
        <dsp:cNvSpPr/>
      </dsp:nvSpPr>
      <dsp:spPr>
        <a:xfrm>
          <a:off x="386413" y="1707382"/>
          <a:ext cx="5409786" cy="472320"/>
        </a:xfrm>
        <a:prstGeom prst="roundRect">
          <a:avLst/>
        </a:prstGeom>
        <a:solidFill>
          <a:schemeClr val="accent2">
            <a:hueOff val="977227"/>
            <a:satOff val="-15767"/>
            <a:lumOff val="-2745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4477" tIns="0" rIns="204477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Zolpidem (Ambien)</a:t>
          </a:r>
        </a:p>
      </dsp:txBody>
      <dsp:txXfrm>
        <a:off x="409470" y="1730439"/>
        <a:ext cx="5363672" cy="426206"/>
      </dsp:txXfrm>
    </dsp:sp>
    <dsp:sp modelId="{1B6DEB83-EDB1-4144-BE59-CB636BFF2E93}">
      <dsp:nvSpPr>
        <dsp:cNvPr id="0" name=""/>
        <dsp:cNvSpPr/>
      </dsp:nvSpPr>
      <dsp:spPr>
        <a:xfrm>
          <a:off x="0" y="3979702"/>
          <a:ext cx="7728267" cy="93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hueOff val="1954454"/>
              <a:satOff val="-31534"/>
              <a:lumOff val="-549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9799" tIns="333248" rIns="599799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/>
            <a:t>½ life 30 min – 1 hr </a:t>
          </a:r>
          <a:r>
            <a:rPr lang="en-US" sz="1600" kern="1200"/>
            <a:t>(delayed absorption with heavy meals or high fat meals)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Should be </a:t>
          </a:r>
          <a:r>
            <a:rPr lang="en-US" sz="1600" b="1" kern="1200"/>
            <a:t>avoided</a:t>
          </a:r>
          <a:r>
            <a:rPr lang="en-US" sz="1600" kern="1200"/>
            <a:t> in pts with </a:t>
          </a:r>
          <a:r>
            <a:rPr lang="en-US" sz="1600" b="1" kern="1200"/>
            <a:t>hepatic failure</a:t>
          </a:r>
          <a:endParaRPr lang="en-US" sz="1600" kern="1200"/>
        </a:p>
      </dsp:txBody>
      <dsp:txXfrm>
        <a:off x="0" y="3979702"/>
        <a:ext cx="7728267" cy="932400"/>
      </dsp:txXfrm>
    </dsp:sp>
    <dsp:sp modelId="{0FBD037E-6250-4EA5-8248-7D7EF80A6F18}">
      <dsp:nvSpPr>
        <dsp:cNvPr id="0" name=""/>
        <dsp:cNvSpPr/>
      </dsp:nvSpPr>
      <dsp:spPr>
        <a:xfrm>
          <a:off x="386413" y="3743542"/>
          <a:ext cx="5409786" cy="472320"/>
        </a:xfrm>
        <a:prstGeom prst="roundRect">
          <a:avLst/>
        </a:prstGeom>
        <a:solidFill>
          <a:schemeClr val="accent2">
            <a:hueOff val="1954454"/>
            <a:satOff val="-31534"/>
            <a:lumOff val="-549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4477" tIns="0" rIns="204477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Zaleplon (Sonata)</a:t>
          </a:r>
        </a:p>
      </dsp:txBody>
      <dsp:txXfrm>
        <a:off x="409470" y="3766599"/>
        <a:ext cx="5363672" cy="42620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250229-E3C5-48D9-85BD-2192BAEF7B0F}">
      <dsp:nvSpPr>
        <dsp:cNvPr id="0" name=""/>
        <dsp:cNvSpPr/>
      </dsp:nvSpPr>
      <dsp:spPr>
        <a:xfrm>
          <a:off x="0" y="19516"/>
          <a:ext cx="6263640" cy="791505"/>
        </a:xfrm>
        <a:prstGeom prst="roundRect">
          <a:avLst/>
        </a:prstGeom>
        <a:solidFill>
          <a:srgbClr val="FFC000"/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BZDs</a:t>
          </a:r>
        </a:p>
      </dsp:txBody>
      <dsp:txXfrm>
        <a:off x="38638" y="58154"/>
        <a:ext cx="6186364" cy="714229"/>
      </dsp:txXfrm>
    </dsp:sp>
    <dsp:sp modelId="{4C3C3F13-8B4E-4C22-948A-8E1A2DF0B0F0}">
      <dsp:nvSpPr>
        <dsp:cNvPr id="0" name=""/>
        <dsp:cNvSpPr/>
      </dsp:nvSpPr>
      <dsp:spPr>
        <a:xfrm>
          <a:off x="0" y="811021"/>
          <a:ext cx="6263640" cy="21517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1" tIns="41910" rIns="234696" bIns="41910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600" kern="1200"/>
            <a:t>Hangover effects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600" kern="1200"/>
            <a:t>Cognitive / memory impairment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600" kern="1200"/>
            <a:t>Car accidents (5-10%)/ falls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600" kern="1200"/>
            <a:t>Risk of abuse / dependence </a:t>
          </a:r>
          <a:r>
            <a:rPr lang="en-US" sz="2600" kern="1200">
              <a:sym typeface="Wingdings" panose="05000000000000000000" pitchFamily="2" charset="2"/>
            </a:rPr>
            <a:t></a:t>
          </a:r>
          <a:r>
            <a:rPr lang="en-US" sz="2600" kern="1200"/>
            <a:t> leads to chronic use</a:t>
          </a:r>
        </a:p>
      </dsp:txBody>
      <dsp:txXfrm>
        <a:off x="0" y="811021"/>
        <a:ext cx="6263640" cy="2151765"/>
      </dsp:txXfrm>
    </dsp:sp>
    <dsp:sp modelId="{29032743-8A7C-49F9-AE3E-24E45B74F7EA}">
      <dsp:nvSpPr>
        <dsp:cNvPr id="0" name=""/>
        <dsp:cNvSpPr/>
      </dsp:nvSpPr>
      <dsp:spPr>
        <a:xfrm>
          <a:off x="0" y="2962786"/>
          <a:ext cx="6263640" cy="791505"/>
        </a:xfrm>
        <a:prstGeom prst="roundRect">
          <a:avLst/>
        </a:prstGeom>
        <a:solidFill>
          <a:srgbClr val="92D050"/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Z-drugs</a:t>
          </a:r>
        </a:p>
      </dsp:txBody>
      <dsp:txXfrm>
        <a:off x="38638" y="3001424"/>
        <a:ext cx="6186364" cy="714229"/>
      </dsp:txXfrm>
    </dsp:sp>
    <dsp:sp modelId="{C1E8197D-C147-45BB-B61E-4512270B5368}">
      <dsp:nvSpPr>
        <dsp:cNvPr id="0" name=""/>
        <dsp:cNvSpPr/>
      </dsp:nvSpPr>
      <dsp:spPr>
        <a:xfrm>
          <a:off x="0" y="3754291"/>
          <a:ext cx="6263640" cy="1639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1" tIns="41910" rIns="234696" bIns="41910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600" kern="1200"/>
            <a:t>BZD / Z drugs doubles the risk of MVA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600" kern="1200"/>
            <a:t>Dependence, next day cognitive, memory, psychomotor, balance impairment </a:t>
          </a:r>
        </a:p>
      </dsp:txBody>
      <dsp:txXfrm>
        <a:off x="0" y="3754291"/>
        <a:ext cx="6263640" cy="163944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32015F-67C5-4520-9325-EBDF2ED8DAC2}">
      <dsp:nvSpPr>
        <dsp:cNvPr id="0" name=""/>
        <dsp:cNvSpPr/>
      </dsp:nvSpPr>
      <dsp:spPr>
        <a:xfrm>
          <a:off x="3162" y="143400"/>
          <a:ext cx="3380035" cy="11520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162560" rIns="284480" bIns="16256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Amitriptyline </a:t>
          </a:r>
        </a:p>
      </dsp:txBody>
      <dsp:txXfrm>
        <a:off x="3162" y="143400"/>
        <a:ext cx="3380035" cy="1152000"/>
      </dsp:txXfrm>
    </dsp:sp>
    <dsp:sp modelId="{2CD25D46-D5A3-4678-AE46-CF39F3689668}">
      <dsp:nvSpPr>
        <dsp:cNvPr id="0" name=""/>
        <dsp:cNvSpPr/>
      </dsp:nvSpPr>
      <dsp:spPr>
        <a:xfrm>
          <a:off x="3466" y="1296057"/>
          <a:ext cx="3380035" cy="2717549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TCA </a:t>
          </a:r>
          <a:r>
            <a:rPr lang="en-US" sz="1400" kern="1200" dirty="0">
              <a:sym typeface="Wingdings" panose="05000000000000000000" pitchFamily="2" charset="2"/>
            </a:rPr>
            <a:t> strong SERT, mod NET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Hypnotics effects via H1/2 receptor antagonist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FDA approved for MDD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Mean ½ life 22.4 </a:t>
          </a:r>
          <a:r>
            <a:rPr lang="en-US" sz="1400" kern="1200" dirty="0" err="1"/>
            <a:t>hrs</a:t>
          </a:r>
          <a:r>
            <a:rPr lang="en-US" sz="1400" kern="1200" dirty="0"/>
            <a:t>, active metabolite nortriptyline (1/2 life 26 </a:t>
          </a:r>
          <a:r>
            <a:rPr lang="en-US" sz="1400" kern="1200" dirty="0" err="1"/>
            <a:t>hrs</a:t>
          </a:r>
          <a:r>
            <a:rPr lang="en-US" sz="1400" kern="1200" dirty="0"/>
            <a:t>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Limited data looking at </a:t>
          </a:r>
          <a:r>
            <a:rPr lang="en-US" sz="1400" kern="1200" dirty="0" err="1"/>
            <a:t>tx</a:t>
          </a:r>
          <a:r>
            <a:rPr lang="en-US" sz="1400" kern="1200" dirty="0"/>
            <a:t> of insomnia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2ndry insomnia = 2 studies </a:t>
          </a: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↑TST, ↑SWS, ↓ REM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600" kern="1200" dirty="0"/>
        </a:p>
      </dsp:txBody>
      <dsp:txXfrm>
        <a:off x="3466" y="1296057"/>
        <a:ext cx="3380035" cy="2717549"/>
      </dsp:txXfrm>
    </dsp:sp>
    <dsp:sp modelId="{D36A4A10-C1DE-4AC8-8FB2-01C17815CBA8}">
      <dsp:nvSpPr>
        <dsp:cNvPr id="0" name=""/>
        <dsp:cNvSpPr/>
      </dsp:nvSpPr>
      <dsp:spPr>
        <a:xfrm>
          <a:off x="3856707" y="144057"/>
          <a:ext cx="3380035" cy="115200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162560" rIns="284480" bIns="16256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Mirtazapine</a:t>
          </a:r>
        </a:p>
      </dsp:txBody>
      <dsp:txXfrm>
        <a:off x="3856707" y="144057"/>
        <a:ext cx="3380035" cy="1152000"/>
      </dsp:txXfrm>
    </dsp:sp>
    <dsp:sp modelId="{903FD293-1594-4EFC-8021-F0EB9D957152}">
      <dsp:nvSpPr>
        <dsp:cNvPr id="0" name=""/>
        <dsp:cNvSpPr/>
      </dsp:nvSpPr>
      <dsp:spPr>
        <a:xfrm>
          <a:off x="3856707" y="1296057"/>
          <a:ext cx="3380035" cy="2717549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Novel noradrenergic/serotonergic antidepressant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Hypnotics effects via H1 receptor blockade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FDA approved for MDD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Limited data looking at </a:t>
          </a:r>
          <a:r>
            <a:rPr lang="en-US" sz="1400" kern="1200" dirty="0" err="1"/>
            <a:t>tx</a:t>
          </a:r>
          <a:r>
            <a:rPr lang="en-US" sz="1400" kern="1200" dirty="0"/>
            <a:t> of insomnia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Weak evidence for use in insomnia disorder based on 1 case series</a:t>
          </a: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Improved SL with concomitant melatonin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300" kern="1200" dirty="0"/>
        </a:p>
      </dsp:txBody>
      <dsp:txXfrm>
        <a:off x="3856707" y="1296057"/>
        <a:ext cx="3380035" cy="2717549"/>
      </dsp:txXfrm>
    </dsp:sp>
    <dsp:sp modelId="{53D14618-0095-47DA-8F9C-10167990349B}">
      <dsp:nvSpPr>
        <dsp:cNvPr id="0" name=""/>
        <dsp:cNvSpPr/>
      </dsp:nvSpPr>
      <dsp:spPr>
        <a:xfrm>
          <a:off x="7709947" y="144057"/>
          <a:ext cx="3380035" cy="115200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162560" rIns="284480" bIns="16256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Trazodone </a:t>
          </a:r>
        </a:p>
      </dsp:txBody>
      <dsp:txXfrm>
        <a:off x="7709947" y="144057"/>
        <a:ext cx="3380035" cy="1152000"/>
      </dsp:txXfrm>
    </dsp:sp>
    <dsp:sp modelId="{8ECFF8B6-AB2B-4DD1-976E-16D33C3B9BBA}">
      <dsp:nvSpPr>
        <dsp:cNvPr id="0" name=""/>
        <dsp:cNvSpPr/>
      </dsp:nvSpPr>
      <dsp:spPr>
        <a:xfrm>
          <a:off x="7709947" y="1296057"/>
          <a:ext cx="3380035" cy="2717549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34% more </a:t>
          </a:r>
          <a:r>
            <a:rPr lang="en-US" sz="1400" kern="1200" dirty="0" err="1"/>
            <a:t>rx</a:t>
          </a:r>
          <a:r>
            <a:rPr lang="en-US" sz="1400" kern="1200" dirty="0"/>
            <a:t> than most prescribed FDA approved med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Hypnotic effect 2/2 mod blockage of H1 receptor and partial agonism at 5HT1A receptor, antagonism at 5HT1C/2 receptors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FDA approved for depression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1 RCT: compared Ambien vs trazodone vs placebo</a:t>
          </a: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SL ↓ Ambien &gt; trazodone &gt; placebo</a:t>
          </a:r>
        </a:p>
      </dsp:txBody>
      <dsp:txXfrm>
        <a:off x="7709947" y="1296057"/>
        <a:ext cx="3380035" cy="271754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E79673-E1D9-427A-B6F6-7163A6C60E63}">
      <dsp:nvSpPr>
        <dsp:cNvPr id="0" name=""/>
        <dsp:cNvSpPr/>
      </dsp:nvSpPr>
      <dsp:spPr>
        <a:xfrm>
          <a:off x="0" y="126104"/>
          <a:ext cx="7293610" cy="52767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Gabapentin </a:t>
          </a:r>
        </a:p>
      </dsp:txBody>
      <dsp:txXfrm>
        <a:off x="25759" y="151863"/>
        <a:ext cx="7242092" cy="476152"/>
      </dsp:txXfrm>
    </dsp:sp>
    <dsp:sp modelId="{F110F0E3-F309-4A4A-ACB4-3FB5F5619DB7}">
      <dsp:nvSpPr>
        <dsp:cNvPr id="0" name=""/>
        <dsp:cNvSpPr/>
      </dsp:nvSpPr>
      <dsp:spPr>
        <a:xfrm>
          <a:off x="0" y="653774"/>
          <a:ext cx="7293610" cy="2277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1572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/>
            <a:t>Anticonvulsant, binds to a2delta subunit of voltage sensitive Ca channels 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/>
            <a:t>Hypnotic/anxiolytic effect via modulation of GABAergic and glutamatergic systems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/>
            <a:t>1 Open label study for primary insomnia </a:t>
          </a:r>
        </a:p>
        <a:p>
          <a:pPr marL="342900" lvl="2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/>
            <a:t>PSG evidence of ↑SWS, ↑SE, and ↓WASO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/>
            <a:t>RCT in pts with insomnia + EtOH dependence</a:t>
          </a:r>
        </a:p>
        <a:p>
          <a:pPr marL="342900" lvl="2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/>
            <a:t>GABA = ↑TST, 40% less EtOH relapse, no change in SL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1700" kern="1200"/>
        </a:p>
      </dsp:txBody>
      <dsp:txXfrm>
        <a:off x="0" y="653774"/>
        <a:ext cx="7293610" cy="2277000"/>
      </dsp:txXfrm>
    </dsp:sp>
    <dsp:sp modelId="{A42DABF9-758D-419A-8636-3B6AA3C7894B}">
      <dsp:nvSpPr>
        <dsp:cNvPr id="0" name=""/>
        <dsp:cNvSpPr/>
      </dsp:nvSpPr>
      <dsp:spPr>
        <a:xfrm>
          <a:off x="0" y="2930774"/>
          <a:ext cx="7293610" cy="527670"/>
        </a:xfrm>
        <a:prstGeom prst="roundRect">
          <a:avLst/>
        </a:prstGeom>
        <a:solidFill>
          <a:schemeClr val="accent2">
            <a:hueOff val="1954454"/>
            <a:satOff val="-31534"/>
            <a:lumOff val="-549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Pregabalin </a:t>
          </a:r>
        </a:p>
      </dsp:txBody>
      <dsp:txXfrm>
        <a:off x="25759" y="2956533"/>
        <a:ext cx="7242092" cy="476152"/>
      </dsp:txXfrm>
    </dsp:sp>
    <dsp:sp modelId="{E5977D17-5862-4779-931E-5A40CC32129A}">
      <dsp:nvSpPr>
        <dsp:cNvPr id="0" name=""/>
        <dsp:cNvSpPr/>
      </dsp:nvSpPr>
      <dsp:spPr>
        <a:xfrm>
          <a:off x="0" y="3458444"/>
          <a:ext cx="7293610" cy="1457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1572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/>
            <a:t>Similar MOA to gabapentin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/>
            <a:t>Greater bioavailability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/>
            <a:t>No studies assessing primary insomnia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/>
            <a:t>2 RTC = improved symptomatic insomnia in patients with anxiety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1700" kern="1200"/>
        </a:p>
      </dsp:txBody>
      <dsp:txXfrm>
        <a:off x="0" y="3458444"/>
        <a:ext cx="7293610" cy="145728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E847C1-5894-4462-9AA7-002E7A0844B3}">
      <dsp:nvSpPr>
        <dsp:cNvPr id="0" name=""/>
        <dsp:cNvSpPr/>
      </dsp:nvSpPr>
      <dsp:spPr>
        <a:xfrm>
          <a:off x="0" y="320219"/>
          <a:ext cx="6367912" cy="13689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Olanzapine</a:t>
          </a:r>
          <a:r>
            <a:rPr lang="en-US" sz="6500" kern="1200" dirty="0"/>
            <a:t> </a:t>
          </a:r>
        </a:p>
      </dsp:txBody>
      <dsp:txXfrm>
        <a:off x="66824" y="387043"/>
        <a:ext cx="6234264" cy="1235252"/>
      </dsp:txXfrm>
    </dsp:sp>
    <dsp:sp modelId="{4A10005D-8FA2-4996-B030-69DBCEF2ACA1}">
      <dsp:nvSpPr>
        <dsp:cNvPr id="0" name=""/>
        <dsp:cNvSpPr/>
      </dsp:nvSpPr>
      <dsp:spPr>
        <a:xfrm>
          <a:off x="0" y="1689119"/>
          <a:ext cx="6367912" cy="19509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2181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MOA: Affinity for D1/2/4 R, 5-HT2A/C/3 R, H1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Hypnotic s effects due to H1 effects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No studies for primary insomnia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May be useful for insomnia related to PTSD or paradoxical insomnia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1600" kern="1200" dirty="0"/>
        </a:p>
      </dsp:txBody>
      <dsp:txXfrm>
        <a:off x="0" y="1689119"/>
        <a:ext cx="6367912" cy="1950975"/>
      </dsp:txXfrm>
    </dsp:sp>
    <dsp:sp modelId="{E96850CA-D25E-4290-84D3-C16A9EB66722}">
      <dsp:nvSpPr>
        <dsp:cNvPr id="0" name=""/>
        <dsp:cNvSpPr/>
      </dsp:nvSpPr>
      <dsp:spPr>
        <a:xfrm>
          <a:off x="0" y="3640094"/>
          <a:ext cx="6367912" cy="1368900"/>
        </a:xfrm>
        <a:prstGeom prst="roundRect">
          <a:avLst/>
        </a:prstGeom>
        <a:solidFill>
          <a:srgbClr val="FFC000"/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Quetiapine</a:t>
          </a:r>
          <a:r>
            <a:rPr lang="en-US" sz="6500" kern="1200" dirty="0"/>
            <a:t> </a:t>
          </a:r>
        </a:p>
      </dsp:txBody>
      <dsp:txXfrm>
        <a:off x="66824" y="3706918"/>
        <a:ext cx="6234264" cy="1235252"/>
      </dsp:txXfrm>
    </dsp:sp>
    <dsp:sp modelId="{C25AEC28-A871-498E-846B-31CFE8753A51}">
      <dsp:nvSpPr>
        <dsp:cNvPr id="0" name=""/>
        <dsp:cNvSpPr/>
      </dsp:nvSpPr>
      <dsp:spPr>
        <a:xfrm>
          <a:off x="0" y="5008994"/>
          <a:ext cx="6367912" cy="1076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2181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MOA: Lowest</a:t>
          </a:r>
          <a:r>
            <a:rPr lang="en-US" sz="2000" kern="1200" baseline="0" dirty="0"/>
            <a:t> affinity for D2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1 RCT = not better than placebo</a:t>
          </a:r>
        </a:p>
      </dsp:txBody>
      <dsp:txXfrm>
        <a:off x="0" y="5008994"/>
        <a:ext cx="6367912" cy="107640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6F3B1C-8824-4219-8260-CECD9727ECE5}">
      <dsp:nvSpPr>
        <dsp:cNvPr id="0" name=""/>
        <dsp:cNvSpPr/>
      </dsp:nvSpPr>
      <dsp:spPr>
        <a:xfrm>
          <a:off x="0" y="349613"/>
          <a:ext cx="6684446" cy="317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8787" tIns="437388" rIns="518787" bIns="149352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Selective antagonist of OX1R &amp; OX2R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/>
            <a:t>Approved for sleep onset or sleep maintenance insomnia</a:t>
          </a:r>
          <a:endParaRPr lang="en-US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Less drug absorption at higher doses </a:t>
          </a:r>
          <a:r>
            <a:rPr lang="en-US" sz="2100" kern="1200" dirty="0">
              <a:sym typeface="Wingdings" panose="05000000000000000000" pitchFamily="2" charset="2"/>
            </a:rPr>
            <a:t> </a:t>
          </a:r>
          <a:r>
            <a:rPr lang="en-US" sz="2100" kern="1200" dirty="0"/>
            <a:t>better tolerated at 15-20 mg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/>
            <a:t>RCT data: Improved subject SL and TST</a:t>
          </a:r>
          <a:endParaRPr lang="en-US" sz="2100" kern="1200" dirty="0"/>
        </a:p>
        <a:p>
          <a:pPr marL="457200" lvl="2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Similar effect compared to BZDs, Ramelteon, sedating antidepressants </a:t>
          </a:r>
        </a:p>
      </dsp:txBody>
      <dsp:txXfrm>
        <a:off x="0" y="349613"/>
        <a:ext cx="6684446" cy="3175200"/>
      </dsp:txXfrm>
    </dsp:sp>
    <dsp:sp modelId="{E4C2D4C0-6155-497C-B896-143ADA0C02F1}">
      <dsp:nvSpPr>
        <dsp:cNvPr id="0" name=""/>
        <dsp:cNvSpPr/>
      </dsp:nvSpPr>
      <dsp:spPr>
        <a:xfrm>
          <a:off x="334222" y="39653"/>
          <a:ext cx="4679112" cy="6199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6859" tIns="0" rIns="176859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Suvorexant</a:t>
          </a:r>
        </a:p>
      </dsp:txBody>
      <dsp:txXfrm>
        <a:off x="364484" y="69915"/>
        <a:ext cx="4618588" cy="559396"/>
      </dsp:txXfrm>
    </dsp:sp>
    <dsp:sp modelId="{F739711A-722B-47B3-8EBC-CD382E9D2603}">
      <dsp:nvSpPr>
        <dsp:cNvPr id="0" name=""/>
        <dsp:cNvSpPr/>
      </dsp:nvSpPr>
      <dsp:spPr>
        <a:xfrm>
          <a:off x="0" y="3948173"/>
          <a:ext cx="6684446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hueOff val="977227"/>
              <a:satOff val="-15767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8787" tIns="437388" rIns="518787" bIns="149352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100" kern="1200" dirty="0"/>
        </a:p>
      </dsp:txBody>
      <dsp:txXfrm>
        <a:off x="0" y="3948173"/>
        <a:ext cx="6684446" cy="529200"/>
      </dsp:txXfrm>
    </dsp:sp>
    <dsp:sp modelId="{11E5FB80-3153-4588-978F-A1B20FFB4B12}">
      <dsp:nvSpPr>
        <dsp:cNvPr id="0" name=""/>
        <dsp:cNvSpPr/>
      </dsp:nvSpPr>
      <dsp:spPr>
        <a:xfrm>
          <a:off x="334222" y="3638213"/>
          <a:ext cx="4679112" cy="619920"/>
        </a:xfrm>
        <a:prstGeom prst="roundRect">
          <a:avLst/>
        </a:prstGeom>
        <a:solidFill>
          <a:schemeClr val="accent2">
            <a:hueOff val="977227"/>
            <a:satOff val="-15767"/>
            <a:lumOff val="-2745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6859" tIns="0" rIns="176859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Lemborexant</a:t>
          </a:r>
        </a:p>
      </dsp:txBody>
      <dsp:txXfrm>
        <a:off x="364484" y="3668475"/>
        <a:ext cx="4618588" cy="559396"/>
      </dsp:txXfrm>
    </dsp:sp>
    <dsp:sp modelId="{99B33370-129E-4F01-BB93-4490DB4BDD5F}">
      <dsp:nvSpPr>
        <dsp:cNvPr id="0" name=""/>
        <dsp:cNvSpPr/>
      </dsp:nvSpPr>
      <dsp:spPr>
        <a:xfrm>
          <a:off x="0" y="4900733"/>
          <a:ext cx="6684446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hueOff val="1954454"/>
              <a:satOff val="-31534"/>
              <a:lumOff val="-549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E06C9C-2F42-4253-ACF6-B23BFC56E628}">
      <dsp:nvSpPr>
        <dsp:cNvPr id="0" name=""/>
        <dsp:cNvSpPr/>
      </dsp:nvSpPr>
      <dsp:spPr>
        <a:xfrm>
          <a:off x="334222" y="4590773"/>
          <a:ext cx="4679112" cy="619920"/>
        </a:xfrm>
        <a:prstGeom prst="roundRect">
          <a:avLst/>
        </a:prstGeom>
        <a:solidFill>
          <a:schemeClr val="accent2">
            <a:hueOff val="1954454"/>
            <a:satOff val="-31534"/>
            <a:lumOff val="-549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6859" tIns="0" rIns="176859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 err="1"/>
            <a:t>Daridorexant</a:t>
          </a:r>
          <a:endParaRPr lang="en-US" sz="2100" kern="1200" dirty="0"/>
        </a:p>
      </dsp:txBody>
      <dsp:txXfrm>
        <a:off x="364484" y="4621035"/>
        <a:ext cx="4618588" cy="5593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25T22:32:14.1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 10533,'0'-26'-2273,"0"26"-2401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25T22:32:14.1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 10533,'0'-26'-2273,"0"26"-2401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25T22:32:14.1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 10533,'0'-26'-2273,"0"26"-2401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25T22:32:14.1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 10533,'0'-26'-2273,"0"26"-2401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25T22:32:14.1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 10533,'0'-26'-2273,"0"26"-2401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25T22:32:14.1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 10533,'0'-26'-2273,"0"26"-2401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25T22:32:14.1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 10533,'0'-26'-2273,"0"26"-2401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66EFE6-EA56-4174-BE62-95FAA926BAE2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9A59D5-2658-44AB-9256-427C0EA99B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57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9A59D5-2658-44AB-9256-427C0EA99B5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7688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9A59D5-2658-44AB-9256-427C0EA99B5A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7627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2CBD6A-3605-4F39-BA52-98B0EAF53F3E}" type="slidenum">
              <a:rPr lang="en-US" altLang="en-US" smtClean="0"/>
              <a:pPr/>
              <a:t>61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62403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D91571-A95F-1086-2F1E-87F8D0F6F4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E53A7C6-C159-3C11-4F16-DDD590461C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4F8328-13B2-E438-9438-63B817DC6C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38F0F9-D76B-0F52-2185-C923093D02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2CBD6A-3605-4F39-BA52-98B0EAF53F3E}" type="slidenum">
              <a:rPr lang="en-US" altLang="en-US" smtClean="0"/>
              <a:pPr/>
              <a:t>62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60170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9A59D5-2658-44AB-9256-427C0EA99B5A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712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4A9F6F-1AE3-BE54-474F-F8BBBA30F0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D3CEAD-0A3C-D9AB-01AE-557C650542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3D9829-4751-7ED1-C642-BE8FC74FB4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1412C8-DAB5-B6D5-E208-DAFF133484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9A59D5-2658-44AB-9256-427C0EA99B5A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435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9A59D5-2658-44AB-9256-427C0EA99B5A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0204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9A59D5-2658-44AB-9256-427C0EA99B5A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073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10/31/2025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550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10/31/2025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8734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10/31/2025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8332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A6597F60-4A8A-FE78-A05F-E53BCE837470}"/>
              </a:ext>
            </a:extLst>
          </p:cNvPr>
          <p:cNvSpPr txBox="1"/>
          <p:nvPr userDrawn="1"/>
        </p:nvSpPr>
        <p:spPr>
          <a:xfrm>
            <a:off x="1037168" y="6475785"/>
            <a:ext cx="1023704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rgbClr val="595959"/>
                </a:solidFill>
                <a:latin typeface="Helvetica Light"/>
              </a:rPr>
              <a:t>2025 Carolyn P. Horchow Women’s Health Symposium </a:t>
            </a:r>
          </a:p>
        </p:txBody>
      </p:sp>
      <p:pic>
        <p:nvPicPr>
          <p:cNvPr id="4" name="Picture 3" descr="A blurry background of a colorful gradient&#10;&#10;AI-generated content may be incorrect.">
            <a:extLst>
              <a:ext uri="{FF2B5EF4-FFF2-40B4-BE49-F238E27FC236}">
                <a16:creationId xmlns:a16="http://schemas.microsoft.com/office/drawing/2014/main" id="{0472AADA-E494-ACF6-33D4-BEB0395F3C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85317"/>
          <a:stretch/>
        </p:blipFill>
        <p:spPr>
          <a:xfrm>
            <a:off x="0" y="0"/>
            <a:ext cx="12192000" cy="1009346"/>
          </a:xfrm>
          <a:prstGeom prst="rect">
            <a:avLst/>
          </a:prstGeom>
        </p:spPr>
      </p:pic>
      <p:pic>
        <p:nvPicPr>
          <p:cNvPr id="6" name="Picture 5" descr="A close up of a flower&#10;&#10;Description automatically generated">
            <a:extLst>
              <a:ext uri="{FF2B5EF4-FFF2-40B4-BE49-F238E27FC236}">
                <a16:creationId xmlns:a16="http://schemas.microsoft.com/office/drawing/2014/main" id="{F60EAEB2-2A5C-26CE-8D50-FF7E2003FD8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36" r="428" b="2"/>
          <a:stretch/>
        </p:blipFill>
        <p:spPr>
          <a:xfrm>
            <a:off x="-20" y="3309"/>
            <a:ext cx="12192000" cy="1009346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3BA51B-5B4F-7A82-8A1B-82D2545A9E8A}"/>
              </a:ext>
            </a:extLst>
          </p:cNvPr>
          <p:cNvCxnSpPr/>
          <p:nvPr userDrawn="1"/>
        </p:nvCxnSpPr>
        <p:spPr>
          <a:xfrm>
            <a:off x="1032933" y="6321425"/>
            <a:ext cx="10241280" cy="0"/>
          </a:xfrm>
          <a:prstGeom prst="line">
            <a:avLst/>
          </a:prstGeom>
          <a:ln w="12700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4DE01309-ED97-128F-A789-122086C361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7167" y="6492876"/>
            <a:ext cx="607484" cy="2825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7F7F7F"/>
                </a:solidFill>
                <a:latin typeface="Helvetica" panose="020B0604020202020204" pitchFamily="34" charset="0"/>
              </a:defRPr>
            </a:lvl1pPr>
          </a:lstStyle>
          <a:p>
            <a:fld id="{C366B5D2-A609-40C5-A46C-1B6437ADBF5C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168170C6-2BA7-AF9B-71A0-60728297C3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6320" y="338667"/>
            <a:ext cx="10237885" cy="677332"/>
          </a:xfrm>
          <a:prstGeom prst="rect">
            <a:avLst/>
          </a:prstGeom>
        </p:spPr>
        <p:txBody>
          <a:bodyPr vert="horz" lIns="0" tIns="0" rIns="0" bIns="190500" rtlCol="0" anchor="b" anchorCtr="0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4000" baseline="0"/>
            </a:lvl1pPr>
          </a:lstStyle>
          <a:p>
            <a:r>
              <a:rPr lang="en-US" dirty="0"/>
              <a:t>Title in Size 40 Font, AP Title Case</a:t>
            </a:r>
          </a:p>
        </p:txBody>
      </p:sp>
      <p:pic>
        <p:nvPicPr>
          <p:cNvPr id="2" name="Picture 1" descr="A close-up of a sign&#10;&#10;AI-generated content may be incorrect.">
            <a:extLst>
              <a:ext uri="{FF2B5EF4-FFF2-40B4-BE49-F238E27FC236}">
                <a16:creationId xmlns:a16="http://schemas.microsoft.com/office/drawing/2014/main" id="{3E57EDB2-BD00-7C9C-4102-A7D77B384EF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9946922" y="6478967"/>
            <a:ext cx="1327283" cy="255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3655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10/31/2025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3812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10/31/2025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4594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10/31/2025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52782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10/31/2025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8100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10/31/2025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9427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10/31/2025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10418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10/31/2025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1704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10/31/2025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21564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10/31/2025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301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10/31/2025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3230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10/31/2025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6174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10/31/2025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629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10/31/2025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547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10/31/2025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870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10/31/2025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950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10/31/2025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454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10/31/2025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237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10/31/2025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058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10/31/2025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736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10/31/2025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583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09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10/31/2025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6113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diagramLayout" Target="../diagrams/layout22.xml"/><Relationship Id="rId7" Type="http://schemas.openxmlformats.org/officeDocument/2006/relationships/customXml" Target="../ink/ink7.xm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3.xml"/><Relationship Id="rId7" Type="http://schemas.microsoft.com/office/2007/relationships/diagramDrawing" Target="../diagrams/drawing23.xml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3.xml"/><Relationship Id="rId5" Type="http://schemas.openxmlformats.org/officeDocument/2006/relationships/diagramQuickStyle" Target="../diagrams/quickStyle23.xml"/><Relationship Id="rId4" Type="http://schemas.openxmlformats.org/officeDocument/2006/relationships/diagramLayout" Target="../diagrams/layout23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4.xml"/><Relationship Id="rId7" Type="http://schemas.microsoft.com/office/2007/relationships/diagramDrawing" Target="../diagrams/drawing24.xml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4.xml"/><Relationship Id="rId5" Type="http://schemas.openxmlformats.org/officeDocument/2006/relationships/diagramQuickStyle" Target="../diagrams/quickStyle24.xml"/><Relationship Id="rId4" Type="http://schemas.openxmlformats.org/officeDocument/2006/relationships/diagramLayout" Target="../diagrams/layout24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5.xml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5.xml"/><Relationship Id="rId5" Type="http://schemas.openxmlformats.org/officeDocument/2006/relationships/diagramColors" Target="../diagrams/colors25.xml"/><Relationship Id="rId4" Type="http://schemas.openxmlformats.org/officeDocument/2006/relationships/diagramQuickStyle" Target="../diagrams/quickStyle25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6.xml"/><Relationship Id="rId7" Type="http://schemas.microsoft.com/office/2007/relationships/diagramDrawing" Target="../diagrams/drawing26.xml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6.xml"/><Relationship Id="rId5" Type="http://schemas.openxmlformats.org/officeDocument/2006/relationships/diagramQuickStyle" Target="../diagrams/quickStyle26.xml"/><Relationship Id="rId4" Type="http://schemas.openxmlformats.org/officeDocument/2006/relationships/diagramLayout" Target="../diagrams/layout26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7.xml"/><Relationship Id="rId2" Type="http://schemas.openxmlformats.org/officeDocument/2006/relationships/diagramData" Target="../diagrams/data2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7.xml"/><Relationship Id="rId5" Type="http://schemas.openxmlformats.org/officeDocument/2006/relationships/diagramColors" Target="../diagrams/colors27.xml"/><Relationship Id="rId4" Type="http://schemas.openxmlformats.org/officeDocument/2006/relationships/diagramQuickStyle" Target="../diagrams/quickStyle2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8.xml"/><Relationship Id="rId2" Type="http://schemas.openxmlformats.org/officeDocument/2006/relationships/diagramData" Target="../diagrams/data2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8.xml"/><Relationship Id="rId5" Type="http://schemas.openxmlformats.org/officeDocument/2006/relationships/diagramColors" Target="../diagrams/colors28.xml"/><Relationship Id="rId4" Type="http://schemas.openxmlformats.org/officeDocument/2006/relationships/diagramQuickStyle" Target="../diagrams/quickStyle28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cbi.nlm.nih.gov/pmc/articles/PMC6321894/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s://www.ncbi.nlm.nih.gov/pmc/articles/PMC4335527/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diagramLayout" Target="../diagrams/layout2.xml"/><Relationship Id="rId7" Type="http://schemas.openxmlformats.org/officeDocument/2006/relationships/customXml" Target="../ink/ink1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diagramLayout" Target="../diagrams/layout3.xml"/><Relationship Id="rId7" Type="http://schemas.openxmlformats.org/officeDocument/2006/relationships/customXml" Target="../ink/ink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7" Type="http://schemas.openxmlformats.org/officeDocument/2006/relationships/image" Target="../media/image44.png"/><Relationship Id="rId2" Type="http://schemas.openxmlformats.org/officeDocument/2006/relationships/customXml" Target="../ink/ink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diagramLayout" Target="../diagrams/layout4.xml"/><Relationship Id="rId7" Type="http://schemas.openxmlformats.org/officeDocument/2006/relationships/customXml" Target="../ink/ink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customXml" Target="../ink/ink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46.jpe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7" Type="http://schemas.openxmlformats.org/officeDocument/2006/relationships/image" Target="../media/image48.jpe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4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diagramLayout" Target="../diagrams/layout15.xml"/><Relationship Id="rId7" Type="http://schemas.openxmlformats.org/officeDocument/2006/relationships/image" Target="../media/image56.png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10" Type="http://schemas.openxmlformats.org/officeDocument/2006/relationships/image" Target="../media/image59.png"/><Relationship Id="rId4" Type="http://schemas.openxmlformats.org/officeDocument/2006/relationships/diagramQuickStyle" Target="../diagrams/quickStyle15.xml"/><Relationship Id="rId9" Type="http://schemas.openxmlformats.org/officeDocument/2006/relationships/image" Target="../media/image58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9.xml"/><Relationship Id="rId5" Type="http://schemas.openxmlformats.org/officeDocument/2006/relationships/diagramQuickStyle" Target="../diagrams/quickStyle19.xml"/><Relationship Id="rId4" Type="http://schemas.openxmlformats.org/officeDocument/2006/relationships/diagramLayout" Target="../diagrams/layout1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8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1.xml"/><Relationship Id="rId7" Type="http://schemas.microsoft.com/office/2007/relationships/diagramDrawing" Target="../diagrams/drawing21.xml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1.xml"/><Relationship Id="rId5" Type="http://schemas.openxmlformats.org/officeDocument/2006/relationships/diagramQuickStyle" Target="../diagrams/quickStyle21.xml"/><Relationship Id="rId4" Type="http://schemas.openxmlformats.org/officeDocument/2006/relationships/diagramLayout" Target="../diagrams/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t's National Sleep Awareness Month—time to reset and rest | Hub">
            <a:extLst>
              <a:ext uri="{FF2B5EF4-FFF2-40B4-BE49-F238E27FC236}">
                <a16:creationId xmlns:a16="http://schemas.microsoft.com/office/drawing/2014/main" id="{03BD0BF6-6C09-4130-33C7-F0AACFE2E6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1" b="8697"/>
          <a:stretch>
            <a:fillRect/>
          </a:stretch>
        </p:blipFill>
        <p:spPr bwMode="auto">
          <a:xfrm>
            <a:off x="710437" y="1591056"/>
            <a:ext cx="10141502" cy="4888992"/>
          </a:xfrm>
          <a:prstGeom prst="rect">
            <a:avLst/>
          </a:prstGeom>
          <a:noFill/>
          <a:effectLst>
            <a:softEdge rad="1270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F39C6B-ABB5-48EE-801F-3C8697F9C5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4087" y="132662"/>
            <a:ext cx="10527476" cy="23876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Sleep Medicine: Disorders, Diagnostic Tests, and Treatments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D1BE55-02C0-41BC-8A54-5A7132CE19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59034" y="5040524"/>
            <a:ext cx="9144000" cy="1655762"/>
          </a:xfrm>
        </p:spPr>
        <p:txBody>
          <a:bodyPr>
            <a:normAutofit/>
          </a:bodyPr>
          <a:lstStyle/>
          <a:p>
            <a:pPr algn="r"/>
            <a:r>
              <a:rPr lang="en-US" sz="2000" dirty="0" err="1">
                <a:solidFill>
                  <a:schemeClr val="tx1"/>
                </a:solidFill>
              </a:rPr>
              <a:t>Abha</a:t>
            </a:r>
            <a:r>
              <a:rPr lang="en-US" sz="2000" dirty="0">
                <a:solidFill>
                  <a:schemeClr val="tx1"/>
                </a:solidFill>
              </a:rPr>
              <a:t> Patel, DO</a:t>
            </a:r>
          </a:p>
          <a:p>
            <a:pPr algn="r"/>
            <a:r>
              <a:rPr lang="en-US" sz="2000" dirty="0">
                <a:solidFill>
                  <a:schemeClr val="tx1"/>
                </a:solidFill>
              </a:rPr>
              <a:t>Director of Sleep Medicine</a:t>
            </a:r>
          </a:p>
          <a:p>
            <a:pPr algn="r"/>
            <a:r>
              <a:rPr lang="en-US" sz="2000" dirty="0">
                <a:solidFill>
                  <a:schemeClr val="tx1"/>
                </a:solidFill>
              </a:rPr>
              <a:t>North Texas VA Medical Center</a:t>
            </a:r>
          </a:p>
          <a:p>
            <a:pPr algn="r"/>
            <a:r>
              <a:rPr lang="en-US" sz="2000" dirty="0">
                <a:solidFill>
                  <a:schemeClr val="tx1"/>
                </a:solidFill>
              </a:rPr>
              <a:t>11/08/2025</a:t>
            </a:r>
          </a:p>
        </p:txBody>
      </p:sp>
    </p:spTree>
    <p:extLst>
      <p:ext uri="{BB962C8B-B14F-4D97-AF65-F5344CB8AC3E}">
        <p14:creationId xmlns:p14="http://schemas.microsoft.com/office/powerpoint/2010/main" val="17563441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694F4-7E65-4FC4-AF19-C4BCF347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OSA Screening:</a:t>
            </a:r>
            <a:br>
              <a:rPr lang="en-US" dirty="0"/>
            </a:br>
            <a:r>
              <a:rPr lang="en-US" dirty="0"/>
              <a:t>STOP-BANG</a:t>
            </a: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4F6C83D4-8C23-43BD-8D64-A562C7E0F49C}"/>
              </a:ext>
            </a:extLst>
          </p:cNvPr>
          <p:cNvSpPr>
            <a:spLocks noGrp="1" noChangeAspect="1" noChangeArrowheads="1"/>
          </p:cNvSpPr>
          <p:nvPr>
            <p:ph idx="1"/>
          </p:nvPr>
        </p:nvSpPr>
        <p:spPr bwMode="auto">
          <a:xfrm>
            <a:off x="3639732" y="864108"/>
            <a:ext cx="4912535" cy="512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0" indent="0" algn="l">
              <a:buNone/>
            </a:pPr>
            <a:endParaRPr lang="en-US" b="0" i="0" dirty="0">
              <a:solidFill>
                <a:srgbClr val="2E2E2E"/>
              </a:solidFill>
              <a:effectLst/>
              <a:latin typeface="NexusSerif"/>
            </a:endParaRPr>
          </a:p>
          <a:p>
            <a:pPr marL="0" indent="0" algn="l">
              <a:buNone/>
            </a:pPr>
            <a:endParaRPr lang="en-US" dirty="0">
              <a:solidFill>
                <a:srgbClr val="2E2E2E"/>
              </a:solidFill>
              <a:latin typeface="NexusSerif"/>
            </a:endParaRPr>
          </a:p>
          <a:p>
            <a:pPr marL="0" indent="0" algn="l">
              <a:buNone/>
            </a:pPr>
            <a:endParaRPr lang="en-US" b="0" i="0" dirty="0">
              <a:solidFill>
                <a:srgbClr val="2E2E2E"/>
              </a:solidFill>
              <a:effectLst/>
              <a:latin typeface="NexusSerif"/>
            </a:endParaRPr>
          </a:p>
          <a:p>
            <a:pPr marL="0" indent="0" algn="l">
              <a:buNone/>
            </a:pPr>
            <a:r>
              <a:rPr lang="en-US" b="0" i="0" dirty="0">
                <a:solidFill>
                  <a:srgbClr val="2E2E2E"/>
                </a:solidFill>
                <a:effectLst/>
                <a:latin typeface="NexusSerif"/>
              </a:rPr>
              <a:t>Risk stratification tool for patients with suspected OSA </a:t>
            </a:r>
          </a:p>
          <a:p>
            <a:pPr lvl="1"/>
            <a:r>
              <a:rPr lang="en-US" b="0" i="0" dirty="0">
                <a:solidFill>
                  <a:srgbClr val="2E2E2E"/>
                </a:solidFill>
                <a:effectLst/>
                <a:latin typeface="NexusSerif"/>
              </a:rPr>
              <a:t>8 yes/no Questions related to clinical features of OSA</a:t>
            </a:r>
          </a:p>
          <a:p>
            <a:pPr lvl="1"/>
            <a:r>
              <a:rPr lang="en-US" b="0" i="0" dirty="0">
                <a:solidFill>
                  <a:srgbClr val="2E2E2E"/>
                </a:solidFill>
                <a:effectLst/>
                <a:latin typeface="NexusSerif"/>
              </a:rPr>
              <a:t>Total score ranges from 0-8 </a:t>
            </a:r>
          </a:p>
          <a:p>
            <a:pPr marL="0" indent="0" algn="l">
              <a:buNone/>
            </a:pPr>
            <a:endParaRPr lang="en-US" dirty="0">
              <a:solidFill>
                <a:srgbClr val="2E2E2E"/>
              </a:solidFill>
              <a:latin typeface="NexusSerif"/>
            </a:endParaRPr>
          </a:p>
          <a:p>
            <a:pPr marL="0" indent="0" algn="l">
              <a:buNone/>
            </a:pPr>
            <a:r>
              <a:rPr lang="en-US" b="0" i="0" dirty="0">
                <a:solidFill>
                  <a:srgbClr val="2E2E2E"/>
                </a:solidFill>
                <a:effectLst/>
                <a:latin typeface="NexusSerif"/>
              </a:rPr>
              <a:t>STOP-Bang score ≥ 3 </a:t>
            </a:r>
          </a:p>
          <a:p>
            <a:pPr lvl="1"/>
            <a:r>
              <a:rPr lang="en-US" dirty="0">
                <a:solidFill>
                  <a:srgbClr val="2E2E2E"/>
                </a:solidFill>
                <a:latin typeface="NexusSerif"/>
              </a:rPr>
              <a:t>Sensitivity of 93% to </a:t>
            </a:r>
            <a:r>
              <a:rPr lang="en-US" b="0" i="0" dirty="0">
                <a:solidFill>
                  <a:srgbClr val="2E2E2E"/>
                </a:solidFill>
                <a:effectLst/>
                <a:latin typeface="NexusSerif"/>
              </a:rPr>
              <a:t>detect moderate OSA; negative predictive value of 90%</a:t>
            </a:r>
          </a:p>
          <a:p>
            <a:pPr lvl="1"/>
            <a:r>
              <a:rPr lang="en-US" dirty="0">
                <a:solidFill>
                  <a:srgbClr val="2E2E2E"/>
                </a:solidFill>
                <a:latin typeface="NexusSerif"/>
              </a:rPr>
              <a:t>Sensitivity of 100% to </a:t>
            </a:r>
            <a:r>
              <a:rPr lang="en-US" b="0" i="0" dirty="0">
                <a:solidFill>
                  <a:srgbClr val="2E2E2E"/>
                </a:solidFill>
                <a:effectLst/>
                <a:latin typeface="NexusSerif"/>
              </a:rPr>
              <a:t>detect severe OSA; negative predictive value of 100%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E3320C4-D9D1-4F0B-B1F2-44F4CD7C0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92641" y="6378653"/>
            <a:ext cx="5911517" cy="365125"/>
          </a:xfrm>
        </p:spPr>
        <p:txBody>
          <a:bodyPr/>
          <a:lstStyle/>
          <a:p>
            <a:pPr algn="ctr"/>
            <a:r>
              <a:rPr lang="en-US"/>
              <a:t>CHEST. Volume 149, Issue 3, March 2016, Pages 631-638</a:t>
            </a:r>
            <a:endParaRPr lang="en-US" dirty="0"/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0ED5E241-CDB4-4C0F-8F60-29F72AEB89A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BB1939-2438-497E-9567-8B5F682327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8237" y="653143"/>
            <a:ext cx="3682163" cy="310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21313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65A4900-529F-E431-02DF-46E2516A0A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23CD7-CB19-42B3-66DB-622BA9C3B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Narcolepsy: Diagnostic Testing</a:t>
            </a:r>
          </a:p>
        </p:txBody>
      </p:sp>
      <p:graphicFrame>
        <p:nvGraphicFramePr>
          <p:cNvPr id="19" name="Subtitle 2">
            <a:extLst>
              <a:ext uri="{FF2B5EF4-FFF2-40B4-BE49-F238E27FC236}">
                <a16:creationId xmlns:a16="http://schemas.microsoft.com/office/drawing/2014/main" id="{8D7A7BCD-2410-AAD6-F608-45353D16F8F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9470010"/>
              </p:ext>
            </p:extLst>
          </p:nvPr>
        </p:nvGraphicFramePr>
        <p:xfrm>
          <a:off x="4059935" y="758952"/>
          <a:ext cx="7104549" cy="53309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97A08C4F-1DB9-CC96-5E63-45DD5D18B9BE}"/>
              </a:ext>
            </a:extLst>
          </p:cNvPr>
          <p:cNvSpPr txBox="1"/>
          <p:nvPr/>
        </p:nvSpPr>
        <p:spPr>
          <a:xfrm>
            <a:off x="5637402" y="3254928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 descr="Drawing point">
                <a:extLst>
                  <a:ext uri="{FF2B5EF4-FFF2-40B4-BE49-F238E27FC236}">
                    <a16:creationId xmlns:a16="http://schemas.microsoft.com/office/drawing/2014/main" id="{D17CE9C8-1D92-BACF-D5A0-79C4EF3DAFEE}"/>
                  </a:ext>
                </a:extLst>
              </p14:cNvPr>
              <p14:cNvContentPartPr/>
              <p14:nvPr/>
            </p14:nvContentPartPr>
            <p14:xfrm>
              <a:off x="3838395" y="7372005"/>
              <a:ext cx="360" cy="9720"/>
            </p14:xfrm>
          </p:contentPart>
        </mc:Choice>
        <mc:Fallback xmlns="">
          <p:pic>
            <p:nvPicPr>
              <p:cNvPr id="7" name="Ink 6" descr="Drawing point">
                <a:extLst>
                  <a:ext uri="{FF2B5EF4-FFF2-40B4-BE49-F238E27FC236}">
                    <a16:creationId xmlns:a16="http://schemas.microsoft.com/office/drawing/2014/main" id="{D17CE9C8-1D92-BACF-D5A0-79C4EF3DAFE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829395" y="7363005"/>
                <a:ext cx="18000" cy="27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344011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335D703-F79C-B5B7-37C3-E46BF9E0D9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116" r="23623" b="-1"/>
          <a:stretch/>
        </p:blipFill>
        <p:spPr>
          <a:xfrm>
            <a:off x="-7366" y="10"/>
            <a:ext cx="4855591" cy="6857990"/>
          </a:xfrm>
          <a:custGeom>
            <a:avLst/>
            <a:gdLst/>
            <a:ahLst/>
            <a:cxnLst/>
            <a:rect l="l" t="t" r="r" b="b"/>
            <a:pathLst>
              <a:path w="4636517" h="6858000">
                <a:moveTo>
                  <a:pt x="0" y="0"/>
                </a:moveTo>
                <a:lnTo>
                  <a:pt x="4636517" y="0"/>
                </a:lnTo>
                <a:lnTo>
                  <a:pt x="463651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0A69B8-803F-40E8-DD83-0AF2EBBE2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7048" y="407987"/>
            <a:ext cx="5721484" cy="1325563"/>
          </a:xfrm>
        </p:spPr>
        <p:txBody>
          <a:bodyPr>
            <a:normAutofit/>
          </a:bodyPr>
          <a:lstStyle/>
          <a:p>
            <a:r>
              <a:rPr lang="en-US" dirty="0"/>
              <a:t>Narcolepsy Definition (ICSD-3)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7F36F44-B85F-7FD6-8478-9429BCDFB90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68682150"/>
              </p:ext>
            </p:extLst>
          </p:nvPr>
        </p:nvGraphicFramePr>
        <p:xfrm>
          <a:off x="5169877" y="679938"/>
          <a:ext cx="6378655" cy="55398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55382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AD07C-CC9F-7BAE-B0BD-7CF6C913A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599" cy="1325563"/>
          </a:xfrm>
        </p:spPr>
        <p:txBody>
          <a:bodyPr>
            <a:normAutofit/>
          </a:bodyPr>
          <a:lstStyle/>
          <a:p>
            <a:r>
              <a:rPr lang="en-US" dirty="0"/>
              <a:t>MOA of NT1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B3A154-2BC0-510C-F17F-13B47F318E6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640" r="13609" b="-1"/>
          <a:stretch/>
        </p:blipFill>
        <p:spPr>
          <a:xfrm>
            <a:off x="6848918" y="1771078"/>
            <a:ext cx="4504881" cy="4504881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93EF2E6-2B88-53BE-6D52-5EFCCCDBF1D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82233628"/>
              </p:ext>
            </p:extLst>
          </p:nvPr>
        </p:nvGraphicFramePr>
        <p:xfrm>
          <a:off x="838200" y="1621243"/>
          <a:ext cx="5393361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1821483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AD07C-CC9F-7BAE-B0BD-7CF6C913A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740" y="1349864"/>
            <a:ext cx="2538046" cy="1325563"/>
          </a:xfrm>
        </p:spPr>
        <p:txBody>
          <a:bodyPr>
            <a:normAutofit/>
          </a:bodyPr>
          <a:lstStyle/>
          <a:p>
            <a:r>
              <a:rPr lang="en-US" dirty="0"/>
              <a:t>MOA of Cataplexy 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4C7BDFA-B409-C6F8-56CD-43DE54E6740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018220"/>
              </p:ext>
            </p:extLst>
          </p:nvPr>
        </p:nvGraphicFramePr>
        <p:xfrm>
          <a:off x="4624754" y="1145687"/>
          <a:ext cx="5393361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5220577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AD07C-CC9F-7BAE-B0BD-7CF6C913A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961" y="869218"/>
            <a:ext cx="10515599" cy="1325563"/>
          </a:xfrm>
        </p:spPr>
        <p:txBody>
          <a:bodyPr>
            <a:normAutofit/>
          </a:bodyPr>
          <a:lstStyle/>
          <a:p>
            <a:r>
              <a:rPr lang="en-US" dirty="0"/>
              <a:t>MOA of NT2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3FBF6F-7043-142C-3526-8B4CB7C9DB7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219" r="26532" b="2"/>
          <a:stretch/>
        </p:blipFill>
        <p:spPr>
          <a:xfrm>
            <a:off x="963934" y="2353119"/>
            <a:ext cx="4504881" cy="4504881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8D2585E-5527-B26C-76D0-A3342F41A95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00573156"/>
              </p:ext>
            </p:extLst>
          </p:nvPr>
        </p:nvGraphicFramePr>
        <p:xfrm>
          <a:off x="5834705" y="1169133"/>
          <a:ext cx="5393361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374205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45B93-C15E-43AF-9A2A-13E0880D7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r>
              <a:rPr lang="en-US" dirty="0"/>
              <a:t>Treatments </a:t>
            </a:r>
            <a:br>
              <a:rPr lang="en-US" dirty="0"/>
            </a:br>
            <a:r>
              <a:rPr lang="en-US" dirty="0"/>
              <a:t>Goals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6D931E9-CD32-140B-A859-43C6770C10B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81760298"/>
              </p:ext>
            </p:extLst>
          </p:nvPr>
        </p:nvGraphicFramePr>
        <p:xfrm>
          <a:off x="3759896" y="885459"/>
          <a:ext cx="7728267" cy="5087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6861232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45B93-C15E-43AF-9A2A-13E0880D7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025" y="621368"/>
            <a:ext cx="3286125" cy="5204085"/>
          </a:xfrm>
        </p:spPr>
        <p:txBody>
          <a:bodyPr>
            <a:normAutofit/>
          </a:bodyPr>
          <a:lstStyle/>
          <a:p>
            <a:r>
              <a:rPr lang="en-US" dirty="0"/>
              <a:t>Treatments: MOA and Therapeutic Targets</a:t>
            </a:r>
          </a:p>
        </p:txBody>
      </p:sp>
      <p:graphicFrame>
        <p:nvGraphicFramePr>
          <p:cNvPr id="24" name="Content Placeholder 2">
            <a:extLst>
              <a:ext uri="{FF2B5EF4-FFF2-40B4-BE49-F238E27FC236}">
                <a16:creationId xmlns:a16="http://schemas.microsoft.com/office/drawing/2014/main" id="{6D740067-B337-260E-0104-A9B8FB8D652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89633300"/>
              </p:ext>
            </p:extLst>
          </p:nvPr>
        </p:nvGraphicFramePr>
        <p:xfrm>
          <a:off x="4776730" y="819369"/>
          <a:ext cx="6589260" cy="52439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1082028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F8A6E6-8FC2-2734-E701-92AFBD192D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163" t="15814" r="27267" b="7907"/>
          <a:stretch/>
        </p:blipFill>
        <p:spPr>
          <a:xfrm>
            <a:off x="2568565" y="81258"/>
            <a:ext cx="7267095" cy="669548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77643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E5782-0C48-4152-9E51-E409056DF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Questions????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9601AE-768C-2D76-A5E6-4B174F4EAB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7812"/>
          <a:stretch>
            <a:fillRect/>
          </a:stretch>
        </p:blipFill>
        <p:spPr>
          <a:xfrm>
            <a:off x="5440787" y="1488649"/>
            <a:ext cx="3767607" cy="374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1920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694F4-7E65-4FC4-AF19-C4BCF347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OSA Screening:</a:t>
            </a:r>
            <a:br>
              <a:rPr lang="en-US" dirty="0"/>
            </a:br>
            <a:r>
              <a:rPr lang="en-US" dirty="0"/>
              <a:t>STOP-BANG</a:t>
            </a:r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0ED5E241-CDB4-4C0F-8F60-29F72AEB89A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0" name="Picture 2" descr="sleep apnea questions">
            <a:extLst>
              <a:ext uri="{FF2B5EF4-FFF2-40B4-BE49-F238E27FC236}">
                <a16:creationId xmlns:a16="http://schemas.microsoft.com/office/drawing/2014/main" id="{5C50E483-D297-4E27-9F85-E515B0EEB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094" y="1496867"/>
            <a:ext cx="7469585" cy="3864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20474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694F4-7E65-4FC4-AF19-C4BCF347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to do with Intermediate Risk Patients?</a:t>
            </a: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4F6C83D4-8C23-43BD-8D64-A562C7E0F49C}"/>
              </a:ext>
            </a:extLst>
          </p:cNvPr>
          <p:cNvSpPr>
            <a:spLocks noGrp="1" noChangeAspect="1" noChangeArrowheads="1"/>
          </p:cNvSpPr>
          <p:nvPr>
            <p:ph idx="1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E3320C4-D9D1-4F0B-B1F2-44F4CD7C0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dirty="0"/>
              <a:t>CHEST. Volume 149, Issue 3, March 2016, Pages 631-638</a:t>
            </a:r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0ED5E241-CDB4-4C0F-8F60-29F72AEB89A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F596AC-2004-4D06-AC51-93FB709F0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8576" y="1709170"/>
            <a:ext cx="4263240" cy="343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8769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34377-1429-4670-94CA-C56CA4A30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732" y="1128408"/>
            <a:ext cx="2947482" cy="4601183"/>
          </a:xfrm>
        </p:spPr>
        <p:txBody>
          <a:bodyPr/>
          <a:lstStyle/>
          <a:p>
            <a:r>
              <a:rPr lang="en-US" dirty="0"/>
              <a:t>Testing for OSA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19B6B9-CE5D-49D7-9DC0-AAD80E2A3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5475" y="867925"/>
            <a:ext cx="6320046" cy="522378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B0F0"/>
                </a:solidFill>
              </a:rPr>
              <a:t>Diagnostic PSG (Gold Standard)</a:t>
            </a:r>
            <a:endParaRPr lang="en-US" b="1" dirty="0"/>
          </a:p>
          <a:p>
            <a:r>
              <a:rPr lang="en-US" dirty="0"/>
              <a:t>In lab 20 channel study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rgbClr val="00B0F0"/>
                </a:solidFill>
              </a:rPr>
              <a:t>Split night PSG</a:t>
            </a:r>
            <a:endParaRPr lang="en-US" b="1" dirty="0"/>
          </a:p>
          <a:p>
            <a:r>
              <a:rPr lang="en-US" dirty="0"/>
              <a:t>1st half of night diagnostic, 2</a:t>
            </a:r>
            <a:r>
              <a:rPr lang="en-US" baseline="30000" dirty="0"/>
              <a:t>nd</a:t>
            </a:r>
            <a:r>
              <a:rPr lang="en-US" dirty="0"/>
              <a:t> half of night PAP titration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rgbClr val="00B0F0"/>
                </a:solidFill>
              </a:rPr>
              <a:t>Titration PSG</a:t>
            </a:r>
            <a:endParaRPr lang="en-US" b="1" dirty="0"/>
          </a:p>
          <a:p>
            <a:r>
              <a:rPr lang="en-US" dirty="0"/>
              <a:t>CPAP, BIPAP, or BIPAP ST titration 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rgbClr val="00B0F0"/>
                </a:solidFill>
              </a:rPr>
              <a:t>HSAT (Becoming Standard Testing Option)</a:t>
            </a:r>
            <a:endParaRPr lang="en-US" b="1" dirty="0"/>
          </a:p>
          <a:p>
            <a:r>
              <a:rPr lang="en-US" dirty="0"/>
              <a:t>4 channel study – cannot stage sleep</a:t>
            </a:r>
          </a:p>
          <a:p>
            <a:r>
              <a:rPr lang="en-US" dirty="0" err="1"/>
              <a:t>WatchPat</a:t>
            </a:r>
            <a:r>
              <a:rPr lang="en-US" dirty="0"/>
              <a:t> – can stage sleep (not as accurate as PSG)</a:t>
            </a:r>
          </a:p>
          <a:p>
            <a:r>
              <a:rPr lang="en-US" dirty="0"/>
              <a:t>Who can get this test?</a:t>
            </a:r>
          </a:p>
          <a:p>
            <a:pPr lvl="1"/>
            <a:r>
              <a:rPr lang="en-US" dirty="0"/>
              <a:t>High suspicion for moderate to severe OSA</a:t>
            </a:r>
          </a:p>
          <a:p>
            <a:pPr lvl="1"/>
            <a:r>
              <a:rPr lang="en-US" dirty="0"/>
              <a:t>No co-morbid medical or sleep disorders:</a:t>
            </a:r>
          </a:p>
          <a:p>
            <a:pPr lvl="2"/>
            <a:r>
              <a:rPr lang="en-US" dirty="0"/>
              <a:t>CHF, hypoventilation, COPD, CVA, insomnia, hypersomnia, RLS</a:t>
            </a:r>
          </a:p>
          <a:p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D6A2D38-4E24-7813-C641-8AFA8F0F2422}"/>
              </a:ext>
            </a:extLst>
          </p:cNvPr>
          <p:cNvSpPr/>
          <p:nvPr/>
        </p:nvSpPr>
        <p:spPr>
          <a:xfrm>
            <a:off x="3638282" y="450761"/>
            <a:ext cx="6168980" cy="3090929"/>
          </a:xfrm>
          <a:prstGeom prst="roundRect">
            <a:avLst/>
          </a:prstGeom>
          <a:noFill/>
          <a:ln>
            <a:solidFill>
              <a:srgbClr val="FF33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02AE629-767C-430C-04A3-A85BD971ABEA}"/>
              </a:ext>
            </a:extLst>
          </p:cNvPr>
          <p:cNvSpPr/>
          <p:nvPr/>
        </p:nvSpPr>
        <p:spPr>
          <a:xfrm>
            <a:off x="3582253" y="3551286"/>
            <a:ext cx="6168980" cy="3090929"/>
          </a:xfrm>
          <a:prstGeom prst="roundRect">
            <a:avLst/>
          </a:prstGeom>
          <a:noFill/>
          <a:ln>
            <a:solidFill>
              <a:srgbClr val="FF33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516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F043F-ACB0-4500-B658-6CEEA70B3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WatchPAT</a:t>
            </a:r>
            <a:r>
              <a:rPr lang="en-US" dirty="0">
                <a:solidFill>
                  <a:schemeClr val="bg1"/>
                </a:solidFill>
              </a:rPr>
              <a:t> (HSAT)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25D4AF-FCAA-4044-BC5E-4FCDEC6050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338" t="30601" r="23733" b="13597"/>
          <a:stretch/>
        </p:blipFill>
        <p:spPr>
          <a:xfrm>
            <a:off x="4088436" y="2083181"/>
            <a:ext cx="6867061" cy="39221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684230-22E7-4A14-83E7-A05359664B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9537" y="266347"/>
            <a:ext cx="1677637" cy="15231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98EE68-43A9-4FD4-BBC0-1DF9DF188A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1967" y="79354"/>
            <a:ext cx="2028825" cy="153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2587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34377-1429-4670-94CA-C56CA4A30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Classifying OSA Severity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1AE673A4-F749-46D1-B464-FE625E1123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Apnea Hypopnea Index (AHI)</a:t>
            </a:r>
          </a:p>
          <a:p>
            <a:r>
              <a:rPr lang="en-US" sz="2800" dirty="0"/>
              <a:t>Normal  = AHI &lt; 5 events/</a:t>
            </a:r>
            <a:r>
              <a:rPr lang="en-US" sz="2800" dirty="0" err="1"/>
              <a:t>hr</a:t>
            </a:r>
            <a:endParaRPr lang="en-US" sz="2800" dirty="0"/>
          </a:p>
          <a:p>
            <a:r>
              <a:rPr lang="en-US" sz="2800" dirty="0"/>
              <a:t>Mild =  AHI 5-14.9 events/</a:t>
            </a:r>
            <a:r>
              <a:rPr lang="en-US" sz="2800" dirty="0" err="1"/>
              <a:t>hr</a:t>
            </a:r>
            <a:endParaRPr lang="en-US" sz="2800" dirty="0"/>
          </a:p>
          <a:p>
            <a:r>
              <a:rPr lang="en-US" sz="2800" dirty="0"/>
              <a:t>Moderate = AHI 15-29.9 events/</a:t>
            </a:r>
            <a:r>
              <a:rPr lang="en-US" sz="2800" dirty="0" err="1"/>
              <a:t>hr</a:t>
            </a:r>
            <a:endParaRPr lang="en-US" sz="2800" dirty="0"/>
          </a:p>
          <a:p>
            <a:r>
              <a:rPr lang="en-US" sz="2800" dirty="0"/>
              <a:t>Severe = AHI ≥ 30 events/</a:t>
            </a:r>
            <a:r>
              <a:rPr lang="en-US" sz="2800" dirty="0" err="1"/>
              <a:t>hr</a:t>
            </a:r>
            <a:endParaRPr lang="en-US" sz="2800" dirty="0"/>
          </a:p>
          <a:p>
            <a:endParaRPr lang="en-US" sz="2800" dirty="0"/>
          </a:p>
          <a:p>
            <a:pPr marL="0" indent="0">
              <a:buNone/>
            </a:pPr>
            <a:r>
              <a:rPr lang="en-US" sz="2800" dirty="0">
                <a:solidFill>
                  <a:srgbClr val="FF33CC"/>
                </a:solidFill>
              </a:rPr>
              <a:t>*3% vs 4% desaturation criteria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342ED6-0002-486B-9B8A-EB076A2DF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dirty="0"/>
              <a:t>AASM Scoring Manual</a:t>
            </a:r>
          </a:p>
        </p:txBody>
      </p:sp>
    </p:spTree>
    <p:extLst>
      <p:ext uri="{BB962C8B-B14F-4D97-AF65-F5344CB8AC3E}">
        <p14:creationId xmlns:p14="http://schemas.microsoft.com/office/powerpoint/2010/main" val="2198457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34377-1429-4670-94CA-C56CA4A30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OSA:  Who Do We Treat?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19B6B9-CE5D-49D7-9DC0-AAD80E2A3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882944"/>
            <a:ext cx="5809122" cy="36396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B0F0"/>
                </a:solidFill>
              </a:rPr>
              <a:t>CMS Criteria</a:t>
            </a:r>
          </a:p>
          <a:p>
            <a:r>
              <a:rPr lang="en-US" dirty="0"/>
              <a:t>Moderate to severe OSA +/- symptoms</a:t>
            </a:r>
          </a:p>
          <a:p>
            <a:r>
              <a:rPr lang="en-US" dirty="0"/>
              <a:t>Mild OSA + symptoms 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FF33CC"/>
                </a:solidFill>
              </a:rPr>
              <a:t>*Data for reduction of CV disease/mortality with CPAP not conclusive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6DE667DE-66D7-4EF6-8F40-DC935964CE3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742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970D3-35EE-45EA-B6A8-C27D77D3C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SAVE Trial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2BF361F-871D-46DE-8F23-EF95469518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90069" y="1674119"/>
            <a:ext cx="5911518" cy="4344966"/>
          </a:xfrm>
          <a:prstGeom prst="rect">
            <a:avLst/>
          </a:prstGeom>
        </p:spPr>
      </p:pic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5EE4BCAA-E92B-4566-914A-1A716500C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90069" y="6168583"/>
            <a:ext cx="5911517" cy="365125"/>
          </a:xfrm>
        </p:spPr>
        <p:txBody>
          <a:bodyPr/>
          <a:lstStyle/>
          <a:p>
            <a:pPr algn="ctr"/>
            <a:r>
              <a:rPr lang="en-US" dirty="0"/>
              <a:t>N Engl J Med 2016; 375:919-931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376A4F-96FF-4C75-A881-18318707523F}"/>
              </a:ext>
            </a:extLst>
          </p:cNvPr>
          <p:cNvSpPr txBox="1"/>
          <p:nvPr/>
        </p:nvSpPr>
        <p:spPr>
          <a:xfrm>
            <a:off x="3530591" y="324292"/>
            <a:ext cx="39152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US" dirty="0">
                <a:solidFill>
                  <a:srgbClr val="FF33CC"/>
                </a:solidFill>
                <a:latin typeface="ff-quadraat-web-pro"/>
              </a:rPr>
              <a:t>P</a:t>
            </a:r>
            <a:r>
              <a:rPr lang="en-US" b="0" i="0" dirty="0">
                <a:solidFill>
                  <a:srgbClr val="FF33CC"/>
                </a:solidFill>
                <a:effectLst/>
                <a:latin typeface="ff-quadraat-web-pro"/>
              </a:rPr>
              <a:t>rimary </a:t>
            </a:r>
            <a:r>
              <a:rPr lang="en-US" dirty="0">
                <a:solidFill>
                  <a:srgbClr val="FF33CC"/>
                </a:solidFill>
                <a:latin typeface="ff-quadraat-web-pro"/>
              </a:rPr>
              <a:t>E</a:t>
            </a:r>
            <a:r>
              <a:rPr lang="en-US" b="0" i="0" dirty="0">
                <a:solidFill>
                  <a:srgbClr val="FF33CC"/>
                </a:solidFill>
                <a:effectLst/>
                <a:latin typeface="ff-quadraat-web-pro"/>
              </a:rPr>
              <a:t>nd </a:t>
            </a:r>
            <a:r>
              <a:rPr lang="en-US" dirty="0">
                <a:solidFill>
                  <a:srgbClr val="FF33CC"/>
                </a:solidFill>
                <a:latin typeface="ff-quadraat-web-pro"/>
              </a:rPr>
              <a:t>P</a:t>
            </a:r>
            <a:r>
              <a:rPr lang="en-US" b="0" i="0" dirty="0">
                <a:solidFill>
                  <a:srgbClr val="FF33CC"/>
                </a:solidFill>
                <a:effectLst/>
                <a:latin typeface="ff-quadraat-web-pro"/>
              </a:rPr>
              <a:t>oint: </a:t>
            </a:r>
          </a:p>
          <a:p>
            <a:pPr algn="l" fontAlgn="base"/>
            <a:r>
              <a:rPr lang="en-US" dirty="0">
                <a:solidFill>
                  <a:srgbClr val="4D4D4D"/>
                </a:solidFill>
                <a:latin typeface="ff-quadraat-web-pro"/>
              </a:rPr>
              <a:t>D</a:t>
            </a:r>
            <a:r>
              <a:rPr lang="en-US" b="0" i="0" dirty="0">
                <a:solidFill>
                  <a:srgbClr val="4D4D4D"/>
                </a:solidFill>
                <a:effectLst/>
                <a:latin typeface="ff-quadraat-web-pro"/>
              </a:rPr>
              <a:t>eath from CV causes, MI, CVA, or hospitalization for unstable angina, heart failure, or TIA</a:t>
            </a:r>
          </a:p>
        </p:txBody>
      </p:sp>
    </p:spTree>
    <p:extLst>
      <p:ext uri="{BB962C8B-B14F-4D97-AF65-F5344CB8AC3E}">
        <p14:creationId xmlns:p14="http://schemas.microsoft.com/office/powerpoint/2010/main" val="41014318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For Content">
            <a:extLst>
              <a:ext uri="{FF2B5EF4-FFF2-40B4-BE49-F238E27FC236}">
                <a16:creationId xmlns:a16="http://schemas.microsoft.com/office/drawing/2014/main" id="{2CDC5A5A-A9D5-4F25-9ED2-9410598FAB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94"/>
          <a:stretch/>
        </p:blipFill>
        <p:spPr bwMode="auto">
          <a:xfrm>
            <a:off x="3697290" y="1463039"/>
            <a:ext cx="8095661" cy="4331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C3D864-915C-4618-8225-6CC291C54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10FA6"/>
                </a:solidFill>
              </a:rPr>
              <a:t>Respiratory Events on PSG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D0572E-BE94-4BEE-A061-B5F1DD93EE7E}"/>
              </a:ext>
            </a:extLst>
          </p:cNvPr>
          <p:cNvSpPr txBox="1"/>
          <p:nvPr/>
        </p:nvSpPr>
        <p:spPr>
          <a:xfrm>
            <a:off x="5119199" y="3715250"/>
            <a:ext cx="2104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8189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Obstructive Apnea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706AB2-6C7C-4C72-B1FC-7DE0C65C2F96}"/>
              </a:ext>
            </a:extLst>
          </p:cNvPr>
          <p:cNvSpPr txBox="1"/>
          <p:nvPr/>
        </p:nvSpPr>
        <p:spPr>
          <a:xfrm>
            <a:off x="9544435" y="3715250"/>
            <a:ext cx="2104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8189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Obstructive Apnea</a:t>
            </a:r>
          </a:p>
        </p:txBody>
      </p:sp>
    </p:spTree>
    <p:extLst>
      <p:ext uri="{BB962C8B-B14F-4D97-AF65-F5344CB8AC3E}">
        <p14:creationId xmlns:p14="http://schemas.microsoft.com/office/powerpoint/2010/main" val="2944544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9" grpId="0"/>
      <p:bldP spid="9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34377-1429-4670-94CA-C56CA4A30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Effects of OSA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85F618-A235-47E2-9BD4-22B94DAC8A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5351" y="799696"/>
            <a:ext cx="5976855" cy="525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0254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F9AB7-5B74-4EDD-B93C-D733A0658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473" y="830760"/>
            <a:ext cx="2947482" cy="460118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FDF14-B930-482D-994B-0F1DB5A24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2946" y="1248759"/>
            <a:ext cx="10515600" cy="4351338"/>
          </a:xfrm>
        </p:spPr>
        <p:txBody>
          <a:bodyPr>
            <a:normAutofit/>
          </a:bodyPr>
          <a:lstStyle/>
          <a:p>
            <a:pPr lvl="1"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tx1"/>
                </a:solidFill>
              </a:rPr>
              <a:t>Be Familiar Basic Sleep Physiology &amp; Various Sleep Disorders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tx1"/>
                </a:solidFill>
              </a:rPr>
              <a:t>Know When to Refer to a Sleep Specialist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tx1"/>
                </a:solidFill>
              </a:rPr>
              <a:t>Know Types of Sleep Testing and How to Interpret the Results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tx1"/>
                </a:solidFill>
              </a:rPr>
              <a:t>How to Select Appropriate Sleep Medications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tx1"/>
                </a:solidFill>
              </a:rPr>
              <a:t>Feel Confident Treating Sleep Disorders like Insomnia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tx1"/>
                </a:solidFill>
              </a:rPr>
              <a:t>Become Familiar with Latest Treatment Options </a:t>
            </a: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3D3C3BCF-BA35-440D-82F6-E5275B377131}"/>
              </a:ext>
            </a:extLst>
          </p:cNvPr>
          <p:cNvSpPr/>
          <p:nvPr/>
        </p:nvSpPr>
        <p:spPr>
          <a:xfrm>
            <a:off x="3688618" y="2014799"/>
            <a:ext cx="178129" cy="230126"/>
          </a:xfrm>
          <a:custGeom>
            <a:avLst/>
            <a:gdLst>
              <a:gd name="connsiteX0" fmla="*/ 0 w 154379"/>
              <a:gd name="connsiteY0" fmla="*/ 261257 h 337003"/>
              <a:gd name="connsiteX1" fmla="*/ 35626 w 154379"/>
              <a:gd name="connsiteY1" fmla="*/ 320633 h 337003"/>
              <a:gd name="connsiteX2" fmla="*/ 154379 w 154379"/>
              <a:gd name="connsiteY2" fmla="*/ 0 h 337003"/>
              <a:gd name="connsiteX3" fmla="*/ 154379 w 154379"/>
              <a:gd name="connsiteY3" fmla="*/ 0 h 337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379" h="337003">
                <a:moveTo>
                  <a:pt x="0" y="261257"/>
                </a:moveTo>
                <a:cubicBezTo>
                  <a:pt x="4948" y="312716"/>
                  <a:pt x="9896" y="364176"/>
                  <a:pt x="35626" y="320633"/>
                </a:cubicBezTo>
                <a:cubicBezTo>
                  <a:pt x="61356" y="277090"/>
                  <a:pt x="154379" y="0"/>
                  <a:pt x="154379" y="0"/>
                </a:cubicBezTo>
                <a:lnTo>
                  <a:pt x="154379" y="0"/>
                </a:lnTo>
              </a:path>
            </a:pathLst>
          </a:custGeom>
          <a:solidFill>
            <a:srgbClr val="FF33CC"/>
          </a:solidFill>
          <a:ln w="3810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DE853D6-7FA0-4893-BD32-F0E2ACDB8FF9}"/>
              </a:ext>
            </a:extLst>
          </p:cNvPr>
          <p:cNvSpPr/>
          <p:nvPr/>
        </p:nvSpPr>
        <p:spPr>
          <a:xfrm>
            <a:off x="3671539" y="2400425"/>
            <a:ext cx="178129" cy="230126"/>
          </a:xfrm>
          <a:custGeom>
            <a:avLst/>
            <a:gdLst>
              <a:gd name="connsiteX0" fmla="*/ 0 w 154379"/>
              <a:gd name="connsiteY0" fmla="*/ 261257 h 337003"/>
              <a:gd name="connsiteX1" fmla="*/ 35626 w 154379"/>
              <a:gd name="connsiteY1" fmla="*/ 320633 h 337003"/>
              <a:gd name="connsiteX2" fmla="*/ 154379 w 154379"/>
              <a:gd name="connsiteY2" fmla="*/ 0 h 337003"/>
              <a:gd name="connsiteX3" fmla="*/ 154379 w 154379"/>
              <a:gd name="connsiteY3" fmla="*/ 0 h 337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379" h="337003">
                <a:moveTo>
                  <a:pt x="0" y="261257"/>
                </a:moveTo>
                <a:cubicBezTo>
                  <a:pt x="4948" y="312716"/>
                  <a:pt x="9896" y="364176"/>
                  <a:pt x="35626" y="320633"/>
                </a:cubicBezTo>
                <a:cubicBezTo>
                  <a:pt x="61356" y="277090"/>
                  <a:pt x="154379" y="0"/>
                  <a:pt x="154379" y="0"/>
                </a:cubicBezTo>
                <a:lnTo>
                  <a:pt x="154379" y="0"/>
                </a:lnTo>
              </a:path>
            </a:pathLst>
          </a:custGeom>
          <a:solidFill>
            <a:srgbClr val="FF33CC"/>
          </a:solidFill>
          <a:ln w="3810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8610136-3BAE-4259-AA9E-708CCEB0411A}"/>
              </a:ext>
            </a:extLst>
          </p:cNvPr>
          <p:cNvSpPr/>
          <p:nvPr/>
        </p:nvSpPr>
        <p:spPr>
          <a:xfrm>
            <a:off x="3671538" y="2786175"/>
            <a:ext cx="178129" cy="230126"/>
          </a:xfrm>
          <a:custGeom>
            <a:avLst/>
            <a:gdLst>
              <a:gd name="connsiteX0" fmla="*/ 0 w 154379"/>
              <a:gd name="connsiteY0" fmla="*/ 261257 h 337003"/>
              <a:gd name="connsiteX1" fmla="*/ 35626 w 154379"/>
              <a:gd name="connsiteY1" fmla="*/ 320633 h 337003"/>
              <a:gd name="connsiteX2" fmla="*/ 154379 w 154379"/>
              <a:gd name="connsiteY2" fmla="*/ 0 h 337003"/>
              <a:gd name="connsiteX3" fmla="*/ 154379 w 154379"/>
              <a:gd name="connsiteY3" fmla="*/ 0 h 337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379" h="337003">
                <a:moveTo>
                  <a:pt x="0" y="261257"/>
                </a:moveTo>
                <a:cubicBezTo>
                  <a:pt x="4948" y="312716"/>
                  <a:pt x="9896" y="364176"/>
                  <a:pt x="35626" y="320633"/>
                </a:cubicBezTo>
                <a:cubicBezTo>
                  <a:pt x="61356" y="277090"/>
                  <a:pt x="154379" y="0"/>
                  <a:pt x="154379" y="0"/>
                </a:cubicBezTo>
                <a:lnTo>
                  <a:pt x="154379" y="0"/>
                </a:lnTo>
              </a:path>
            </a:pathLst>
          </a:custGeom>
          <a:solidFill>
            <a:srgbClr val="FF33CC"/>
          </a:solidFill>
          <a:ln w="3810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149E6B6-0F07-4082-85B6-7DB8822DCD77}"/>
              </a:ext>
            </a:extLst>
          </p:cNvPr>
          <p:cNvSpPr/>
          <p:nvPr/>
        </p:nvSpPr>
        <p:spPr>
          <a:xfrm>
            <a:off x="3628194" y="4075071"/>
            <a:ext cx="178129" cy="230126"/>
          </a:xfrm>
          <a:custGeom>
            <a:avLst/>
            <a:gdLst>
              <a:gd name="connsiteX0" fmla="*/ 0 w 154379"/>
              <a:gd name="connsiteY0" fmla="*/ 261257 h 337003"/>
              <a:gd name="connsiteX1" fmla="*/ 35626 w 154379"/>
              <a:gd name="connsiteY1" fmla="*/ 320633 h 337003"/>
              <a:gd name="connsiteX2" fmla="*/ 154379 w 154379"/>
              <a:gd name="connsiteY2" fmla="*/ 0 h 337003"/>
              <a:gd name="connsiteX3" fmla="*/ 154379 w 154379"/>
              <a:gd name="connsiteY3" fmla="*/ 0 h 337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379" h="337003">
                <a:moveTo>
                  <a:pt x="0" y="261257"/>
                </a:moveTo>
                <a:cubicBezTo>
                  <a:pt x="4948" y="312716"/>
                  <a:pt x="9896" y="364176"/>
                  <a:pt x="35626" y="320633"/>
                </a:cubicBezTo>
                <a:cubicBezTo>
                  <a:pt x="61356" y="277090"/>
                  <a:pt x="154379" y="0"/>
                  <a:pt x="154379" y="0"/>
                </a:cubicBezTo>
                <a:lnTo>
                  <a:pt x="154379" y="0"/>
                </a:lnTo>
              </a:path>
            </a:pathLst>
          </a:custGeom>
          <a:solidFill>
            <a:srgbClr val="FF33CC"/>
          </a:solidFill>
          <a:ln w="3810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AAB6C59-247C-4095-86AE-26FA95C5BBCD}"/>
              </a:ext>
            </a:extLst>
          </p:cNvPr>
          <p:cNvSpPr/>
          <p:nvPr/>
        </p:nvSpPr>
        <p:spPr>
          <a:xfrm>
            <a:off x="3665889" y="3217162"/>
            <a:ext cx="178129" cy="230126"/>
          </a:xfrm>
          <a:custGeom>
            <a:avLst/>
            <a:gdLst>
              <a:gd name="connsiteX0" fmla="*/ 0 w 154379"/>
              <a:gd name="connsiteY0" fmla="*/ 261257 h 337003"/>
              <a:gd name="connsiteX1" fmla="*/ 35626 w 154379"/>
              <a:gd name="connsiteY1" fmla="*/ 320633 h 337003"/>
              <a:gd name="connsiteX2" fmla="*/ 154379 w 154379"/>
              <a:gd name="connsiteY2" fmla="*/ 0 h 337003"/>
              <a:gd name="connsiteX3" fmla="*/ 154379 w 154379"/>
              <a:gd name="connsiteY3" fmla="*/ 0 h 337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379" h="337003">
                <a:moveTo>
                  <a:pt x="0" y="261257"/>
                </a:moveTo>
                <a:cubicBezTo>
                  <a:pt x="4948" y="312716"/>
                  <a:pt x="9896" y="364176"/>
                  <a:pt x="35626" y="320633"/>
                </a:cubicBezTo>
                <a:cubicBezTo>
                  <a:pt x="61356" y="277090"/>
                  <a:pt x="154379" y="0"/>
                  <a:pt x="154379" y="0"/>
                </a:cubicBezTo>
                <a:lnTo>
                  <a:pt x="154379" y="0"/>
                </a:lnTo>
              </a:path>
            </a:pathLst>
          </a:custGeom>
          <a:solidFill>
            <a:srgbClr val="FF33CC"/>
          </a:solidFill>
          <a:ln w="3810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753F33C-E063-407A-9C74-A85249B314DB}"/>
              </a:ext>
            </a:extLst>
          </p:cNvPr>
          <p:cNvSpPr/>
          <p:nvPr/>
        </p:nvSpPr>
        <p:spPr>
          <a:xfrm>
            <a:off x="3660240" y="3648149"/>
            <a:ext cx="178129" cy="230126"/>
          </a:xfrm>
          <a:custGeom>
            <a:avLst/>
            <a:gdLst>
              <a:gd name="connsiteX0" fmla="*/ 0 w 154379"/>
              <a:gd name="connsiteY0" fmla="*/ 261257 h 337003"/>
              <a:gd name="connsiteX1" fmla="*/ 35626 w 154379"/>
              <a:gd name="connsiteY1" fmla="*/ 320633 h 337003"/>
              <a:gd name="connsiteX2" fmla="*/ 154379 w 154379"/>
              <a:gd name="connsiteY2" fmla="*/ 0 h 337003"/>
              <a:gd name="connsiteX3" fmla="*/ 154379 w 154379"/>
              <a:gd name="connsiteY3" fmla="*/ 0 h 337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379" h="337003">
                <a:moveTo>
                  <a:pt x="0" y="261257"/>
                </a:moveTo>
                <a:cubicBezTo>
                  <a:pt x="4948" y="312716"/>
                  <a:pt x="9896" y="364176"/>
                  <a:pt x="35626" y="320633"/>
                </a:cubicBezTo>
                <a:cubicBezTo>
                  <a:pt x="61356" y="277090"/>
                  <a:pt x="154379" y="0"/>
                  <a:pt x="154379" y="0"/>
                </a:cubicBezTo>
                <a:lnTo>
                  <a:pt x="154379" y="0"/>
                </a:lnTo>
              </a:path>
            </a:pathLst>
          </a:custGeom>
          <a:solidFill>
            <a:srgbClr val="FF33CC"/>
          </a:solidFill>
          <a:ln w="3810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1891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1" grpId="0" animBg="1"/>
      <p:bldP spid="12" grpId="0" animBg="1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34377-1429-4670-94CA-C56CA4A30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OSA &amp; Atrial fibrillation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19B6B9-CE5D-49D7-9DC0-AAD80E2A3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0306" y="656909"/>
            <a:ext cx="4285184" cy="36396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B0F0"/>
                </a:solidFill>
              </a:rPr>
              <a:t>Journal of American College of Cardiology (2007)</a:t>
            </a:r>
            <a:endParaRPr lang="en-US" b="1" dirty="0"/>
          </a:p>
          <a:p>
            <a:r>
              <a:rPr lang="en-US" dirty="0"/>
              <a:t>Retrospective study on 3542 pts with PSG</a:t>
            </a:r>
          </a:p>
          <a:p>
            <a:r>
              <a:rPr lang="en-US" dirty="0"/>
              <a:t>133 developed AF</a:t>
            </a:r>
          </a:p>
          <a:p>
            <a:r>
              <a:rPr lang="en-US" dirty="0"/>
              <a:t>OSA predictive in those &lt; 65 y/o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D9155B-7743-4F88-9776-9B1FE09CA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20861" y="6413738"/>
            <a:ext cx="5940305" cy="345059"/>
          </a:xfrm>
        </p:spPr>
        <p:txBody>
          <a:bodyPr/>
          <a:lstStyle/>
          <a:p>
            <a:r>
              <a:rPr lang="en-US" dirty="0"/>
              <a:t>J Am Coll </a:t>
            </a:r>
            <a:r>
              <a:rPr lang="en-US" dirty="0" err="1"/>
              <a:t>Cardiol</a:t>
            </a:r>
            <a:r>
              <a:rPr lang="en-US" dirty="0"/>
              <a:t>. 2007 Feb 6;49(5):565-71.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E0E496-7041-44CF-8E9C-00BE54505E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12" t="26991" r="48972" b="19167"/>
          <a:stretch/>
        </p:blipFill>
        <p:spPr>
          <a:xfrm>
            <a:off x="6791897" y="3238252"/>
            <a:ext cx="4399408" cy="296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8825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34377-1429-4670-94CA-C56CA4A30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OSA &amp; Hypertension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19B6B9-CE5D-49D7-9DC0-AAD80E2A3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1432701"/>
            <a:ext cx="7206984" cy="363968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B0F0"/>
                </a:solidFill>
              </a:rPr>
              <a:t>WSC</a:t>
            </a:r>
          </a:p>
          <a:p>
            <a:r>
              <a:rPr lang="en-US" dirty="0"/>
              <a:t>Assessed 1,060 men and women age 30-60</a:t>
            </a:r>
          </a:p>
          <a:p>
            <a:r>
              <a:rPr lang="en-US" dirty="0"/>
              <a:t>Linear relationship between HTN and OSA severity</a:t>
            </a:r>
          </a:p>
          <a:p>
            <a:r>
              <a:rPr lang="en-US" dirty="0"/>
              <a:t>Risk of HTN increased by 4% for every 1 event/</a:t>
            </a:r>
            <a:r>
              <a:rPr lang="en-US" dirty="0" err="1"/>
              <a:t>hr</a:t>
            </a:r>
            <a:r>
              <a:rPr lang="en-US" dirty="0"/>
              <a:t> increase in AHI</a:t>
            </a:r>
          </a:p>
          <a:p>
            <a:pPr marL="0" indent="0">
              <a:buNone/>
            </a:pPr>
            <a:endParaRPr lang="en-US" b="1" dirty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00B0F0"/>
                </a:solidFill>
              </a:rPr>
              <a:t>SHHS</a:t>
            </a:r>
            <a:endParaRPr lang="en-US" b="1" dirty="0"/>
          </a:p>
          <a:p>
            <a:r>
              <a:rPr lang="en-US" dirty="0"/>
              <a:t>Older cohort of patients (&gt;40)</a:t>
            </a:r>
          </a:p>
          <a:p>
            <a:r>
              <a:rPr lang="en-US" dirty="0"/>
              <a:t>Cross sectional analysis of 6,132 pts </a:t>
            </a:r>
          </a:p>
          <a:p>
            <a:r>
              <a:rPr lang="en-US" dirty="0"/>
              <a:t>Increased risk of HTN for AHI &gt; 30 (OR 1.37, 95%CI, 1.03-1.83)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00CBF6-C8F8-48BD-9A42-7599B947C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18055" y="6381854"/>
            <a:ext cx="5911517" cy="365125"/>
          </a:xfrm>
        </p:spPr>
        <p:txBody>
          <a:bodyPr/>
          <a:lstStyle/>
          <a:p>
            <a:r>
              <a:rPr lang="en-US" dirty="0"/>
              <a:t>J </a:t>
            </a:r>
            <a:r>
              <a:rPr lang="en-US" dirty="0" err="1"/>
              <a:t>Thorac</a:t>
            </a:r>
            <a:r>
              <a:rPr lang="en-US" dirty="0"/>
              <a:t> Dis. 2018 Dec; 10(Suppl 34): S4189–S4200.</a:t>
            </a:r>
          </a:p>
        </p:txBody>
      </p:sp>
    </p:spTree>
    <p:extLst>
      <p:ext uri="{BB962C8B-B14F-4D97-AF65-F5344CB8AC3E}">
        <p14:creationId xmlns:p14="http://schemas.microsoft.com/office/powerpoint/2010/main" val="7583972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34377-1429-4670-94CA-C56CA4A30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OSA: </a:t>
            </a:r>
            <a:br>
              <a:rPr lang="en-US" dirty="0"/>
            </a:br>
            <a:r>
              <a:rPr lang="en-US" dirty="0"/>
              <a:t>Cardiovascular Risk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19B6B9-CE5D-49D7-9DC0-AAD80E2A3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7" y="882943"/>
            <a:ext cx="7009747" cy="50958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B0F0"/>
                </a:solidFill>
              </a:rPr>
              <a:t>Increased risk of</a:t>
            </a:r>
          </a:p>
          <a:p>
            <a:r>
              <a:rPr lang="en-US" dirty="0"/>
              <a:t>Hypertension</a:t>
            </a:r>
          </a:p>
          <a:p>
            <a:r>
              <a:rPr lang="en-US" dirty="0"/>
              <a:t>2.3x increased risk of incident stroke</a:t>
            </a:r>
          </a:p>
          <a:p>
            <a:r>
              <a:rPr lang="en-US" dirty="0"/>
              <a:t>A. fib, bradyarrhythmia, PVCs</a:t>
            </a:r>
          </a:p>
          <a:p>
            <a:r>
              <a:rPr lang="en-US" dirty="0"/>
              <a:t>CAD</a:t>
            </a:r>
          </a:p>
          <a:p>
            <a:r>
              <a:rPr lang="en-US" dirty="0"/>
              <a:t>Heart failure</a:t>
            </a:r>
          </a:p>
          <a:p>
            <a:r>
              <a:rPr lang="en-US" dirty="0"/>
              <a:t>All cause mortality (Busselton health Study)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FF33CC"/>
                </a:solidFill>
              </a:rPr>
              <a:t>*Risk is associated with OSA severity and degree of O2 desaturation events</a:t>
            </a:r>
          </a:p>
          <a:p>
            <a:pPr marL="0" indent="0">
              <a:buNone/>
            </a:pPr>
            <a:r>
              <a:rPr lang="en-US" dirty="0">
                <a:solidFill>
                  <a:srgbClr val="FF33CC"/>
                </a:solidFill>
              </a:rPr>
              <a:t>*Risk of death from OSA decreases after age 65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00CBF6-C8F8-48BD-9A42-7599B947C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06561" y="6432985"/>
            <a:ext cx="5911517" cy="365125"/>
          </a:xfrm>
        </p:spPr>
        <p:txBody>
          <a:bodyPr/>
          <a:lstStyle/>
          <a:p>
            <a:r>
              <a:rPr lang="en-US" b="0" i="0" dirty="0">
                <a:solidFill>
                  <a:schemeClr val="bg1">
                    <a:lumMod val="65000"/>
                  </a:schemeClr>
                </a:solidFill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 </a:t>
            </a:r>
            <a:r>
              <a:rPr lang="en-US" b="0" i="0" dirty="0" err="1">
                <a:solidFill>
                  <a:schemeClr val="bg1">
                    <a:lumMod val="65000"/>
                  </a:schemeClr>
                </a:solidFill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Thorac</a:t>
            </a:r>
            <a:r>
              <a:rPr lang="en-US" b="0" i="0" dirty="0">
                <a:solidFill>
                  <a:schemeClr val="bg1">
                    <a:lumMod val="65000"/>
                  </a:schemeClr>
                </a:solidFill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Dis.</a:t>
            </a:r>
            <a:r>
              <a:rPr lang="en-US" b="0" i="0" dirty="0">
                <a:solidFill>
                  <a:schemeClr val="bg1">
                    <a:lumMod val="65000"/>
                  </a:schemeClr>
                </a:solidFill>
                <a:effectLst/>
              </a:rPr>
              <a:t> 2018 Dec; 10(Suppl 34): S4189–S4200.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054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34377-1429-4670-94CA-C56CA4A30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OSA:  Metabolic and Neurovascular Effects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19B6B9-CE5D-49D7-9DC0-AAD80E2A3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882944"/>
            <a:ext cx="5809122" cy="36396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00B0F0"/>
                </a:solidFill>
              </a:rPr>
              <a:t>Increased risk of</a:t>
            </a:r>
          </a:p>
          <a:p>
            <a:r>
              <a:rPr lang="en-US" dirty="0"/>
              <a:t>Glucose intolerance and insulin resistance </a:t>
            </a:r>
          </a:p>
          <a:p>
            <a:r>
              <a:rPr lang="en-US" dirty="0"/>
              <a:t>Central obesity / abdominal fat accumulation</a:t>
            </a:r>
          </a:p>
          <a:p>
            <a:r>
              <a:rPr lang="en-US" dirty="0"/>
              <a:t>Difficulty losing weight  </a:t>
            </a:r>
          </a:p>
          <a:p>
            <a:r>
              <a:rPr lang="en-US" dirty="0"/>
              <a:t>Cognitive dysfunction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00CBF6-C8F8-48BD-9A42-7599B947C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28852" y="6376803"/>
            <a:ext cx="7938655" cy="365125"/>
          </a:xfrm>
        </p:spPr>
        <p:txBody>
          <a:bodyPr/>
          <a:lstStyle/>
          <a:p>
            <a:r>
              <a:rPr lang="en-US" dirty="0"/>
              <a:t> M. Glasser, N. Bailey, A. McMillan, E. Goff, M.J. Morrell, The Bidirectional Relationship Between Obstructive Sleep Apnea and Metabolic Disease. Front. Endocrinol., 06 August 2018, Respirology. 2011; 17(2): 223-236.</a:t>
            </a:r>
          </a:p>
          <a:p>
            <a:r>
              <a:rPr lang="en-US" b="0" i="0" dirty="0">
                <a:solidFill>
                  <a:schemeClr val="bg1">
                    <a:lumMod val="65000"/>
                  </a:schemeClr>
                </a:solidFill>
                <a:effectLst/>
              </a:rPr>
              <a:t>.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0A783E-7226-4C84-870D-8DCDE4A755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6480" y="2937499"/>
            <a:ext cx="4237555" cy="2672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794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1B0783-6D7F-B76D-0757-4315322FB3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AB698-8421-1CAA-C169-2601A8B1B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OSA Effects on Mental Health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402EA1-BED3-5FBA-655F-C9806B0013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2038" y="517819"/>
            <a:ext cx="5809122" cy="36396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00B0F0"/>
                </a:solidFill>
              </a:rPr>
              <a:t>2023 Study from Korea </a:t>
            </a:r>
          </a:p>
          <a:p>
            <a:r>
              <a:rPr lang="en-US" dirty="0"/>
              <a:t>8030 patients reviewed</a:t>
            </a:r>
          </a:p>
          <a:p>
            <a:r>
              <a:rPr lang="en-US" dirty="0"/>
              <a:t>Screening for OSA using STOP Bang Questionnaire</a:t>
            </a:r>
          </a:p>
          <a:p>
            <a:r>
              <a:rPr lang="en-US" dirty="0"/>
              <a:t>Screened for Depression using PHQ-9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FAF502-325C-9140-63F7-FA47FD188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52038" y="6269804"/>
            <a:ext cx="7699882" cy="365125"/>
          </a:xfrm>
        </p:spPr>
        <p:txBody>
          <a:bodyPr/>
          <a:lstStyle/>
          <a:p>
            <a:pPr algn="ctr"/>
            <a:r>
              <a:rPr lang="en-US" dirty="0"/>
              <a:t>Lee MR, Jung SM (2023) Obstructive sleep apnea related to mental health, health-related quality of life and multimorbidity: A nationwide survey of a representative sample in Republic of Korea. PLOS ONE 18(6)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6927862D-37D2-033E-4DFC-541A09971A3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1A334C0-4C8B-16B1-91DE-0F433D635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8299" y="2942493"/>
            <a:ext cx="5305603" cy="3188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5870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45DE2F-F619-9886-34EE-5A5AAF56F8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7AD01-F9F7-BB55-7E6A-4E969E6CA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Managing OSA in a Psychiatric Practice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78238F-0423-B727-006C-5A930153C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52038" y="6251516"/>
            <a:ext cx="7699882" cy="365125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J Clin Psychiatry 84:2, March/April 2023</a:t>
            </a:r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AD387080-3530-CF9B-6241-B72DFA7C692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1E8B6AF-4B51-868A-BC0A-AB7AE4C8DA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2850" t="12178" r="15150" b="51289"/>
          <a:stretch>
            <a:fillRect/>
          </a:stretch>
        </p:blipFill>
        <p:spPr>
          <a:xfrm>
            <a:off x="3852038" y="968054"/>
            <a:ext cx="6643274" cy="42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4769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CAB2B6-5D66-C0E2-49E2-C3CDC66541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24305-233A-521A-78FD-B44016CE5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Managing OSA in a Psychiatric Practice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5FC9D6-F9F1-207F-C133-A1207F0C2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52038" y="6269804"/>
            <a:ext cx="7699882" cy="365125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J Clin Psychiatry 84:2, March/April 2023</a:t>
            </a:r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70675A64-E3C4-4557-98C0-A7DF092C6DF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592198-C86D-2D25-1846-D9846317BD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8750" t="50000" r="15131" b="12089"/>
          <a:stretch>
            <a:fillRect/>
          </a:stretch>
        </p:blipFill>
        <p:spPr>
          <a:xfrm>
            <a:off x="5449783" y="297049"/>
            <a:ext cx="4504392" cy="595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1614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A6CC82-3483-A098-767D-8264E172B4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83C41-6266-AAAF-836F-AEBCE706A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8" y="1123837"/>
            <a:ext cx="3008441" cy="4601183"/>
          </a:xfrm>
        </p:spPr>
        <p:txBody>
          <a:bodyPr/>
          <a:lstStyle/>
          <a:p>
            <a:r>
              <a:rPr lang="en-US" dirty="0"/>
              <a:t>OSA and Mental Disorders: A Bidirectional Mendelian Randomization Study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C1D2D5-3C47-69CC-BD22-221D7DB68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70326" y="6269804"/>
            <a:ext cx="7699882" cy="365125"/>
          </a:xfrm>
        </p:spPr>
        <p:txBody>
          <a:bodyPr/>
          <a:lstStyle/>
          <a:p>
            <a:pPr algn="ctr"/>
            <a:r>
              <a:rPr lang="en-US" dirty="0"/>
              <a:t>Liu, H., Wang, X., Feng, H. </a:t>
            </a:r>
            <a:r>
              <a:rPr lang="en-US" i="1" dirty="0"/>
              <a:t>et al.</a:t>
            </a:r>
            <a:r>
              <a:rPr lang="en-US" dirty="0"/>
              <a:t> Obstructive sleep apnea and mental disorders: a bidirectional mendelian randomization study. </a:t>
            </a:r>
            <a:r>
              <a:rPr lang="en-US" i="1" dirty="0"/>
              <a:t>BMC Psychiatry</a:t>
            </a:r>
            <a:r>
              <a:rPr lang="en-US" dirty="0"/>
              <a:t> </a:t>
            </a:r>
            <a:r>
              <a:rPr lang="en-US" b="1" dirty="0"/>
              <a:t>24</a:t>
            </a:r>
            <a:r>
              <a:rPr lang="en-US" dirty="0"/>
              <a:t>, 304 (2024)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68BBED6E-CC01-6498-547F-4332693EA17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098" name="Picture 2" descr="Fig. 1">
            <a:extLst>
              <a:ext uri="{FF2B5EF4-FFF2-40B4-BE49-F238E27FC236}">
                <a16:creationId xmlns:a16="http://schemas.microsoft.com/office/drawing/2014/main" id="{19865163-FEF1-FEA2-2829-C195F14B7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784" y="931582"/>
            <a:ext cx="7309676" cy="4859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37551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AE87D8-5DEA-D4EE-1C3C-EA7A78B666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4CA15-98DB-7D98-A940-55375C022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Genetically Predicted OSA on Mental Disorders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F21F4D-C79A-1977-FD0D-6B760C95E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70326" y="6269804"/>
            <a:ext cx="7699882" cy="365125"/>
          </a:xfrm>
        </p:spPr>
        <p:txBody>
          <a:bodyPr/>
          <a:lstStyle/>
          <a:p>
            <a:pPr algn="ctr"/>
            <a:r>
              <a:rPr lang="en-US" dirty="0"/>
              <a:t>Liu, H., Wang, X., Feng, H. </a:t>
            </a:r>
            <a:r>
              <a:rPr lang="en-US" i="1" dirty="0"/>
              <a:t>et al.</a:t>
            </a:r>
            <a:r>
              <a:rPr lang="en-US" dirty="0"/>
              <a:t> Obstructive sleep apnea and mental disorders: a bidirectional mendelian randomization study. </a:t>
            </a:r>
            <a:r>
              <a:rPr lang="en-US" i="1" dirty="0"/>
              <a:t>BMC Psychiatry</a:t>
            </a:r>
            <a:r>
              <a:rPr lang="en-US" dirty="0"/>
              <a:t> </a:t>
            </a:r>
            <a:r>
              <a:rPr lang="en-US" b="1" dirty="0"/>
              <a:t>24</a:t>
            </a:r>
            <a:r>
              <a:rPr lang="en-US" dirty="0"/>
              <a:t>, 304 (2024)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7F6AAF07-D5CF-D705-D274-88D0F48C00B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E7F61C-3084-38A1-AB13-F2C7287BE8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9888" y="1457660"/>
            <a:ext cx="7039696" cy="3933535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E15089A9-14FF-837E-AF3D-F4AB94BB1ECF}"/>
              </a:ext>
            </a:extLst>
          </p:cNvPr>
          <p:cNvSpPr/>
          <p:nvPr/>
        </p:nvSpPr>
        <p:spPr>
          <a:xfrm>
            <a:off x="3675888" y="1631038"/>
            <a:ext cx="7778496" cy="490728"/>
          </a:xfrm>
          <a:prstGeom prst="ellipse">
            <a:avLst/>
          </a:prstGeom>
          <a:noFill/>
          <a:ln>
            <a:solidFill>
              <a:srgbClr val="FF33C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522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F5F621-09D8-6AC6-2715-410CF06981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A3761-A756-8970-CAF6-57017772F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Genetically Predicted Mental Disorders on OSA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42D1DA-2888-6C48-7353-313227C37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70326" y="6269804"/>
            <a:ext cx="7699882" cy="365125"/>
          </a:xfrm>
        </p:spPr>
        <p:txBody>
          <a:bodyPr/>
          <a:lstStyle/>
          <a:p>
            <a:pPr algn="ctr"/>
            <a:r>
              <a:rPr lang="en-US" dirty="0"/>
              <a:t>Liu, H., Wang, X., Feng, H. </a:t>
            </a:r>
            <a:r>
              <a:rPr lang="en-US" i="1" dirty="0"/>
              <a:t>et al.</a:t>
            </a:r>
            <a:r>
              <a:rPr lang="en-US" dirty="0"/>
              <a:t> Obstructive sleep apnea and mental disorders: a bidirectional mendelian randomization study. </a:t>
            </a:r>
            <a:r>
              <a:rPr lang="en-US" i="1" dirty="0"/>
              <a:t>BMC Psychiatry</a:t>
            </a:r>
            <a:r>
              <a:rPr lang="en-US" dirty="0"/>
              <a:t> </a:t>
            </a:r>
            <a:r>
              <a:rPr lang="en-US" b="1" dirty="0"/>
              <a:t>24</a:t>
            </a:r>
            <a:r>
              <a:rPr lang="en-US" dirty="0"/>
              <a:t>, 304 (2024)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55D8B0BB-77FC-AE0D-5410-5AF302AEC37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2" name="Picture 2" descr="Fig. 3">
            <a:extLst>
              <a:ext uri="{FF2B5EF4-FFF2-40B4-BE49-F238E27FC236}">
                <a16:creationId xmlns:a16="http://schemas.microsoft.com/office/drawing/2014/main" id="{4C3C7C2B-E2F2-12EE-3261-DEDB123A8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969" y="1515427"/>
            <a:ext cx="6844596" cy="381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ECE7045-C1FC-9114-F55E-C14FA70B3AB1}"/>
              </a:ext>
            </a:extLst>
          </p:cNvPr>
          <p:cNvSpPr/>
          <p:nvPr/>
        </p:nvSpPr>
        <p:spPr>
          <a:xfrm>
            <a:off x="3749040" y="3508248"/>
            <a:ext cx="7778496" cy="490728"/>
          </a:xfrm>
          <a:prstGeom prst="ellipse">
            <a:avLst/>
          </a:prstGeom>
          <a:noFill/>
          <a:ln>
            <a:solidFill>
              <a:srgbClr val="FF33C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383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4C7489-52D8-FDD8-3CC0-2779B7B533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8BE0E-8E5D-FBA9-0A3F-88F1237DE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691" y="3994019"/>
            <a:ext cx="4825480" cy="1994160"/>
          </a:xfrm>
        </p:spPr>
        <p:txBody>
          <a:bodyPr>
            <a:normAutofit/>
          </a:bodyPr>
          <a:lstStyle/>
          <a:p>
            <a:pPr algn="r"/>
            <a:r>
              <a:rPr lang="en-US" sz="4400" b="1"/>
              <a:t>Sleep Physiology:</a:t>
            </a:r>
            <a:br>
              <a:rPr lang="en-US" sz="4400" b="1"/>
            </a:br>
            <a:r>
              <a:rPr lang="en-US" sz="4400" b="1"/>
              <a:t>What Does Normal Sleep Look Like?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BB1C9E-0BFF-4900-C388-061292816D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8316" y="3994020"/>
            <a:ext cx="4846151" cy="1994160"/>
          </a:xfrm>
        </p:spPr>
        <p:txBody>
          <a:bodyPr>
            <a:noAutofit/>
          </a:bodyPr>
          <a:lstStyle/>
          <a:p>
            <a:pPr marL="457200" lvl="1" indent="0">
              <a:buNone/>
            </a:pPr>
            <a:r>
              <a:rPr lang="en-US" sz="2000" dirty="0">
                <a:solidFill>
                  <a:srgbClr val="FFFFFF"/>
                </a:solidFill>
              </a:rPr>
              <a:t>Sleep Stages</a:t>
            </a:r>
          </a:p>
          <a:p>
            <a:pPr marL="457200" lvl="1" indent="0">
              <a:buNone/>
            </a:pPr>
            <a:endParaRPr lang="en-US" sz="2000" dirty="0">
              <a:solidFill>
                <a:srgbClr val="FFFFFF"/>
              </a:solidFill>
            </a:endParaRPr>
          </a:p>
          <a:p>
            <a:pPr marL="457200" lvl="1" indent="0">
              <a:buNone/>
            </a:pPr>
            <a:r>
              <a:rPr lang="en-US" sz="2000" dirty="0">
                <a:solidFill>
                  <a:srgbClr val="FFFFFF"/>
                </a:solidFill>
              </a:rPr>
              <a:t>Sleep Stage Distribution</a:t>
            </a:r>
          </a:p>
          <a:p>
            <a:pPr marL="457200" lvl="1" indent="0">
              <a:buNone/>
            </a:pPr>
            <a:endParaRPr lang="en-US" sz="2000" dirty="0">
              <a:solidFill>
                <a:srgbClr val="FFFFFF"/>
              </a:solidFill>
            </a:endParaRPr>
          </a:p>
          <a:p>
            <a:pPr marL="457200" lvl="1" indent="0">
              <a:buNone/>
            </a:pPr>
            <a:r>
              <a:rPr lang="en-US" sz="2000" dirty="0">
                <a:solidFill>
                  <a:srgbClr val="FFFFFF"/>
                </a:solidFill>
              </a:rPr>
              <a:t>Normal Physiologic Changes with Sleep</a:t>
            </a:r>
          </a:p>
          <a:p>
            <a:pPr marL="457200" lvl="1" indent="0">
              <a:buNone/>
            </a:pPr>
            <a:endParaRPr lang="en-US" sz="2000" dirty="0">
              <a:solidFill>
                <a:srgbClr val="FFFFFF"/>
              </a:solidFill>
            </a:endParaRPr>
          </a:p>
          <a:p>
            <a:pPr marL="457200" lvl="1" indent="0">
              <a:buNone/>
            </a:pPr>
            <a:r>
              <a:rPr lang="en-US" sz="2000" dirty="0">
                <a:solidFill>
                  <a:srgbClr val="FFFFFF"/>
                </a:solidFill>
              </a:rPr>
              <a:t>Sleep Changes with Aging </a:t>
            </a:r>
          </a:p>
        </p:txBody>
      </p:sp>
      <p:pic>
        <p:nvPicPr>
          <p:cNvPr id="2054" name="Picture 6" descr="Sleep Disorders | Neupsy Key">
            <a:extLst>
              <a:ext uri="{FF2B5EF4-FFF2-40B4-BE49-F238E27FC236}">
                <a16:creationId xmlns:a16="http://schemas.microsoft.com/office/drawing/2014/main" id="{C63B00DD-9CC8-8D50-E1C8-2FF006ED4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3691" y="765078"/>
            <a:ext cx="4789994" cy="2463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Overview of the Different Stages Of Your Regular Sleep Cycle">
            <a:extLst>
              <a:ext uri="{FF2B5EF4-FFF2-40B4-BE49-F238E27FC236}">
                <a16:creationId xmlns:a16="http://schemas.microsoft.com/office/drawing/2014/main" id="{E63E587B-C9FD-A72C-AB2F-2DAED4E0C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38316" y="633927"/>
            <a:ext cx="3634886" cy="2726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08535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34377-1429-4670-94CA-C56CA4A30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OSA:  Other Effects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19B6B9-CE5D-49D7-9DC0-AAD80E2A3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882944"/>
            <a:ext cx="5809122" cy="36396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B0F0"/>
                </a:solidFill>
              </a:rPr>
              <a:t>Increased risk of</a:t>
            </a:r>
          </a:p>
          <a:p>
            <a:r>
              <a:rPr lang="en-US" dirty="0"/>
              <a:t>Anxiety / Depression</a:t>
            </a:r>
          </a:p>
          <a:p>
            <a:r>
              <a:rPr lang="en-US" dirty="0"/>
              <a:t>Worsen QOL</a:t>
            </a:r>
          </a:p>
          <a:p>
            <a:r>
              <a:rPr lang="en-US" dirty="0"/>
              <a:t>Sexual dysfunction</a:t>
            </a:r>
          </a:p>
          <a:p>
            <a:r>
              <a:rPr lang="en-US" dirty="0"/>
              <a:t>Nocturia</a:t>
            </a:r>
          </a:p>
          <a:p>
            <a:r>
              <a:rPr lang="en-US" dirty="0"/>
              <a:t>MVA (2.5x higher)</a:t>
            </a:r>
          </a:p>
          <a:p>
            <a:r>
              <a:rPr lang="en-US" dirty="0"/>
              <a:t>Health care utilization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00CBF6-C8F8-48BD-9A42-7599B947C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52038" y="6269804"/>
            <a:ext cx="5911517" cy="365125"/>
          </a:xfrm>
        </p:spPr>
        <p:txBody>
          <a:bodyPr/>
          <a:lstStyle/>
          <a:p>
            <a:pPr algn="ctr"/>
            <a:r>
              <a:rPr lang="nl-NL" dirty="0">
                <a:solidFill>
                  <a:schemeClr val="bg1">
                    <a:lumMod val="6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Sleep.</a:t>
            </a:r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 2015 Mar 1; 38(3): 341–349.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b="0" i="0" dirty="0">
                <a:solidFill>
                  <a:schemeClr val="bg1">
                    <a:lumMod val="65000"/>
                  </a:schemeClr>
                </a:solidFill>
                <a:effectLst/>
              </a:rPr>
              <a:t>.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6DE667DE-66D7-4EF6-8F40-DC935964CE3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235D4026-C6D6-4410-A392-87CE72700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1431" y="3765468"/>
            <a:ext cx="3163985" cy="2291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74963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34377-1429-4670-94CA-C56CA4A30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790" y="1510384"/>
            <a:ext cx="2947482" cy="3292588"/>
          </a:xfrm>
        </p:spPr>
        <p:txBody>
          <a:bodyPr/>
          <a:lstStyle/>
          <a:p>
            <a:r>
              <a:rPr lang="en-US" dirty="0"/>
              <a:t>Treatment for OSA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19B6B9-CE5D-49D7-9DC0-AAD80E2A3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2997" y="926215"/>
            <a:ext cx="6320046" cy="52237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</a:rPr>
              <a:t>PAP therapy </a:t>
            </a: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</a:rPr>
              <a:t>Positional Therapy</a:t>
            </a: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</a:rPr>
              <a:t>Oral Appliance 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</a:rPr>
              <a:t>EXCITE OSA</a:t>
            </a:r>
          </a:p>
          <a:p>
            <a:pPr marL="0" indent="0">
              <a:buNone/>
            </a:pPr>
            <a:r>
              <a:rPr lang="en-US" b="1" dirty="0" err="1">
                <a:solidFill>
                  <a:schemeClr val="tx1"/>
                </a:solidFill>
              </a:rPr>
              <a:t>BongoRx</a:t>
            </a:r>
            <a:endParaRPr lang="en-US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</a:rPr>
              <a:t>Medications</a:t>
            </a: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</a:rPr>
              <a:t>Surgery</a:t>
            </a:r>
          </a:p>
          <a:p>
            <a:r>
              <a:rPr lang="en-US" dirty="0">
                <a:solidFill>
                  <a:schemeClr val="tx1"/>
                </a:solidFill>
              </a:rPr>
              <a:t>UUUP / LAUP</a:t>
            </a:r>
          </a:p>
          <a:p>
            <a:r>
              <a:rPr lang="en-US" dirty="0">
                <a:solidFill>
                  <a:schemeClr val="tx1"/>
                </a:solidFill>
              </a:rPr>
              <a:t>MMA</a:t>
            </a:r>
          </a:p>
          <a:p>
            <a:r>
              <a:rPr lang="en-US" dirty="0">
                <a:solidFill>
                  <a:schemeClr val="tx1"/>
                </a:solidFill>
              </a:rPr>
              <a:t>T&amp;A</a:t>
            </a:r>
          </a:p>
          <a:p>
            <a:r>
              <a:rPr lang="en-US" dirty="0">
                <a:solidFill>
                  <a:schemeClr val="tx1"/>
                </a:solidFill>
              </a:rPr>
              <a:t>HGNS</a:t>
            </a:r>
          </a:p>
          <a:p>
            <a:r>
              <a:rPr lang="en-US" dirty="0">
                <a:solidFill>
                  <a:schemeClr val="tx1"/>
                </a:solidFill>
              </a:rPr>
              <a:t>Bariatric surger</a:t>
            </a:r>
            <a:r>
              <a:rPr lang="en-US" dirty="0"/>
              <a:t>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1A7CFD-9D9A-E804-8BAD-310F48C01B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505" t="7775" r="12547" b="8687"/>
          <a:stretch>
            <a:fillRect/>
          </a:stretch>
        </p:blipFill>
        <p:spPr>
          <a:xfrm>
            <a:off x="10200243" y="3319895"/>
            <a:ext cx="1516973" cy="12352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F55C5D-AD40-A95D-6FEC-83281894038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194" b="1485"/>
          <a:stretch>
            <a:fillRect/>
          </a:stretch>
        </p:blipFill>
        <p:spPr>
          <a:xfrm>
            <a:off x="8329999" y="361799"/>
            <a:ext cx="3058871" cy="29580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E69A19-903A-CB3E-1BBB-68AB84E7D60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194" t="26984" r="9446" b="24721"/>
          <a:stretch/>
        </p:blipFill>
        <p:spPr>
          <a:xfrm>
            <a:off x="6514872" y="1057400"/>
            <a:ext cx="2728199" cy="11861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E936300-D97D-AEF0-061D-D0DB4A6E21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7069" y="3538106"/>
            <a:ext cx="2723803" cy="2529732"/>
          </a:xfrm>
          <a:prstGeom prst="rect">
            <a:avLst/>
          </a:prstGeom>
        </p:spPr>
      </p:pic>
      <p:pic>
        <p:nvPicPr>
          <p:cNvPr id="12" name="Picture 2" descr="eXciteOSA Daytime Therapy Device Starter Pack – Sleeplay">
            <a:extLst>
              <a:ext uri="{FF2B5EF4-FFF2-40B4-BE49-F238E27FC236}">
                <a16:creationId xmlns:a16="http://schemas.microsoft.com/office/drawing/2014/main" id="{7E734590-20EC-28A7-D3F9-A69844C08C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5273" y="4555144"/>
            <a:ext cx="1863761" cy="1863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F2AC85-8C51-7B66-743B-478325F1117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5054" t="28827" r="48159" b="36211"/>
          <a:stretch>
            <a:fillRect/>
          </a:stretch>
        </p:blipFill>
        <p:spPr>
          <a:xfrm>
            <a:off x="6391850" y="2615368"/>
            <a:ext cx="1030585" cy="550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757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970D3-35EE-45EA-B6A8-C27D77D3C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CPAP Therapy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9A0E26-A119-459A-B26A-2D3214378C2F}"/>
              </a:ext>
            </a:extLst>
          </p:cNvPr>
          <p:cNvSpPr txBox="1"/>
          <p:nvPr/>
        </p:nvSpPr>
        <p:spPr>
          <a:xfrm>
            <a:off x="3774552" y="864459"/>
            <a:ext cx="4152227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00B0F0"/>
                </a:solidFill>
              </a:rPr>
              <a:t>CPAP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Settings: 4-20 cm H2O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b="1" dirty="0"/>
          </a:p>
          <a:p>
            <a:pPr marL="0" indent="0">
              <a:buNone/>
            </a:pPr>
            <a:r>
              <a:rPr lang="en-US" sz="2400" b="1" dirty="0">
                <a:solidFill>
                  <a:srgbClr val="00B0F0"/>
                </a:solidFill>
              </a:rPr>
              <a:t>CPAP Adherence </a:t>
            </a:r>
            <a:endParaRPr lang="en-US" sz="2400" dirty="0">
              <a:solidFill>
                <a:srgbClr val="00B0F0"/>
              </a:solidFill>
            </a:endParaRP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CMS criteria: &gt;  hours usage 70% of all nights 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General adherence: 50%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Factors to help improve usages:</a:t>
            </a:r>
          </a:p>
          <a:p>
            <a:pPr marL="742950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Heated humidification</a:t>
            </a:r>
          </a:p>
          <a:p>
            <a:pPr marL="742950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Education</a:t>
            </a:r>
          </a:p>
          <a:p>
            <a:pPr marL="742950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CBT</a:t>
            </a:r>
          </a:p>
          <a:p>
            <a:pPr marL="742950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Sleep specialist referral 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77792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970D3-35EE-45EA-B6A8-C27D77D3C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Meta-analysis for Surgical Weight Loss to Treat OSA </a:t>
            </a:r>
          </a:p>
        </p:txBody>
      </p:sp>
      <p:pic>
        <p:nvPicPr>
          <p:cNvPr id="10" name="Content Placeholder 5">
            <a:extLst>
              <a:ext uri="{FF2B5EF4-FFF2-40B4-BE49-F238E27FC236}">
                <a16:creationId xmlns:a16="http://schemas.microsoft.com/office/drawing/2014/main" id="{3E0C4C2F-2C67-4C69-B3AA-B6FAB640DD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0763" t="35227" r="52493" b="28033"/>
          <a:stretch>
            <a:fillRect/>
          </a:stretch>
        </p:blipFill>
        <p:spPr>
          <a:xfrm>
            <a:off x="7039662" y="136525"/>
            <a:ext cx="4209516" cy="6524750"/>
          </a:xfrm>
        </p:spPr>
      </p:pic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5EE4BCAA-E92B-4566-914A-1A716500C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51455" y="6356350"/>
            <a:ext cx="5911517" cy="365125"/>
          </a:xfrm>
        </p:spPr>
        <p:txBody>
          <a:bodyPr/>
          <a:lstStyle/>
          <a:p>
            <a:r>
              <a:rPr lang="en-US" dirty="0"/>
              <a:t>Greenburg et al. Am J Med. 2009;122(6):535-42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9A0E26-A119-459A-B26A-2D3214378C2F}"/>
              </a:ext>
            </a:extLst>
          </p:cNvPr>
          <p:cNvSpPr txBox="1"/>
          <p:nvPr/>
        </p:nvSpPr>
        <p:spPr>
          <a:xfrm>
            <a:off x="3668575" y="1796512"/>
            <a:ext cx="2902913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accent1"/>
              </a:buClr>
            </a:pPr>
            <a:r>
              <a:rPr lang="en-US" sz="2400" dirty="0">
                <a:solidFill>
                  <a:srgbClr val="00B0F0"/>
                </a:solidFill>
              </a:rPr>
              <a:t>Data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12 studies, 342 patients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Pooled mean BMI reduced by 17.9 kg/m(2)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Pooled baseline AHI reduced by 38.2 events/</a:t>
            </a:r>
            <a:r>
              <a:rPr lang="en-US" dirty="0" err="1"/>
              <a:t>hr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15083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9390C-DF62-4499-A23E-C11F1F2CA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Hypoglossal Nerve Stimulator: Inspire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77007C-EF53-40BF-9537-BF747F842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NEJM 2014;370:139-49.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2596D99-3C42-442C-AD51-2327919659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398" t="32895" r="18321" b="12306"/>
          <a:stretch/>
        </p:blipFill>
        <p:spPr>
          <a:xfrm>
            <a:off x="3691607" y="490285"/>
            <a:ext cx="3498732" cy="1703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1DB833-5047-4FD6-AC3C-73ED727467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1545" y="1815050"/>
            <a:ext cx="3887232" cy="20647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9EC90B-17F6-4B89-B4BB-329BB0402F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832" r="4986"/>
          <a:stretch/>
        </p:blipFill>
        <p:spPr>
          <a:xfrm>
            <a:off x="3691607" y="3004735"/>
            <a:ext cx="3503530" cy="179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1643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E1699F1-3327-49CF-8579-0EA060DAF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4388" y="1718710"/>
            <a:ext cx="8244693" cy="46376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F9390C-DF62-4499-A23E-C11F1F2CA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Hypoglossal Nerve Stimulator: Inspire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77007C-EF53-40BF-9537-BF747F842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NEJM 2014;370:139-49.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94ABFE-E7A8-443B-A27D-81AEB3D8F123}"/>
              </a:ext>
            </a:extLst>
          </p:cNvPr>
          <p:cNvSpPr txBox="1"/>
          <p:nvPr/>
        </p:nvSpPr>
        <p:spPr>
          <a:xfrm>
            <a:off x="3762010" y="339007"/>
            <a:ext cx="29112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8189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STAR Trial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Reduced AHI by 68% (AHI 29.3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 9)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Sustained effect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36796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272D3A-62D5-B81E-2B25-70C9FAF85C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6D01A-138A-2273-588B-BFE19DDA6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Emerging Treatments for OSA</a:t>
            </a:r>
          </a:p>
        </p:txBody>
      </p:sp>
      <p:pic>
        <p:nvPicPr>
          <p:cNvPr id="3" name="Picture 2" descr="Zepbound Prefilled Syringe (Tirzepatide ...">
            <a:extLst>
              <a:ext uri="{FF2B5EF4-FFF2-40B4-BE49-F238E27FC236}">
                <a16:creationId xmlns:a16="http://schemas.microsoft.com/office/drawing/2014/main" id="{BB861BFA-854B-806D-4671-BF9A8412C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063" y="1420293"/>
            <a:ext cx="4317779" cy="2590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Trial of OSA Drug Candidate AD109 ...">
            <a:extLst>
              <a:ext uri="{FF2B5EF4-FFF2-40B4-BE49-F238E27FC236}">
                <a16:creationId xmlns:a16="http://schemas.microsoft.com/office/drawing/2014/main" id="{49A55652-5CD5-118A-F472-2ABFAD185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815" y="3158008"/>
            <a:ext cx="4602562" cy="2301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85EE266-1A3C-8528-F1B4-BD8CABEECE4F}"/>
              </a:ext>
            </a:extLst>
          </p:cNvPr>
          <p:cNvSpPr/>
          <p:nvPr/>
        </p:nvSpPr>
        <p:spPr>
          <a:xfrm>
            <a:off x="3796069" y="1608824"/>
            <a:ext cx="1697491" cy="631702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26000"/>
                  <a:lumMod val="48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effectLst>
            <a:outerShdw blurRad="40000" dist="23000" dir="5400000" rotWithShape="0">
              <a:srgbClr val="000000">
                <a:alpha val="35000"/>
              </a:srgbClr>
            </a:outerShdw>
            <a:softEdge rad="635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ZEPBOUND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496088-D50C-D87F-9471-10C695C5F66A}"/>
              </a:ext>
            </a:extLst>
          </p:cNvPr>
          <p:cNvSpPr/>
          <p:nvPr/>
        </p:nvSpPr>
        <p:spPr>
          <a:xfrm>
            <a:off x="8380279" y="2502006"/>
            <a:ext cx="1548384" cy="561139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26000"/>
                  <a:lumMod val="48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effectLst>
            <a:outerShdw blurRad="40000" dist="23000" dir="5400000" rotWithShape="0">
              <a:srgbClr val="000000">
                <a:alpha val="35000"/>
              </a:srgbClr>
            </a:outerShdw>
            <a:softEdge rad="635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AD109</a:t>
            </a:r>
          </a:p>
        </p:txBody>
      </p:sp>
    </p:spTree>
    <p:extLst>
      <p:ext uri="{BB962C8B-B14F-4D97-AF65-F5344CB8AC3E}">
        <p14:creationId xmlns:p14="http://schemas.microsoft.com/office/powerpoint/2010/main" val="2749842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600D3A-97B2-4890-2ADC-BE7AA4ED2F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62812-D5BC-B9EE-012C-B7B8A65E9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</a:t>
            </a:r>
            <a:br>
              <a:rPr lang="en-US" dirty="0"/>
            </a:br>
            <a:r>
              <a:rPr lang="en-US" dirty="0"/>
              <a:t>Sleep Disorders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DD951-C984-DB00-007C-381EE6FDDB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7714" y="864108"/>
            <a:ext cx="8000999" cy="5120640"/>
          </a:xfrm>
        </p:spPr>
        <p:txBody>
          <a:bodyPr numCol="2"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F10FA6"/>
                </a:solidFill>
              </a:rPr>
              <a:t>Sleep Breathing Disorders</a:t>
            </a:r>
          </a:p>
          <a:p>
            <a:r>
              <a:rPr lang="en-US" sz="2400" dirty="0">
                <a:solidFill>
                  <a:schemeClr val="tx1"/>
                </a:solidFill>
              </a:rPr>
              <a:t>Obstructive Sleep Apnea </a:t>
            </a:r>
          </a:p>
          <a:p>
            <a:r>
              <a:rPr lang="en-US" sz="2400" dirty="0">
                <a:solidFill>
                  <a:schemeClr val="tx1"/>
                </a:solidFill>
              </a:rPr>
              <a:t>Central Sleep Apnea </a:t>
            </a:r>
          </a:p>
          <a:p>
            <a:r>
              <a:rPr lang="en-US" sz="2400" dirty="0">
                <a:solidFill>
                  <a:schemeClr val="tx1"/>
                </a:solidFill>
              </a:rPr>
              <a:t>Obesity hypoventilation Syndrome</a:t>
            </a:r>
          </a:p>
          <a:p>
            <a:r>
              <a:rPr lang="en-US" sz="2400" dirty="0">
                <a:solidFill>
                  <a:schemeClr val="tx1"/>
                </a:solidFill>
              </a:rPr>
              <a:t>Upper Airway Resistance Syndrome </a:t>
            </a:r>
          </a:p>
          <a:p>
            <a:pPr marL="0" indent="0">
              <a:buNone/>
            </a:pPr>
            <a:endParaRPr lang="en-US" sz="2400" b="1" dirty="0">
              <a:solidFill>
                <a:srgbClr val="F10FA6"/>
              </a:solidFill>
            </a:endParaRPr>
          </a:p>
          <a:p>
            <a:pPr marL="0" indent="0">
              <a:buNone/>
            </a:pPr>
            <a:endParaRPr lang="en-US" sz="2400" b="1" dirty="0">
              <a:solidFill>
                <a:srgbClr val="F10FA6"/>
              </a:solidFill>
            </a:endParaRPr>
          </a:p>
          <a:p>
            <a:pPr marL="0" indent="0">
              <a:buNone/>
            </a:pPr>
            <a:endParaRPr lang="en-US" sz="2400" b="1" dirty="0">
              <a:solidFill>
                <a:srgbClr val="F10FA6"/>
              </a:solidFill>
            </a:endParaRPr>
          </a:p>
          <a:p>
            <a:pPr marL="0" indent="0">
              <a:buNone/>
            </a:pPr>
            <a:endParaRPr lang="en-US" sz="2400" b="1" dirty="0">
              <a:solidFill>
                <a:srgbClr val="F10FA6"/>
              </a:solidFill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rgbClr val="F10FA6"/>
                </a:solidFill>
              </a:rPr>
              <a:t>      Other Sleep Disorders 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Insomnia 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Parasomnia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Circadian Rhythm Disorders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Sleep Related Movement Disorders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Hypersomnia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Footer Placeholder 6">
            <a:extLst>
              <a:ext uri="{FF2B5EF4-FFF2-40B4-BE49-F238E27FC236}">
                <a16:creationId xmlns:a16="http://schemas.microsoft.com/office/drawing/2014/main" id="{DD5C60E0-F808-78AD-2FB6-F8700FD78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26406" y="6299200"/>
            <a:ext cx="591151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algn="ctr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ICSD-3</a:t>
            </a:r>
          </a:p>
        </p:txBody>
      </p:sp>
    </p:spTree>
    <p:extLst>
      <p:ext uri="{BB962C8B-B14F-4D97-AF65-F5344CB8AC3E}">
        <p14:creationId xmlns:p14="http://schemas.microsoft.com/office/powerpoint/2010/main" val="11016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42C08-036E-445F-B656-4F24450D0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Insomnia: A Public Health Burden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3E5F91-5665-4EB6-AF71-D161AFCCF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7" y="864108"/>
            <a:ext cx="3585891" cy="51206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/>
              <a:t>Increased Cost to Society</a:t>
            </a:r>
          </a:p>
          <a:p>
            <a:pPr lvl="1"/>
            <a:r>
              <a:rPr lang="en-US"/>
              <a:t>Work absenteeism</a:t>
            </a:r>
          </a:p>
          <a:p>
            <a:pPr lvl="1"/>
            <a:r>
              <a:rPr lang="en-US"/>
              <a:t>Health care costs</a:t>
            </a:r>
          </a:p>
          <a:p>
            <a:pPr lvl="1"/>
            <a:endParaRPr lang="en-US"/>
          </a:p>
          <a:p>
            <a:pPr marL="0" indent="0">
              <a:buNone/>
            </a:pPr>
            <a:r>
              <a:rPr lang="en-US" b="1"/>
              <a:t>Increased Health Concerns</a:t>
            </a:r>
          </a:p>
          <a:p>
            <a:pPr lvl="1"/>
            <a:r>
              <a:rPr lang="en-US"/>
              <a:t>Altered cognition</a:t>
            </a:r>
          </a:p>
          <a:p>
            <a:pPr lvl="1"/>
            <a:r>
              <a:rPr lang="en-US"/>
              <a:t>Emotional disturbances</a:t>
            </a:r>
          </a:p>
          <a:p>
            <a:pPr lvl="1"/>
            <a:r>
              <a:rPr lang="en-US"/>
              <a:t>Decrease QOL</a:t>
            </a:r>
          </a:p>
          <a:p>
            <a:pPr lvl="1"/>
            <a:endParaRPr lang="en-US"/>
          </a:p>
          <a:p>
            <a:pPr marL="0" indent="0">
              <a:buNone/>
            </a:pPr>
            <a:r>
              <a:rPr lang="en-US" b="1"/>
              <a:t>Common Complaints Associated with Insomnia </a:t>
            </a:r>
          </a:p>
          <a:p>
            <a:pPr lvl="1"/>
            <a:r>
              <a:rPr lang="en-US"/>
              <a:t>Poor energy/motivation</a:t>
            </a:r>
          </a:p>
          <a:p>
            <a:pPr lvl="1"/>
            <a:r>
              <a:rPr lang="en-US"/>
              <a:t>Irritability</a:t>
            </a:r>
          </a:p>
          <a:p>
            <a:pPr lvl="1"/>
            <a:r>
              <a:rPr lang="en-US"/>
              <a:t>Daytime sleepiness</a:t>
            </a:r>
          </a:p>
          <a:p>
            <a:pPr lvl="1"/>
            <a:r>
              <a:rPr lang="en-US"/>
              <a:t>Physical discomfort </a:t>
            </a:r>
          </a:p>
        </p:txBody>
      </p:sp>
      <p:pic>
        <p:nvPicPr>
          <p:cNvPr id="1026" name="Picture 2" descr="22,300+ Weighed Down Stock Photos, Pictures &amp; Royalty-Free Images - iStock  | Man weighed down, Weighed down vector, Weighed down concept">
            <a:extLst>
              <a:ext uri="{FF2B5EF4-FFF2-40B4-BE49-F238E27FC236}">
                <a16:creationId xmlns:a16="http://schemas.microsoft.com/office/drawing/2014/main" id="{9773083E-2D41-EB5E-A3A9-700E8AC30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7" r="11969" b="-3"/>
          <a:stretch>
            <a:fillRect/>
          </a:stretch>
        </p:blipFill>
        <p:spPr bwMode="auto">
          <a:xfrm>
            <a:off x="7818120" y="758952"/>
            <a:ext cx="3617432" cy="533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06217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42C08-036E-445F-B656-4F24450D0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22" y="819577"/>
            <a:ext cx="3418659" cy="5583148"/>
          </a:xfrm>
        </p:spPr>
        <p:txBody>
          <a:bodyPr anchor="ctr">
            <a:normAutofit/>
          </a:bodyPr>
          <a:lstStyle/>
          <a:p>
            <a:r>
              <a:rPr lang="en-US" dirty="0"/>
              <a:t>Insomnia: A Change in Definition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0AB3DC0-DF99-4465-B63F-0348BC06119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15780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10FAAA-719B-4610-9D8C-E6AB2DA87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448" y="2714969"/>
            <a:ext cx="3326306" cy="1065690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pc="-100" dirty="0"/>
              <a:t>Sleep Stages on EEG – AASM Scoring Criteria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E6767F-3EFD-431D-B5CB-10FD07EAFB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42" t="22968" r="13601" b="2693"/>
          <a:stretch/>
        </p:blipFill>
        <p:spPr>
          <a:xfrm>
            <a:off x="4276969" y="1650622"/>
            <a:ext cx="6154536" cy="3556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9033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A5B7E-0F58-488F-B149-1D1DC9B6B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Insomnia Definitions and Diagnosis </a:t>
            </a:r>
          </a:p>
        </p:txBody>
      </p:sp>
      <p:graphicFrame>
        <p:nvGraphicFramePr>
          <p:cNvPr id="19" name="Subtitle 2">
            <a:extLst>
              <a:ext uri="{FF2B5EF4-FFF2-40B4-BE49-F238E27FC236}">
                <a16:creationId xmlns:a16="http://schemas.microsoft.com/office/drawing/2014/main" id="{2C05A208-4D36-E381-5E81-73DB55A42E1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40354535"/>
              </p:ext>
            </p:extLst>
          </p:nvPr>
        </p:nvGraphicFramePr>
        <p:xfrm>
          <a:off x="4059935" y="758952"/>
          <a:ext cx="7104549" cy="53309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A4EE700F-5F89-4161-9E80-960EDD40BF71}"/>
              </a:ext>
            </a:extLst>
          </p:cNvPr>
          <p:cNvSpPr txBox="1"/>
          <p:nvPr/>
        </p:nvSpPr>
        <p:spPr>
          <a:xfrm>
            <a:off x="5637402" y="3254928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 descr="Drawing point">
                <a:extLst>
                  <a:ext uri="{FF2B5EF4-FFF2-40B4-BE49-F238E27FC236}">
                    <a16:creationId xmlns:a16="http://schemas.microsoft.com/office/drawing/2014/main" id="{9FE62378-625A-40E4-A5E5-226DF2DDE541}"/>
                  </a:ext>
                </a:extLst>
              </p14:cNvPr>
              <p14:cNvContentPartPr/>
              <p14:nvPr/>
            </p14:nvContentPartPr>
            <p14:xfrm>
              <a:off x="3838395" y="7372005"/>
              <a:ext cx="360" cy="9720"/>
            </p14:xfrm>
          </p:contentPart>
        </mc:Choice>
        <mc:Fallback xmlns="">
          <p:pic>
            <p:nvPicPr>
              <p:cNvPr id="7" name="Ink 6" descr="Drawing point">
                <a:extLst>
                  <a:ext uri="{FF2B5EF4-FFF2-40B4-BE49-F238E27FC236}">
                    <a16:creationId xmlns:a16="http://schemas.microsoft.com/office/drawing/2014/main" id="{9FE62378-625A-40E4-A5E5-226DF2DDE54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829395" y="7363005"/>
                <a:ext cx="18000" cy="27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339870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A5B7E-0F58-488F-B149-1D1DC9B6B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Insomnia Classifications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11CCB4-5A42-4506-A2DE-4A66CDA93F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2400" b="1" dirty="0">
                <a:solidFill>
                  <a:srgbClr val="B406B8"/>
                </a:solidFill>
              </a:rPr>
              <a:t>Chronic </a:t>
            </a:r>
          </a:p>
          <a:p>
            <a:pPr marL="742950" lvl="1" indent="-28575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Primary</a:t>
            </a:r>
          </a:p>
          <a:p>
            <a:pPr marL="742950" lvl="1" indent="-28575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Secondary</a:t>
            </a:r>
          </a:p>
          <a:p>
            <a:pPr marL="742950" lvl="1" indent="-28575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Co-morbid 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sz="2400" b="1" dirty="0">
              <a:solidFill>
                <a:srgbClr val="B406B8"/>
              </a:solidFill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sz="2400" b="1" dirty="0">
                <a:solidFill>
                  <a:srgbClr val="B406B8"/>
                </a:solidFill>
              </a:rPr>
              <a:t>Short term </a:t>
            </a:r>
          </a:p>
          <a:p>
            <a:pPr marL="742950" lvl="1" indent="-28575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Adjustment </a:t>
            </a:r>
          </a:p>
          <a:p>
            <a:pPr marL="742950" lvl="1" indent="-28575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Acute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 descr="Drawing point">
                <a:extLst>
                  <a:ext uri="{FF2B5EF4-FFF2-40B4-BE49-F238E27FC236}">
                    <a16:creationId xmlns:a16="http://schemas.microsoft.com/office/drawing/2014/main" id="{9FE62378-625A-40E4-A5E5-226DF2DDE541}"/>
                  </a:ext>
                </a:extLst>
              </p14:cNvPr>
              <p14:cNvContentPartPr/>
              <p14:nvPr/>
            </p14:nvContentPartPr>
            <p14:xfrm>
              <a:off x="3838395" y="7372005"/>
              <a:ext cx="360" cy="9720"/>
            </p14:xfrm>
          </p:contentPart>
        </mc:Choice>
        <mc:Fallback xmlns="">
          <p:pic>
            <p:nvPicPr>
              <p:cNvPr id="7" name="Ink 6" descr="Drawing point">
                <a:extLst>
                  <a:ext uri="{FF2B5EF4-FFF2-40B4-BE49-F238E27FC236}">
                    <a16:creationId xmlns:a16="http://schemas.microsoft.com/office/drawing/2014/main" id="{9FE62378-625A-40E4-A5E5-226DF2DDE54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29395" y="7363005"/>
                <a:ext cx="18000" cy="27360"/>
              </a:xfrm>
              <a:prstGeom prst="rect">
                <a:avLst/>
              </a:prstGeom>
            </p:spPr>
          </p:pic>
        </mc:Fallback>
      </mc:AlternateContent>
      <p:sp>
        <p:nvSpPr>
          <p:cNvPr id="14" name="Right Brace 13">
            <a:extLst>
              <a:ext uri="{FF2B5EF4-FFF2-40B4-BE49-F238E27FC236}">
                <a16:creationId xmlns:a16="http://schemas.microsoft.com/office/drawing/2014/main" id="{E00CF165-930D-4809-9557-6F651617E1D1}"/>
              </a:ext>
            </a:extLst>
          </p:cNvPr>
          <p:cNvSpPr/>
          <p:nvPr/>
        </p:nvSpPr>
        <p:spPr>
          <a:xfrm>
            <a:off x="6001782" y="1946580"/>
            <a:ext cx="472224" cy="1224471"/>
          </a:xfrm>
          <a:prstGeom prst="rightBrac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EE700F-5F89-4161-9E80-960EDD40BF71}"/>
              </a:ext>
            </a:extLst>
          </p:cNvPr>
          <p:cNvSpPr txBox="1"/>
          <p:nvPr/>
        </p:nvSpPr>
        <p:spPr>
          <a:xfrm>
            <a:off x="5637402" y="3254928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B16591B-8E4C-4F63-8947-29E62CBFDCE0}"/>
              </a:ext>
            </a:extLst>
          </p:cNvPr>
          <p:cNvSpPr txBox="1"/>
          <p:nvPr/>
        </p:nvSpPr>
        <p:spPr>
          <a:xfrm>
            <a:off x="6868433" y="1095313"/>
            <a:ext cx="4604429" cy="3693319"/>
          </a:xfrm>
          <a:prstGeom prst="rect">
            <a:avLst/>
          </a:prstGeom>
          <a:noFill/>
          <a:ln>
            <a:solidFill>
              <a:srgbClr val="B406B8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Previously classified as:</a:t>
            </a:r>
          </a:p>
          <a:p>
            <a:pPr marL="342900" indent="-342900">
              <a:buAutoNum type="arabicPeriod"/>
            </a:pPr>
            <a:r>
              <a:rPr lang="en-US" dirty="0"/>
              <a:t>Psychophysiological</a:t>
            </a:r>
          </a:p>
          <a:p>
            <a:pPr marL="342900" indent="-342900">
              <a:buAutoNum type="arabicPeriod"/>
            </a:pPr>
            <a:r>
              <a:rPr lang="en-US" dirty="0"/>
              <a:t>Idiopathic</a:t>
            </a:r>
          </a:p>
          <a:p>
            <a:pPr marL="342900" indent="-342900">
              <a:buAutoNum type="arabicPeriod"/>
            </a:pPr>
            <a:r>
              <a:rPr lang="en-US" dirty="0"/>
              <a:t>Inadequate sleep hygiene</a:t>
            </a:r>
          </a:p>
          <a:p>
            <a:pPr marL="342900" indent="-342900">
              <a:buAutoNum type="arabicPeriod"/>
            </a:pPr>
            <a:r>
              <a:rPr lang="en-US" dirty="0"/>
              <a:t>Paradoxical</a:t>
            </a:r>
          </a:p>
          <a:p>
            <a:pPr marL="342900" indent="-342900">
              <a:buAutoNum type="arabicPeriod"/>
            </a:pPr>
            <a:r>
              <a:rPr lang="en-US" dirty="0"/>
              <a:t>Insomnia due to a mental disorder</a:t>
            </a:r>
          </a:p>
          <a:p>
            <a:pPr marL="342900" indent="-342900">
              <a:buAutoNum type="arabicPeriod"/>
            </a:pPr>
            <a:r>
              <a:rPr lang="en-US" dirty="0"/>
              <a:t>Behavioral insomnia of childhood</a:t>
            </a:r>
          </a:p>
          <a:p>
            <a:pPr marL="800100" lvl="1" indent="-342900">
              <a:buFont typeface="+mj-lt"/>
              <a:buAutoNum type="alphaLcParenR"/>
            </a:pPr>
            <a:r>
              <a:rPr lang="en-US" dirty="0"/>
              <a:t>Limiting setting</a:t>
            </a:r>
          </a:p>
          <a:p>
            <a:pPr marL="800100" lvl="1" indent="-342900">
              <a:buAutoNum type="alphaLcParenR"/>
            </a:pPr>
            <a:r>
              <a:rPr lang="en-US" dirty="0"/>
              <a:t>Sleep Onset</a:t>
            </a:r>
          </a:p>
          <a:p>
            <a:pPr marL="800100" lvl="1" indent="-342900">
              <a:buAutoNum type="alphaLcParenR"/>
            </a:pPr>
            <a:r>
              <a:rPr lang="en-US" dirty="0"/>
              <a:t>Combined Type </a:t>
            </a:r>
          </a:p>
          <a:p>
            <a:pPr marL="342900" indent="-342900">
              <a:buAutoNum type="arabicPeriod"/>
            </a:pPr>
            <a:r>
              <a:rPr lang="en-US" dirty="0"/>
              <a:t>Insomnia related to drug, substance, or medication use</a:t>
            </a:r>
          </a:p>
          <a:p>
            <a:pPr marL="342900" indent="-342900">
              <a:buAutoNum type="arabicPeriod"/>
            </a:pPr>
            <a:r>
              <a:rPr lang="en-US" dirty="0"/>
              <a:t>Insomnia related to a medical condition </a:t>
            </a:r>
          </a:p>
        </p:txBody>
      </p:sp>
    </p:spTree>
    <p:extLst>
      <p:ext uri="{BB962C8B-B14F-4D97-AF65-F5344CB8AC3E}">
        <p14:creationId xmlns:p14="http://schemas.microsoft.com/office/powerpoint/2010/main" val="23069902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DA8910D-C7EC-B616-C24E-E6100B0299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F21D7-C39E-99C1-B2DA-438ECD2A9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Insomnia: Diagnostic Testing</a:t>
            </a:r>
          </a:p>
        </p:txBody>
      </p:sp>
      <p:graphicFrame>
        <p:nvGraphicFramePr>
          <p:cNvPr id="19" name="Subtitle 2">
            <a:extLst>
              <a:ext uri="{FF2B5EF4-FFF2-40B4-BE49-F238E27FC236}">
                <a16:creationId xmlns:a16="http://schemas.microsoft.com/office/drawing/2014/main" id="{A5AFA67D-4E04-8765-B475-88EEB7DFE52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58868780"/>
              </p:ext>
            </p:extLst>
          </p:nvPr>
        </p:nvGraphicFramePr>
        <p:xfrm>
          <a:off x="4059935" y="758952"/>
          <a:ext cx="7104549" cy="53309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9AF2AB63-85E7-9014-14FA-BEA81BB08A94}"/>
              </a:ext>
            </a:extLst>
          </p:cNvPr>
          <p:cNvSpPr txBox="1"/>
          <p:nvPr/>
        </p:nvSpPr>
        <p:spPr>
          <a:xfrm>
            <a:off x="5637402" y="3254928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 descr="Drawing point">
                <a:extLst>
                  <a:ext uri="{FF2B5EF4-FFF2-40B4-BE49-F238E27FC236}">
                    <a16:creationId xmlns:a16="http://schemas.microsoft.com/office/drawing/2014/main" id="{DF3B8F7D-CFE9-DB9B-D26E-68161CF375D6}"/>
                  </a:ext>
                </a:extLst>
              </p14:cNvPr>
              <p14:cNvContentPartPr/>
              <p14:nvPr/>
            </p14:nvContentPartPr>
            <p14:xfrm>
              <a:off x="3838395" y="7372005"/>
              <a:ext cx="360" cy="9720"/>
            </p14:xfrm>
          </p:contentPart>
        </mc:Choice>
        <mc:Fallback xmlns="">
          <p:pic>
            <p:nvPicPr>
              <p:cNvPr id="7" name="Ink 6" descr="Drawing point">
                <a:extLst>
                  <a:ext uri="{FF2B5EF4-FFF2-40B4-BE49-F238E27FC236}">
                    <a16:creationId xmlns:a16="http://schemas.microsoft.com/office/drawing/2014/main" id="{DF3B8F7D-CFE9-DB9B-D26E-68161CF375D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829395" y="7363005"/>
                <a:ext cx="18000" cy="27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080048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FDAC42E-BF0D-4839-97E1-4C20C17CF9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455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D84EC0-510D-B8C9-F3AF-EF664EEFC0B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771" t="18097" r="30305" b="8751"/>
          <a:stretch>
            <a:fillRect/>
          </a:stretch>
        </p:blipFill>
        <p:spPr>
          <a:xfrm>
            <a:off x="477012" y="480060"/>
            <a:ext cx="5408372" cy="589788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1635E03-D54F-455F-A5AF-685FFBF3B5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07A973-096C-C5BC-9F2D-4CE07A4B9A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2396" y="480060"/>
            <a:ext cx="5356897" cy="589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2015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42C08-036E-445F-B656-4F24450D0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072" y="552091"/>
            <a:ext cx="3600860" cy="5431536"/>
          </a:xfrm>
        </p:spPr>
        <p:txBody>
          <a:bodyPr>
            <a:normAutofit/>
          </a:bodyPr>
          <a:lstStyle/>
          <a:p>
            <a:r>
              <a:rPr lang="en-US" dirty="0"/>
              <a:t>Insomnia: How Medications Change Sleep Perception and Quality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3E5F91-5665-4EB6-AF71-D161AFCCF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6882" y="552091"/>
            <a:ext cx="6224335" cy="543153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Medication Effect on Sleep Architecture </a:t>
            </a:r>
          </a:p>
          <a:p>
            <a:pPr lvl="1"/>
            <a:r>
              <a:rPr lang="en-US" sz="2400" dirty="0"/>
              <a:t>Sleep duration often remains unchanged or increases</a:t>
            </a:r>
          </a:p>
          <a:p>
            <a:pPr lvl="1"/>
            <a:r>
              <a:rPr lang="en-US" sz="2400" dirty="0"/>
              <a:t>Deviations from </a:t>
            </a:r>
            <a:r>
              <a:rPr lang="en-US" sz="2400" dirty="0" err="1"/>
              <a:t>nml</a:t>
            </a:r>
            <a:r>
              <a:rPr lang="en-US" sz="2400" dirty="0"/>
              <a:t> sleep architecture can lead to sleep fragmentation</a:t>
            </a:r>
          </a:p>
          <a:p>
            <a:pPr lvl="2"/>
            <a:r>
              <a:rPr lang="en-US" sz="2400" dirty="0"/>
              <a:t>Results in a sense of having nonrestorative sleep </a:t>
            </a:r>
          </a:p>
          <a:p>
            <a:pPr lvl="1"/>
            <a:r>
              <a:rPr lang="en-US" sz="2400" dirty="0"/>
              <a:t>Sedative hypnotics can distort sleep architecture </a:t>
            </a:r>
          </a:p>
          <a:p>
            <a:pPr lvl="1"/>
            <a:endParaRPr lang="en-US" sz="2200" dirty="0"/>
          </a:p>
          <a:p>
            <a:pPr marL="0" indent="0">
              <a:buNone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8002757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A5B7E-0F58-488F-B149-1D1DC9B6B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FDA Approved Medications for Treatment of Insomnia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11CCB4-5A42-4506-A2DE-4A66CDA93F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>
            <a:normAutofit fontScale="850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2500" b="1" dirty="0">
                <a:solidFill>
                  <a:srgbClr val="B406B8"/>
                </a:solidFill>
              </a:rPr>
              <a:t>Benzodiazepines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rgbClr val="333333"/>
                </a:solidFill>
                <a:latin typeface="Helvetica" panose="020B0604020202020204" pitchFamily="34" charset="0"/>
              </a:rPr>
              <a:t>Doral (quazepam)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300" dirty="0" err="1">
                <a:solidFill>
                  <a:srgbClr val="333333"/>
                </a:solidFill>
                <a:latin typeface="Helvetica" panose="020B0604020202020204" pitchFamily="34" charset="0"/>
              </a:rPr>
              <a:t>Estazolam</a:t>
            </a:r>
            <a:endParaRPr lang="en-US" sz="2300" dirty="0">
              <a:solidFill>
                <a:srgbClr val="333333"/>
              </a:solidFill>
              <a:latin typeface="Helvetica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rgbClr val="333333"/>
                </a:solidFill>
                <a:latin typeface="Helvetica" panose="020B0604020202020204" pitchFamily="34" charset="0"/>
              </a:rPr>
              <a:t>Flurazepam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rgbClr val="333333"/>
                </a:solidFill>
                <a:latin typeface="Helvetica" panose="020B0604020202020204" pitchFamily="34" charset="0"/>
              </a:rPr>
              <a:t>Halcion (triazolam)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rgbClr val="333333"/>
                </a:solidFill>
                <a:latin typeface="Helvetica" panose="020B0604020202020204" pitchFamily="34" charset="0"/>
              </a:rPr>
              <a:t>Restoril (temazepam)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2500" b="1" dirty="0">
                <a:solidFill>
                  <a:srgbClr val="B406B8"/>
                </a:solidFill>
              </a:rPr>
              <a:t>Non-Benzodiazepine receptor agonists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rgbClr val="333333"/>
                </a:solidFill>
                <a:latin typeface="Helvetica" panose="020B0604020202020204" pitchFamily="34" charset="0"/>
              </a:rPr>
              <a:t>Lunesta (eszopiclone)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rgbClr val="333333"/>
                </a:solidFill>
                <a:latin typeface="Helvetica" panose="020B0604020202020204" pitchFamily="34" charset="0"/>
              </a:rPr>
              <a:t>Ambien (zolpidem)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rgbClr val="333333"/>
                </a:solidFill>
                <a:latin typeface="Helvetica" panose="020B0604020202020204" pitchFamily="34" charset="0"/>
              </a:rPr>
              <a:t>Sonata (zaleplon)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2500" b="1" dirty="0">
                <a:solidFill>
                  <a:srgbClr val="B406B8"/>
                </a:solidFill>
              </a:rPr>
              <a:t>TCA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300" dirty="0" err="1">
                <a:solidFill>
                  <a:srgbClr val="333333"/>
                </a:solidFill>
                <a:latin typeface="Helvetica" panose="020B0604020202020204" pitchFamily="34" charset="0"/>
              </a:rPr>
              <a:t>Silenor</a:t>
            </a:r>
            <a:r>
              <a:rPr lang="en-US" sz="2300" dirty="0">
                <a:solidFill>
                  <a:srgbClr val="333333"/>
                </a:solidFill>
                <a:latin typeface="Helvetica" panose="020B0604020202020204" pitchFamily="34" charset="0"/>
              </a:rPr>
              <a:t> (doxepin)</a:t>
            </a:r>
          </a:p>
          <a:p>
            <a:pPr>
              <a:lnSpc>
                <a:spcPct val="110000"/>
              </a:lnSpc>
            </a:pPr>
            <a:endParaRPr lang="en-US" sz="2500" b="1" dirty="0">
              <a:solidFill>
                <a:srgbClr val="B406B8"/>
              </a:solidFill>
            </a:endParaRPr>
          </a:p>
          <a:p>
            <a:pPr>
              <a:lnSpc>
                <a:spcPct val="110000"/>
              </a:lnSpc>
            </a:pPr>
            <a:endParaRPr lang="en-US" sz="2500" b="1" dirty="0">
              <a:solidFill>
                <a:srgbClr val="B406B8"/>
              </a:solidFill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sz="2500" b="1" dirty="0">
                <a:solidFill>
                  <a:srgbClr val="B406B8"/>
                </a:solidFill>
              </a:rPr>
              <a:t>Melatonin Agonist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rgbClr val="333333"/>
                </a:solidFill>
                <a:latin typeface="Helvetica" panose="020B0604020202020204" pitchFamily="34" charset="0"/>
              </a:rPr>
              <a:t>Rozerem (ramelteon)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300" dirty="0" err="1">
                <a:solidFill>
                  <a:srgbClr val="333333"/>
                </a:solidFill>
                <a:latin typeface="Helvetica" panose="020B0604020202020204" pitchFamily="34" charset="0"/>
              </a:rPr>
              <a:t>Hetlioz</a:t>
            </a:r>
            <a:r>
              <a:rPr lang="en-US" sz="2300" dirty="0">
                <a:solidFill>
                  <a:srgbClr val="333333"/>
                </a:solidFill>
                <a:latin typeface="Helvetica" panose="020B0604020202020204" pitchFamily="34" charset="0"/>
              </a:rPr>
              <a:t> (</a:t>
            </a:r>
            <a:r>
              <a:rPr lang="en-US" sz="2300" dirty="0" err="1">
                <a:solidFill>
                  <a:srgbClr val="333333"/>
                </a:solidFill>
                <a:latin typeface="Helvetica" panose="020B0604020202020204" pitchFamily="34" charset="0"/>
              </a:rPr>
              <a:t>tasimelteon</a:t>
            </a:r>
            <a:r>
              <a:rPr lang="en-US" sz="2300" dirty="0">
                <a:solidFill>
                  <a:srgbClr val="333333"/>
                </a:solidFill>
                <a:latin typeface="Helvetica" panose="020B0604020202020204" pitchFamily="34" charset="0"/>
              </a:rPr>
              <a:t>)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2500" b="1" dirty="0">
                <a:solidFill>
                  <a:srgbClr val="B406B8"/>
                </a:solidFill>
              </a:rPr>
              <a:t>Orexin antagonist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300" dirty="0" err="1">
                <a:solidFill>
                  <a:srgbClr val="333333"/>
                </a:solidFill>
                <a:latin typeface="Helvetica" panose="020B0604020202020204" pitchFamily="34" charset="0"/>
              </a:rPr>
              <a:t>Belsomra</a:t>
            </a:r>
            <a:r>
              <a:rPr lang="en-US" sz="2300" dirty="0">
                <a:solidFill>
                  <a:srgbClr val="333333"/>
                </a:solidFill>
                <a:latin typeface="Helvetica" panose="020B0604020202020204" pitchFamily="34" charset="0"/>
              </a:rPr>
              <a:t> (suvorexant)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300" dirty="0" err="1">
                <a:solidFill>
                  <a:srgbClr val="333333"/>
                </a:solidFill>
                <a:latin typeface="Helvetica" panose="020B0604020202020204" pitchFamily="34" charset="0"/>
              </a:rPr>
              <a:t>Dayvigo</a:t>
            </a:r>
            <a:r>
              <a:rPr lang="en-US" sz="2300" dirty="0">
                <a:solidFill>
                  <a:srgbClr val="333333"/>
                </a:solidFill>
                <a:latin typeface="Helvetica" panose="020B0604020202020204" pitchFamily="34" charset="0"/>
              </a:rPr>
              <a:t> (</a:t>
            </a:r>
            <a:r>
              <a:rPr lang="en-US" sz="2300" dirty="0" err="1">
                <a:solidFill>
                  <a:srgbClr val="333333"/>
                </a:solidFill>
                <a:latin typeface="Helvetica" panose="020B0604020202020204" pitchFamily="34" charset="0"/>
              </a:rPr>
              <a:t>lemborexant</a:t>
            </a:r>
            <a:r>
              <a:rPr lang="en-US" sz="2300" dirty="0">
                <a:solidFill>
                  <a:srgbClr val="333333"/>
                </a:solidFill>
                <a:latin typeface="Helvetica" panose="020B0604020202020204" pitchFamily="34" charset="0"/>
              </a:rPr>
              <a:t>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300" dirty="0" err="1">
                <a:solidFill>
                  <a:srgbClr val="333333"/>
                </a:solidFill>
                <a:latin typeface="Helvetica" panose="020B0604020202020204" pitchFamily="34" charset="0"/>
              </a:rPr>
              <a:t>Quviviq</a:t>
            </a:r>
            <a:r>
              <a:rPr lang="en-US" sz="2300" dirty="0">
                <a:solidFill>
                  <a:srgbClr val="333333"/>
                </a:solidFill>
                <a:latin typeface="Helvetica" panose="020B0604020202020204" pitchFamily="34" charset="0"/>
              </a:rPr>
              <a:t> (</a:t>
            </a:r>
            <a:r>
              <a:rPr lang="en-US" sz="2300" dirty="0" err="1">
                <a:solidFill>
                  <a:srgbClr val="333333"/>
                </a:solidFill>
                <a:latin typeface="Helvetica" panose="020B0604020202020204" pitchFamily="34" charset="0"/>
              </a:rPr>
              <a:t>daridorexant</a:t>
            </a:r>
            <a:r>
              <a:rPr lang="en-US" sz="2300" dirty="0">
                <a:solidFill>
                  <a:srgbClr val="333333"/>
                </a:solidFill>
                <a:latin typeface="Helvetica" panose="020B0604020202020204" pitchFamily="34" charset="0"/>
              </a:rPr>
              <a:t>)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2500" b="1" dirty="0" err="1">
                <a:solidFill>
                  <a:srgbClr val="B406B8"/>
                </a:solidFill>
              </a:rPr>
              <a:t>Barbituates</a:t>
            </a:r>
            <a:endParaRPr lang="en-US" sz="2500" b="1" dirty="0">
              <a:solidFill>
                <a:srgbClr val="B406B8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300" dirty="0" err="1">
                <a:solidFill>
                  <a:srgbClr val="333333"/>
                </a:solidFill>
                <a:latin typeface="Helvetica" panose="020B0604020202020204" pitchFamily="34" charset="0"/>
              </a:rPr>
              <a:t>Butisol</a:t>
            </a:r>
            <a:r>
              <a:rPr lang="en-US" sz="2300" dirty="0">
                <a:solidFill>
                  <a:srgbClr val="333333"/>
                </a:solidFill>
                <a:latin typeface="Helvetica" panose="020B0604020202020204" pitchFamily="34" charset="0"/>
              </a:rPr>
              <a:t> (</a:t>
            </a:r>
            <a:r>
              <a:rPr lang="en-US" sz="2300" dirty="0" err="1">
                <a:solidFill>
                  <a:srgbClr val="333333"/>
                </a:solidFill>
                <a:latin typeface="Helvetica" panose="020B0604020202020204" pitchFamily="34" charset="0"/>
              </a:rPr>
              <a:t>butabarbital</a:t>
            </a:r>
            <a:r>
              <a:rPr lang="en-US" sz="2300" dirty="0">
                <a:solidFill>
                  <a:srgbClr val="333333"/>
                </a:solidFill>
                <a:latin typeface="Helvetica" panose="020B0604020202020204" pitchFamily="34" charset="0"/>
              </a:rPr>
              <a:t>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rgbClr val="333333"/>
                </a:solidFill>
                <a:latin typeface="Helvetica" panose="020B0604020202020204" pitchFamily="34" charset="0"/>
              </a:rPr>
              <a:t>Seconal (secobarbital)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500" dirty="0">
              <a:solidFill>
                <a:srgbClr val="333333"/>
              </a:solidFill>
              <a:latin typeface="Helvetica" panose="020B0604020202020204" pitchFamily="34" charset="0"/>
            </a:endParaRPr>
          </a:p>
          <a:p>
            <a:pPr marL="742950" lvl="1" indent="-285750" algn="l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sz="2500" dirty="0">
              <a:solidFill>
                <a:schemeClr val="tx1"/>
              </a:solidFill>
            </a:endParaRP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 descr="Drawing point">
                <a:extLst>
                  <a:ext uri="{FF2B5EF4-FFF2-40B4-BE49-F238E27FC236}">
                    <a16:creationId xmlns:a16="http://schemas.microsoft.com/office/drawing/2014/main" id="{9FE62378-625A-40E4-A5E5-226DF2DDE541}"/>
                  </a:ext>
                </a:extLst>
              </p14:cNvPr>
              <p14:cNvContentPartPr/>
              <p14:nvPr/>
            </p14:nvContentPartPr>
            <p14:xfrm>
              <a:off x="3838395" y="7372005"/>
              <a:ext cx="360" cy="9720"/>
            </p14:xfrm>
          </p:contentPart>
        </mc:Choice>
        <mc:Fallback xmlns="">
          <p:pic>
            <p:nvPicPr>
              <p:cNvPr id="7" name="Ink 6" descr="Drawing point">
                <a:extLst>
                  <a:ext uri="{FF2B5EF4-FFF2-40B4-BE49-F238E27FC236}">
                    <a16:creationId xmlns:a16="http://schemas.microsoft.com/office/drawing/2014/main" id="{9FE62378-625A-40E4-A5E5-226DF2DDE54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29395" y="7363005"/>
                <a:ext cx="18000" cy="27360"/>
              </a:xfrm>
              <a:prstGeom prst="rect">
                <a:avLst/>
              </a:prstGeom>
            </p:spPr>
          </p:pic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5836170C-4F65-3E67-404A-F0EE340CF7DA}"/>
              </a:ext>
            </a:extLst>
          </p:cNvPr>
          <p:cNvGrpSpPr/>
          <p:nvPr/>
        </p:nvGrpSpPr>
        <p:grpSpPr>
          <a:xfrm>
            <a:off x="5652913" y="5344137"/>
            <a:ext cx="3494995" cy="1497855"/>
            <a:chOff x="6346673" y="4690544"/>
            <a:chExt cx="3494995" cy="149785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8257A3B-B48D-4AAD-86D6-A042799DB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46673" y="4690544"/>
              <a:ext cx="3494995" cy="1497855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1FAFE23-10FB-458C-8301-4F752296A1FA}"/>
                </a:ext>
              </a:extLst>
            </p:cNvPr>
            <p:cNvSpPr/>
            <p:nvPr/>
          </p:nvSpPr>
          <p:spPr>
            <a:xfrm>
              <a:off x="8528006" y="4704991"/>
              <a:ext cx="1003885" cy="3901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0A61BD57-ACED-4671-AFF2-D63D6DF5A29C}"/>
              </a:ext>
            </a:extLst>
          </p:cNvPr>
          <p:cNvSpPr/>
          <p:nvPr/>
        </p:nvSpPr>
        <p:spPr>
          <a:xfrm>
            <a:off x="6892621" y="5679065"/>
            <a:ext cx="1003885" cy="1042163"/>
          </a:xfrm>
          <a:prstGeom prst="ellipse">
            <a:avLst/>
          </a:prstGeom>
          <a:noFill/>
          <a:ln w="38100">
            <a:solidFill>
              <a:srgbClr val="B406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6BA529-5687-4701-AF85-01C4A916680F}"/>
              </a:ext>
            </a:extLst>
          </p:cNvPr>
          <p:cNvSpPr txBox="1"/>
          <p:nvPr/>
        </p:nvSpPr>
        <p:spPr>
          <a:xfrm>
            <a:off x="8565373" y="4892734"/>
            <a:ext cx="2565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Generally</a:t>
            </a:r>
            <a:r>
              <a:rPr lang="en-US" dirty="0">
                <a:solidFill>
                  <a:srgbClr val="B406B8"/>
                </a:solidFill>
              </a:rPr>
              <a:t> </a:t>
            </a:r>
            <a:r>
              <a:rPr lang="en-US" b="1" dirty="0">
                <a:solidFill>
                  <a:srgbClr val="B406B8"/>
                </a:solidFill>
              </a:rPr>
              <a:t>NOT</a:t>
            </a:r>
            <a:r>
              <a:rPr lang="en-US" dirty="0"/>
              <a:t> recommended due to side effect profile and abuse potential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A746287-CCBF-4A8A-A0F2-6C0E6DD383F7}"/>
              </a:ext>
            </a:extLst>
          </p:cNvPr>
          <p:cNvCxnSpPr>
            <a:cxnSpLocks/>
          </p:cNvCxnSpPr>
          <p:nvPr/>
        </p:nvCxnSpPr>
        <p:spPr>
          <a:xfrm flipV="1">
            <a:off x="7856068" y="5492899"/>
            <a:ext cx="830732" cy="491849"/>
          </a:xfrm>
          <a:prstGeom prst="straightConnector1">
            <a:avLst/>
          </a:prstGeom>
          <a:ln w="38100">
            <a:solidFill>
              <a:srgbClr val="B406B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54305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A5B7E-0F58-488F-B149-1D1DC9B6B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300"/>
              <a:t>Non-Benzodiazepine Receptor Agonists </a:t>
            </a:r>
          </a:p>
        </p:txBody>
      </p:sp>
      <p:graphicFrame>
        <p:nvGraphicFramePr>
          <p:cNvPr id="9" name="Subtitle 2">
            <a:extLst>
              <a:ext uri="{FF2B5EF4-FFF2-40B4-BE49-F238E27FC236}">
                <a16:creationId xmlns:a16="http://schemas.microsoft.com/office/drawing/2014/main" id="{8E0CBCEA-C375-80C7-50B4-519C5A79656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3139760"/>
              </p:ext>
            </p:extLst>
          </p:nvPr>
        </p:nvGraphicFramePr>
        <p:xfrm>
          <a:off x="3759896" y="885459"/>
          <a:ext cx="7728267" cy="5087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 descr="Drawing point">
                <a:extLst>
                  <a:ext uri="{FF2B5EF4-FFF2-40B4-BE49-F238E27FC236}">
                    <a16:creationId xmlns:a16="http://schemas.microsoft.com/office/drawing/2014/main" id="{9FE62378-625A-40E4-A5E5-226DF2DDE541}"/>
                  </a:ext>
                </a:extLst>
              </p14:cNvPr>
              <p14:cNvContentPartPr/>
              <p14:nvPr/>
            </p14:nvContentPartPr>
            <p14:xfrm>
              <a:off x="3838395" y="7372005"/>
              <a:ext cx="360" cy="9720"/>
            </p14:xfrm>
          </p:contentPart>
        </mc:Choice>
        <mc:Fallback xmlns="">
          <p:pic>
            <p:nvPicPr>
              <p:cNvPr id="7" name="Ink 6" descr="Drawing point">
                <a:extLst>
                  <a:ext uri="{FF2B5EF4-FFF2-40B4-BE49-F238E27FC236}">
                    <a16:creationId xmlns:a16="http://schemas.microsoft.com/office/drawing/2014/main" id="{9FE62378-625A-40E4-A5E5-226DF2DDE54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829395" y="7363005"/>
                <a:ext cx="18000" cy="27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812272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42C08-036E-445F-B656-4F24450D0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29266"/>
            <a:ext cx="3667039" cy="5506358"/>
          </a:xfrm>
        </p:spPr>
        <p:txBody>
          <a:bodyPr>
            <a:normAutofit/>
          </a:bodyPr>
          <a:lstStyle/>
          <a:p>
            <a:r>
              <a:rPr lang="en-US" dirty="0"/>
              <a:t>Insomnia: The Dark Side of BZD and Z-Drugs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751FB26-42D1-48C8-8581-5AA365B3422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3631527"/>
              </p:ext>
            </p:extLst>
          </p:nvPr>
        </p:nvGraphicFramePr>
        <p:xfrm>
          <a:off x="4164770" y="722376"/>
          <a:ext cx="6263640" cy="5413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7688468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42C08-036E-445F-B656-4F24450D0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536" y="2279904"/>
            <a:ext cx="2417064" cy="1389888"/>
          </a:xfrm>
        </p:spPr>
        <p:txBody>
          <a:bodyPr>
            <a:normAutofit fontScale="90000"/>
          </a:bodyPr>
          <a:lstStyle/>
          <a:p>
            <a:r>
              <a:rPr lang="en-US" sz="4000"/>
              <a:t>Insomnia: Receptor Mediated MOA of Hypnotics 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3E5F91-5665-4EB6-AF71-D161AFCCF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4176" y="1363529"/>
            <a:ext cx="8019288" cy="4130942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</a:rPr>
              <a:t>GABA Receptor </a:t>
            </a:r>
          </a:p>
          <a:p>
            <a:pPr lvl="1"/>
            <a:r>
              <a:rPr lang="en-US" sz="2000" dirty="0">
                <a:solidFill>
                  <a:srgbClr val="000000"/>
                </a:solidFill>
              </a:rPr>
              <a:t>Chief inhibitory neurotransmitter (BZD and Z drugs act on) </a:t>
            </a:r>
            <a:r>
              <a:rPr lang="en-US" sz="2000" dirty="0">
                <a:solidFill>
                  <a:srgbClr val="000000"/>
                </a:solidFill>
                <a:sym typeface="Wingdings" panose="05000000000000000000" pitchFamily="2" charset="2"/>
              </a:rPr>
              <a:t> Most studied GABA</a:t>
            </a:r>
            <a:r>
              <a:rPr lang="en-US" sz="2000" baseline="-25000" dirty="0">
                <a:solidFill>
                  <a:srgbClr val="000000"/>
                </a:solidFill>
                <a:sym typeface="Wingdings" panose="05000000000000000000" pitchFamily="2" charset="2"/>
              </a:rPr>
              <a:t>A </a:t>
            </a:r>
            <a:endParaRPr lang="en-US" sz="2000" baseline="-25000" dirty="0">
              <a:solidFill>
                <a:srgbClr val="000000"/>
              </a:solidFill>
            </a:endParaRPr>
          </a:p>
          <a:p>
            <a:pPr lvl="1"/>
            <a:r>
              <a:rPr lang="en-US" sz="2000" dirty="0">
                <a:solidFill>
                  <a:srgbClr val="000000"/>
                </a:solidFill>
              </a:rPr>
              <a:t>Main difference b/w BZD and Z drugs is the affinity to </a:t>
            </a:r>
            <a:r>
              <a:rPr lang="en-US" sz="2000" dirty="0">
                <a:solidFill>
                  <a:srgbClr val="000000"/>
                </a:solidFill>
                <a:sym typeface="Wingdings" panose="05000000000000000000" pitchFamily="2" charset="2"/>
              </a:rPr>
              <a:t>GABA</a:t>
            </a:r>
            <a:r>
              <a:rPr lang="en-US" sz="2000" baseline="-25000" dirty="0">
                <a:solidFill>
                  <a:srgbClr val="000000"/>
                </a:solidFill>
                <a:sym typeface="Wingdings" panose="05000000000000000000" pitchFamily="2" charset="2"/>
              </a:rPr>
              <a:t>A </a:t>
            </a:r>
            <a:r>
              <a:rPr lang="en-US" sz="2000" dirty="0">
                <a:solidFill>
                  <a:srgbClr val="000000"/>
                </a:solidFill>
                <a:sym typeface="Wingdings" panose="05000000000000000000" pitchFamily="2" charset="2"/>
              </a:rPr>
              <a:t>subunits</a:t>
            </a:r>
          </a:p>
          <a:p>
            <a:pPr lvl="2"/>
            <a:r>
              <a:rPr lang="en-US" dirty="0">
                <a:solidFill>
                  <a:srgbClr val="000000"/>
                </a:solidFill>
              </a:rPr>
              <a:t>BZD </a:t>
            </a:r>
            <a:r>
              <a:rPr lang="en-US" dirty="0">
                <a:solidFill>
                  <a:srgbClr val="000000"/>
                </a:solidFill>
                <a:sym typeface="Wingdings" panose="05000000000000000000" pitchFamily="2" charset="2"/>
              </a:rPr>
              <a:t> equal affinity to GABA</a:t>
            </a:r>
            <a:r>
              <a:rPr lang="en-US" baseline="-25000" dirty="0">
                <a:solidFill>
                  <a:srgbClr val="000000"/>
                </a:solidFill>
                <a:sym typeface="Wingdings" panose="05000000000000000000" pitchFamily="2" charset="2"/>
              </a:rPr>
              <a:t>A </a:t>
            </a:r>
            <a:r>
              <a:rPr lang="en-US" dirty="0">
                <a:solidFill>
                  <a:srgbClr val="000000"/>
                </a:solidFill>
                <a:sym typeface="Wingdings" panose="05000000000000000000" pitchFamily="2" charset="2"/>
              </a:rPr>
              <a:t>subunits </a:t>
            </a:r>
            <a:r>
              <a:rPr lang="el-GR" dirty="0">
                <a:solidFill>
                  <a:srgbClr val="000000"/>
                </a:solidFill>
              </a:rPr>
              <a:t>α</a:t>
            </a:r>
            <a:r>
              <a:rPr lang="en-US" dirty="0">
                <a:solidFill>
                  <a:srgbClr val="000000"/>
                </a:solidFill>
                <a:sym typeface="Wingdings" panose="05000000000000000000" pitchFamily="2" charset="2"/>
              </a:rPr>
              <a:t>1, </a:t>
            </a:r>
            <a:r>
              <a:rPr lang="el-GR" dirty="0">
                <a:solidFill>
                  <a:srgbClr val="000000"/>
                </a:solidFill>
              </a:rPr>
              <a:t>α</a:t>
            </a:r>
            <a:r>
              <a:rPr lang="en-US" dirty="0">
                <a:solidFill>
                  <a:srgbClr val="000000"/>
                </a:solidFill>
                <a:sym typeface="Wingdings" panose="05000000000000000000" pitchFamily="2" charset="2"/>
              </a:rPr>
              <a:t>2, </a:t>
            </a:r>
            <a:r>
              <a:rPr lang="el-GR" dirty="0">
                <a:solidFill>
                  <a:srgbClr val="000000"/>
                </a:solidFill>
              </a:rPr>
              <a:t>α</a:t>
            </a:r>
            <a:r>
              <a:rPr lang="en-US" dirty="0">
                <a:solidFill>
                  <a:srgbClr val="000000"/>
                </a:solidFill>
                <a:sym typeface="Wingdings" panose="05000000000000000000" pitchFamily="2" charset="2"/>
              </a:rPr>
              <a:t>3, </a:t>
            </a:r>
            <a:r>
              <a:rPr lang="el-GR" dirty="0">
                <a:solidFill>
                  <a:srgbClr val="000000"/>
                </a:solidFill>
              </a:rPr>
              <a:t>α</a:t>
            </a:r>
            <a:r>
              <a:rPr lang="en-US" dirty="0">
                <a:solidFill>
                  <a:srgbClr val="000000"/>
                </a:solidFill>
                <a:sym typeface="Wingdings" panose="05000000000000000000" pitchFamily="2" charset="2"/>
              </a:rPr>
              <a:t>5 receptors </a:t>
            </a:r>
          </a:p>
          <a:p>
            <a:pPr lvl="2"/>
            <a:r>
              <a:rPr lang="en-US" dirty="0">
                <a:solidFill>
                  <a:srgbClr val="000000"/>
                </a:solidFill>
              </a:rPr>
              <a:t>Z drugs </a:t>
            </a:r>
            <a:r>
              <a:rPr lang="en-US" dirty="0">
                <a:solidFill>
                  <a:srgbClr val="000000"/>
                </a:solidFill>
                <a:sym typeface="Wingdings" panose="05000000000000000000" pitchFamily="2" charset="2"/>
              </a:rPr>
              <a:t> higher affinity to GABA</a:t>
            </a:r>
            <a:r>
              <a:rPr lang="en-US" baseline="-25000" dirty="0">
                <a:solidFill>
                  <a:srgbClr val="000000"/>
                </a:solidFill>
                <a:sym typeface="Wingdings" panose="05000000000000000000" pitchFamily="2" charset="2"/>
              </a:rPr>
              <a:t>A </a:t>
            </a:r>
            <a:r>
              <a:rPr lang="en-US" dirty="0">
                <a:solidFill>
                  <a:srgbClr val="000000"/>
                </a:solidFill>
                <a:sym typeface="Wingdings" panose="05000000000000000000" pitchFamily="2" charset="2"/>
              </a:rPr>
              <a:t>subunits </a:t>
            </a:r>
            <a:r>
              <a:rPr lang="el-GR" dirty="0">
                <a:solidFill>
                  <a:srgbClr val="000000"/>
                </a:solidFill>
              </a:rPr>
              <a:t>α</a:t>
            </a:r>
            <a:r>
              <a:rPr lang="en-US" dirty="0">
                <a:solidFill>
                  <a:srgbClr val="000000"/>
                </a:solidFill>
                <a:sym typeface="Wingdings" panose="05000000000000000000" pitchFamily="2" charset="2"/>
              </a:rPr>
              <a:t>1 receptors </a:t>
            </a:r>
          </a:p>
          <a:p>
            <a:pPr lvl="3"/>
            <a:r>
              <a:rPr lang="en-US" sz="2000" dirty="0">
                <a:solidFill>
                  <a:srgbClr val="000000"/>
                </a:solidFill>
                <a:sym typeface="Wingdings" panose="05000000000000000000" pitchFamily="2" charset="2"/>
              </a:rPr>
              <a:t>GABA</a:t>
            </a:r>
            <a:r>
              <a:rPr lang="en-US" sz="2000" baseline="-25000" dirty="0">
                <a:solidFill>
                  <a:srgbClr val="000000"/>
                </a:solidFill>
                <a:sym typeface="Wingdings" panose="05000000000000000000" pitchFamily="2" charset="2"/>
              </a:rPr>
              <a:t>A </a:t>
            </a:r>
            <a:r>
              <a:rPr lang="en-US" sz="2000" dirty="0">
                <a:solidFill>
                  <a:srgbClr val="000000"/>
                </a:solidFill>
                <a:sym typeface="Wingdings" panose="05000000000000000000" pitchFamily="2" charset="2"/>
              </a:rPr>
              <a:t>subunit </a:t>
            </a:r>
            <a:r>
              <a:rPr lang="el-GR" sz="2000" dirty="0">
                <a:solidFill>
                  <a:srgbClr val="000000"/>
                </a:solidFill>
              </a:rPr>
              <a:t>α</a:t>
            </a:r>
            <a:r>
              <a:rPr lang="en-US" sz="2000" dirty="0">
                <a:solidFill>
                  <a:srgbClr val="000000"/>
                </a:solidFill>
                <a:sym typeface="Wingdings" panose="05000000000000000000" pitchFamily="2" charset="2"/>
              </a:rPr>
              <a:t>1 is affiliated more strongly with sleep, not anxiety </a:t>
            </a:r>
          </a:p>
          <a:p>
            <a:pPr lvl="3"/>
            <a:r>
              <a:rPr lang="en-US" sz="2000" dirty="0">
                <a:solidFill>
                  <a:srgbClr val="000000"/>
                </a:solidFill>
                <a:sym typeface="Wingdings" panose="05000000000000000000" pitchFamily="2" charset="2"/>
              </a:rPr>
              <a:t>Zaleplon, zopiclone, and zolpidem high affinity for </a:t>
            </a:r>
            <a:r>
              <a:rPr lang="el-GR" sz="2000" dirty="0">
                <a:solidFill>
                  <a:srgbClr val="000000"/>
                </a:solidFill>
              </a:rPr>
              <a:t>α</a:t>
            </a:r>
            <a:r>
              <a:rPr lang="en-US" sz="2000" dirty="0">
                <a:solidFill>
                  <a:srgbClr val="000000"/>
                </a:solidFill>
                <a:sym typeface="Wingdings" panose="05000000000000000000" pitchFamily="2" charset="2"/>
              </a:rPr>
              <a:t>1</a:t>
            </a:r>
          </a:p>
          <a:p>
            <a:pPr lvl="3"/>
            <a:r>
              <a:rPr lang="en-US" sz="2000" dirty="0">
                <a:solidFill>
                  <a:srgbClr val="000000"/>
                </a:solidFill>
                <a:sym typeface="Wingdings" panose="05000000000000000000" pitchFamily="2" charset="2"/>
              </a:rPr>
              <a:t>Eszopiclone has high affinity and potency for </a:t>
            </a:r>
            <a:r>
              <a:rPr lang="el-GR" sz="2000" dirty="0">
                <a:solidFill>
                  <a:srgbClr val="000000"/>
                </a:solidFill>
              </a:rPr>
              <a:t>α</a:t>
            </a:r>
            <a:r>
              <a:rPr lang="en-US" sz="2000" dirty="0">
                <a:solidFill>
                  <a:srgbClr val="000000"/>
                </a:solidFill>
                <a:sym typeface="Wingdings" panose="05000000000000000000" pitchFamily="2" charset="2"/>
              </a:rPr>
              <a:t>2 and </a:t>
            </a:r>
            <a:r>
              <a:rPr lang="el-GR" sz="2000" dirty="0">
                <a:solidFill>
                  <a:srgbClr val="000000"/>
                </a:solidFill>
              </a:rPr>
              <a:t>α</a:t>
            </a:r>
            <a:r>
              <a:rPr lang="en-US" sz="2000" dirty="0">
                <a:solidFill>
                  <a:srgbClr val="000000"/>
                </a:solidFill>
                <a:sym typeface="Wingdings" panose="05000000000000000000" pitchFamily="2" charset="2"/>
              </a:rPr>
              <a:t>3 subunits 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C2231EA-47B4-29EE-C549-D4061D160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algn="ctr" defTabSz="914400">
              <a:defRPr/>
            </a:pPr>
            <a:r>
              <a:rPr lang="en-US" dirty="0" err="1"/>
              <a:t>Pharmacol</a:t>
            </a:r>
            <a:r>
              <a:rPr lang="en-US" dirty="0"/>
              <a:t> Rev 70:197–245, April 2018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820507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A5B7E-0F58-488F-B149-1D1DC9B6B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Off Label Medications for Insomnia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11CCB4-5A42-4506-A2DE-4A66CDA93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5807" y="907651"/>
            <a:ext cx="7315200" cy="5120640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1600" b="1" dirty="0">
                <a:solidFill>
                  <a:srgbClr val="B406B8"/>
                </a:solidFill>
              </a:rPr>
              <a:t>Antidepressants </a:t>
            </a:r>
          </a:p>
          <a:p>
            <a:pPr marL="742950" lvl="1" indent="-28575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Trazodone</a:t>
            </a:r>
          </a:p>
          <a:p>
            <a:pPr marL="742950" lvl="1" indent="-28575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Mirtazapine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1600" b="1" dirty="0">
                <a:solidFill>
                  <a:srgbClr val="B406B8"/>
                </a:solidFill>
              </a:rPr>
              <a:t>TCA</a:t>
            </a:r>
          </a:p>
          <a:p>
            <a:pPr marL="742950" lvl="1" indent="-28575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Amitriptyline</a:t>
            </a:r>
          </a:p>
          <a:p>
            <a:pPr marL="742950" lvl="1" indent="-28575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Nortriptyline</a:t>
            </a:r>
          </a:p>
          <a:p>
            <a:pPr marL="742950" lvl="1" indent="-28575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Imipramine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1600" b="1" dirty="0">
                <a:solidFill>
                  <a:srgbClr val="B406B8"/>
                </a:solidFill>
              </a:rPr>
              <a:t>Atypical Antipsychotics </a:t>
            </a:r>
          </a:p>
          <a:p>
            <a:pPr marL="742950" lvl="1" indent="-28575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Quetiapine</a:t>
            </a:r>
          </a:p>
          <a:p>
            <a:pPr marL="742950" lvl="1" indent="-28575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Olanzapine</a:t>
            </a:r>
          </a:p>
          <a:p>
            <a:pPr marL="742950" lvl="1" indent="-28575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Risperidone</a:t>
            </a:r>
            <a:endParaRPr lang="en-US" sz="1400" dirty="0">
              <a:solidFill>
                <a:schemeClr val="tx1"/>
              </a:solidFill>
            </a:endParaRP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 descr="Drawing point">
                <a:extLst>
                  <a:ext uri="{FF2B5EF4-FFF2-40B4-BE49-F238E27FC236}">
                    <a16:creationId xmlns:a16="http://schemas.microsoft.com/office/drawing/2014/main" id="{9FE62378-625A-40E4-A5E5-226DF2DDE541}"/>
                  </a:ext>
                </a:extLst>
              </p14:cNvPr>
              <p14:cNvContentPartPr/>
              <p14:nvPr/>
            </p14:nvContentPartPr>
            <p14:xfrm>
              <a:off x="3838395" y="7372005"/>
              <a:ext cx="360" cy="9720"/>
            </p14:xfrm>
          </p:contentPart>
        </mc:Choice>
        <mc:Fallback xmlns="">
          <p:pic>
            <p:nvPicPr>
              <p:cNvPr id="7" name="Ink 6" descr="Drawing point">
                <a:extLst>
                  <a:ext uri="{FF2B5EF4-FFF2-40B4-BE49-F238E27FC236}">
                    <a16:creationId xmlns:a16="http://schemas.microsoft.com/office/drawing/2014/main" id="{9FE62378-625A-40E4-A5E5-226DF2DDE54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29395" y="7363005"/>
                <a:ext cx="18000" cy="2736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16A4F764-4B4E-4385-9EBB-2100A23291EE}"/>
              </a:ext>
            </a:extLst>
          </p:cNvPr>
          <p:cNvSpPr txBox="1"/>
          <p:nvPr/>
        </p:nvSpPr>
        <p:spPr>
          <a:xfrm>
            <a:off x="5848740" y="4030361"/>
            <a:ext cx="2593911" cy="923330"/>
          </a:xfrm>
          <a:prstGeom prst="rect">
            <a:avLst/>
          </a:prstGeom>
          <a:noFill/>
          <a:ln>
            <a:solidFill>
              <a:srgbClr val="B406B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Sedating effects 2/2 antagonistic effect on      5-HT</a:t>
            </a:r>
            <a:r>
              <a:rPr lang="en-US" baseline="-25000" dirty="0"/>
              <a:t>2</a:t>
            </a:r>
            <a:r>
              <a:rPr lang="en-US" dirty="0"/>
              <a:t> &amp; H</a:t>
            </a:r>
            <a:r>
              <a:rPr lang="en-US" baseline="-25000" dirty="0"/>
              <a:t>1</a:t>
            </a:r>
            <a:r>
              <a:rPr lang="en-US" dirty="0"/>
              <a:t> receptors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70B318-74B2-450C-BB4E-2CB5390FD059}"/>
              </a:ext>
            </a:extLst>
          </p:cNvPr>
          <p:cNvSpPr txBox="1"/>
          <p:nvPr/>
        </p:nvSpPr>
        <p:spPr>
          <a:xfrm>
            <a:off x="9381059" y="4146551"/>
            <a:ext cx="2655431" cy="923330"/>
          </a:xfrm>
          <a:prstGeom prst="rect">
            <a:avLst/>
          </a:prstGeom>
          <a:noFill/>
          <a:ln>
            <a:solidFill>
              <a:srgbClr val="B406B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B406B8"/>
                </a:solidFill>
              </a:rPr>
              <a:t>Metabolic syndrome &amp; extrapyramidal symptoms</a:t>
            </a:r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id="{1AD43F8F-5E8A-4755-B630-07884CF9A2BA}"/>
              </a:ext>
            </a:extLst>
          </p:cNvPr>
          <p:cNvSpPr/>
          <p:nvPr/>
        </p:nvSpPr>
        <p:spPr>
          <a:xfrm>
            <a:off x="5270244" y="4124129"/>
            <a:ext cx="457200" cy="923330"/>
          </a:xfrm>
          <a:prstGeom prst="rightBrac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9451184-5946-4787-8174-3208A4F8566B}"/>
              </a:ext>
            </a:extLst>
          </p:cNvPr>
          <p:cNvCxnSpPr>
            <a:cxnSpLocks/>
          </p:cNvCxnSpPr>
          <p:nvPr/>
        </p:nvCxnSpPr>
        <p:spPr>
          <a:xfrm>
            <a:off x="8437306" y="4524380"/>
            <a:ext cx="943753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ight Brace 18">
            <a:extLst>
              <a:ext uri="{FF2B5EF4-FFF2-40B4-BE49-F238E27FC236}">
                <a16:creationId xmlns:a16="http://schemas.microsoft.com/office/drawing/2014/main" id="{8962A5C2-DC1E-4EDB-B514-3E140286DD4D}"/>
              </a:ext>
            </a:extLst>
          </p:cNvPr>
          <p:cNvSpPr/>
          <p:nvPr/>
        </p:nvSpPr>
        <p:spPr>
          <a:xfrm>
            <a:off x="5247780" y="2715209"/>
            <a:ext cx="457200" cy="895761"/>
          </a:xfrm>
          <a:prstGeom prst="rightBrac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Brace 19">
            <a:extLst>
              <a:ext uri="{FF2B5EF4-FFF2-40B4-BE49-F238E27FC236}">
                <a16:creationId xmlns:a16="http://schemas.microsoft.com/office/drawing/2014/main" id="{E37A1BA3-7ACD-4910-85C9-8A2FEF4D69C5}"/>
              </a:ext>
            </a:extLst>
          </p:cNvPr>
          <p:cNvSpPr/>
          <p:nvPr/>
        </p:nvSpPr>
        <p:spPr>
          <a:xfrm>
            <a:off x="5247780" y="1752189"/>
            <a:ext cx="457200" cy="686347"/>
          </a:xfrm>
          <a:prstGeom prst="rightBrac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B01820D-E297-483E-AF44-E561FFEBC492}"/>
              </a:ext>
            </a:extLst>
          </p:cNvPr>
          <p:cNvSpPr txBox="1"/>
          <p:nvPr/>
        </p:nvSpPr>
        <p:spPr>
          <a:xfrm>
            <a:off x="5848739" y="2792500"/>
            <a:ext cx="2593911" cy="923330"/>
          </a:xfrm>
          <a:prstGeom prst="rect">
            <a:avLst/>
          </a:prstGeom>
          <a:noFill/>
          <a:ln>
            <a:solidFill>
              <a:srgbClr val="B406B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Sedating effects 2/2 broad receptor antagonistic effect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9F5F6FF-4541-47BC-BDED-743C65A7672D}"/>
              </a:ext>
            </a:extLst>
          </p:cNvPr>
          <p:cNvCxnSpPr>
            <a:cxnSpLocks/>
          </p:cNvCxnSpPr>
          <p:nvPr/>
        </p:nvCxnSpPr>
        <p:spPr>
          <a:xfrm>
            <a:off x="8437306" y="3255208"/>
            <a:ext cx="943753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52B8DE6-8A35-4257-9355-E1B12EF27FDF}"/>
              </a:ext>
            </a:extLst>
          </p:cNvPr>
          <p:cNvCxnSpPr>
            <a:cxnSpLocks/>
          </p:cNvCxnSpPr>
          <p:nvPr/>
        </p:nvCxnSpPr>
        <p:spPr>
          <a:xfrm>
            <a:off x="8437306" y="2033266"/>
            <a:ext cx="943753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ADD3F040-EA34-4789-9073-7FBE63608837}"/>
              </a:ext>
            </a:extLst>
          </p:cNvPr>
          <p:cNvSpPr txBox="1"/>
          <p:nvPr/>
        </p:nvSpPr>
        <p:spPr>
          <a:xfrm>
            <a:off x="9381059" y="2848718"/>
            <a:ext cx="2655431" cy="1200329"/>
          </a:xfrm>
          <a:prstGeom prst="rect">
            <a:avLst/>
          </a:prstGeom>
          <a:noFill/>
          <a:ln>
            <a:solidFill>
              <a:srgbClr val="B406B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B406B8"/>
                </a:solidFill>
              </a:rPr>
              <a:t>Anticholinergic effects, orthostatic hypotension, slowed cardiac conduction</a:t>
            </a:r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4035753-C642-4ED6-80C4-8A17F0331B52}"/>
              </a:ext>
            </a:extLst>
          </p:cNvPr>
          <p:cNvSpPr txBox="1"/>
          <p:nvPr/>
        </p:nvSpPr>
        <p:spPr>
          <a:xfrm>
            <a:off x="9381059" y="1771712"/>
            <a:ext cx="2655431" cy="646331"/>
          </a:xfrm>
          <a:prstGeom prst="rect">
            <a:avLst/>
          </a:prstGeom>
          <a:noFill/>
          <a:ln>
            <a:solidFill>
              <a:srgbClr val="B406B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B406B8"/>
                </a:solidFill>
              </a:rPr>
              <a:t>Anticholinergic effects at higher doses</a:t>
            </a:r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B6EE0A2-1932-485A-9FAD-93BEF161F1BE}"/>
              </a:ext>
            </a:extLst>
          </p:cNvPr>
          <p:cNvSpPr txBox="1"/>
          <p:nvPr/>
        </p:nvSpPr>
        <p:spPr>
          <a:xfrm>
            <a:off x="5843396" y="1629839"/>
            <a:ext cx="2593911" cy="646331"/>
          </a:xfrm>
          <a:prstGeom prst="rect">
            <a:avLst/>
          </a:prstGeom>
          <a:noFill/>
          <a:ln>
            <a:solidFill>
              <a:srgbClr val="B406B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Inhibits 50% of 5-HT</a:t>
            </a:r>
            <a:r>
              <a:rPr lang="en-US" sz="1200" baseline="-25000" dirty="0"/>
              <a:t>A</a:t>
            </a:r>
            <a:r>
              <a:rPr lang="en-US" sz="1200" dirty="0"/>
              <a:t> receptors in brain at low doses (10 mg): </a:t>
            </a:r>
          </a:p>
          <a:p>
            <a:pPr algn="ctr"/>
            <a:r>
              <a:rPr lang="en-US" sz="1200" dirty="0"/>
              <a:t>start at 25-50 mg, increase to 100 mg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E1ADD24-B91E-4FEF-9E72-AB289A76C05B}"/>
              </a:ext>
            </a:extLst>
          </p:cNvPr>
          <p:cNvSpPr txBox="1"/>
          <p:nvPr/>
        </p:nvSpPr>
        <p:spPr>
          <a:xfrm>
            <a:off x="5843395" y="2294423"/>
            <a:ext cx="2593911" cy="276999"/>
          </a:xfrm>
          <a:prstGeom prst="rect">
            <a:avLst/>
          </a:prstGeom>
          <a:noFill/>
          <a:ln>
            <a:solidFill>
              <a:srgbClr val="B406B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H</a:t>
            </a:r>
            <a:r>
              <a:rPr lang="en-US" sz="1200" baseline="-25000" dirty="0"/>
              <a:t>1</a:t>
            </a:r>
            <a:r>
              <a:rPr lang="en-US" sz="1200" dirty="0"/>
              <a:t> antagonist, typically dose at 30 mg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7DE1756-2240-4103-9846-6BE89013CB9E}"/>
              </a:ext>
            </a:extLst>
          </p:cNvPr>
          <p:cNvSpPr txBox="1"/>
          <p:nvPr/>
        </p:nvSpPr>
        <p:spPr>
          <a:xfrm>
            <a:off x="8210939" y="229490"/>
            <a:ext cx="3825551" cy="923330"/>
          </a:xfrm>
          <a:prstGeom prst="rect">
            <a:avLst/>
          </a:prstGeom>
          <a:noFill/>
          <a:ln>
            <a:solidFill>
              <a:srgbClr val="B406B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B406B8"/>
                </a:solidFill>
              </a:rPr>
              <a:t>NOT</a:t>
            </a:r>
            <a:r>
              <a:rPr lang="en-US" dirty="0"/>
              <a:t> ideal without co-morbid psychiatric indications due to side effects 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6B7BD7A-E118-412F-9863-D9EF57F27B63}"/>
              </a:ext>
            </a:extLst>
          </p:cNvPr>
          <p:cNvCxnSpPr>
            <a:cxnSpLocks/>
          </p:cNvCxnSpPr>
          <p:nvPr/>
        </p:nvCxnSpPr>
        <p:spPr>
          <a:xfrm>
            <a:off x="10660224" y="1152820"/>
            <a:ext cx="0" cy="565982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70805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A5885-AB18-488D-8D53-73C74346A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Normal Sleep Distribution: Hypnogram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0D3043-C340-4FD1-B284-432589E741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31" t="58597" r="21830" b="3981"/>
          <a:stretch/>
        </p:blipFill>
        <p:spPr>
          <a:xfrm>
            <a:off x="3870009" y="4174733"/>
            <a:ext cx="5912101" cy="22111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EFC4F9-7E2D-4A36-B020-EA2D3EBC0369}"/>
              </a:ext>
            </a:extLst>
          </p:cNvPr>
          <p:cNvSpPr txBox="1"/>
          <p:nvPr/>
        </p:nvSpPr>
        <p:spPr>
          <a:xfrm>
            <a:off x="3870009" y="1462277"/>
            <a:ext cx="18573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10FA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NREM: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Stages N1-N3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75% TST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E16441-20E4-4FA3-8D92-A9489FB969AB}"/>
              </a:ext>
            </a:extLst>
          </p:cNvPr>
          <p:cNvSpPr txBox="1"/>
          <p:nvPr/>
        </p:nvSpPr>
        <p:spPr>
          <a:xfrm>
            <a:off x="6553828" y="1462277"/>
            <a:ext cx="27814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10FA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REM: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25% TST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Cycles every 90-120 min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↑ REM in early morning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703862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42C08-036E-445F-B656-4F24450D0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936" y="131344"/>
            <a:ext cx="3211480" cy="3109595"/>
          </a:xfrm>
        </p:spPr>
        <p:txBody>
          <a:bodyPr>
            <a:normAutofit/>
          </a:bodyPr>
          <a:lstStyle/>
          <a:p>
            <a:r>
              <a:rPr lang="en-US" dirty="0"/>
              <a:t>Insomnia: Antidepressants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5B0F1E7-AA79-48C9-8854-CC655DF5327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73846478"/>
              </p:ext>
            </p:extLst>
          </p:nvPr>
        </p:nvGraphicFramePr>
        <p:xfrm>
          <a:off x="549275" y="2310384"/>
          <a:ext cx="11093450" cy="4157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7DC0E76-368B-1A12-5FD0-F47F36FB3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67824" y="6389804"/>
            <a:ext cx="5911517" cy="365125"/>
          </a:xfrm>
        </p:spPr>
        <p:txBody>
          <a:bodyPr/>
          <a:lstStyle/>
          <a:p>
            <a:pPr lvl="0" algn="ctr" defTabSz="914400">
              <a:defRPr/>
            </a:pPr>
            <a:r>
              <a:rPr lang="en-US" dirty="0" err="1"/>
              <a:t>Pharmacol</a:t>
            </a:r>
            <a:r>
              <a:rPr lang="en-US" dirty="0"/>
              <a:t> Rev 70:197–245, April 2018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053505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42C08-036E-445F-B656-4F24450D0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5775" y="1123837"/>
            <a:ext cx="2947482" cy="4601183"/>
          </a:xfrm>
        </p:spPr>
        <p:txBody>
          <a:bodyPr>
            <a:normAutofit/>
          </a:bodyPr>
          <a:lstStyle/>
          <a:p>
            <a:r>
              <a:rPr lang="en-US" sz="3300"/>
              <a:t>Insomnia: Anticonvulsants </a:t>
            </a:r>
          </a:p>
        </p:txBody>
      </p:sp>
      <p:graphicFrame>
        <p:nvGraphicFramePr>
          <p:cNvPr id="16" name="Content Placeholder 2">
            <a:extLst>
              <a:ext uri="{FF2B5EF4-FFF2-40B4-BE49-F238E27FC236}">
                <a16:creationId xmlns:a16="http://schemas.microsoft.com/office/drawing/2014/main" id="{6C5FFD98-8076-410A-A23E-F8854431D68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1486657"/>
              </p:ext>
            </p:extLst>
          </p:nvPr>
        </p:nvGraphicFramePr>
        <p:xfrm>
          <a:off x="3797416" y="1039362"/>
          <a:ext cx="7293610" cy="50418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478B978-7F70-FAA6-FBCB-CD6F05C08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27551" y="6356350"/>
            <a:ext cx="5911517" cy="365125"/>
          </a:xfrm>
        </p:spPr>
        <p:txBody>
          <a:bodyPr>
            <a:normAutofit/>
          </a:bodyPr>
          <a:lstStyle/>
          <a:p>
            <a:pPr lvl="0" algn="ctr" defTabSz="914400">
              <a:spcAft>
                <a:spcPts val="600"/>
              </a:spcAft>
              <a:defRPr/>
            </a:pPr>
            <a:r>
              <a:rPr lang="en-US" dirty="0" err="1"/>
              <a:t>Pharmacol</a:t>
            </a:r>
            <a:r>
              <a:rPr lang="en-US" dirty="0"/>
              <a:t> Rev 70:197–245, April 2018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3011ECA-F500-13CE-7E63-E9DCD38FFFE3}"/>
              </a:ext>
            </a:extLst>
          </p:cNvPr>
          <p:cNvSpPr txBox="1">
            <a:spLocks/>
          </p:cNvSpPr>
          <p:nvPr/>
        </p:nvSpPr>
        <p:spPr>
          <a:xfrm>
            <a:off x="195073" y="758951"/>
            <a:ext cx="3515244" cy="53400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Insomnia: GABAergic Agents </a:t>
            </a:r>
          </a:p>
        </p:txBody>
      </p:sp>
    </p:spTree>
    <p:extLst>
      <p:ext uri="{BB962C8B-B14F-4D97-AF65-F5344CB8AC3E}">
        <p14:creationId xmlns:p14="http://schemas.microsoft.com/office/powerpoint/2010/main" val="387979569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42C08-036E-445F-B656-4F24450D0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073" y="758951"/>
            <a:ext cx="3515244" cy="5340097"/>
          </a:xfrm>
        </p:spPr>
        <p:txBody>
          <a:bodyPr anchor="ctr">
            <a:normAutofit/>
          </a:bodyPr>
          <a:lstStyle/>
          <a:p>
            <a:r>
              <a:rPr lang="en-US" dirty="0"/>
              <a:t>Insomnia: Atypical Antipsychotics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57EE14C-A416-43B7-893E-5046DEBACAF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3006095"/>
              </p:ext>
            </p:extLst>
          </p:nvPr>
        </p:nvGraphicFramePr>
        <p:xfrm>
          <a:off x="4985886" y="231006"/>
          <a:ext cx="6367913" cy="6405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D236749-433A-C010-84A7-7B4F42DE4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27551" y="6356350"/>
            <a:ext cx="5911517" cy="365125"/>
          </a:xfrm>
        </p:spPr>
        <p:txBody>
          <a:bodyPr>
            <a:normAutofit/>
          </a:bodyPr>
          <a:lstStyle/>
          <a:p>
            <a:pPr lvl="0" algn="ctr" defTabSz="914400">
              <a:spcAft>
                <a:spcPts val="600"/>
              </a:spcAft>
              <a:defRPr/>
            </a:pPr>
            <a:r>
              <a:rPr lang="en-US" dirty="0" err="1"/>
              <a:t>Pharmacol</a:t>
            </a:r>
            <a:r>
              <a:rPr lang="en-US" dirty="0"/>
              <a:t> Rev 70:197–245, April 2018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906395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e mechanism of different orexin/hypocretin neuronal projections in  wakefulness and sleep - ScienceDirect">
            <a:extLst>
              <a:ext uri="{FF2B5EF4-FFF2-40B4-BE49-F238E27FC236}">
                <a16:creationId xmlns:a16="http://schemas.microsoft.com/office/drawing/2014/main" id="{BD5CE573-C4BC-C5E7-8F2B-1D087F5C8B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3397" y="288540"/>
            <a:ext cx="3209706" cy="26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F342C08-036E-445F-B656-4F24450D0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262" y="1483840"/>
            <a:ext cx="3254594" cy="1454051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Insomnia: Receptor Mediated MOA of Hypnotics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3E5F91-5665-4EB6-AF71-D161AFCCF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9767" y="2161611"/>
            <a:ext cx="5478574" cy="4453034"/>
          </a:xfrm>
        </p:spPr>
        <p:txBody>
          <a:bodyPr anchor="ctr"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</a:rPr>
              <a:t>Orexin Receptors </a:t>
            </a:r>
          </a:p>
          <a:p>
            <a:pPr lvl="1"/>
            <a:r>
              <a:rPr lang="en-US" sz="2400" dirty="0">
                <a:solidFill>
                  <a:srgbClr val="000000"/>
                </a:solidFill>
              </a:rPr>
              <a:t>Pair of excitatory neuropeptide hormones produced exclusively by neurons in the lateral hypothalamic area</a:t>
            </a:r>
          </a:p>
          <a:p>
            <a:pPr lvl="2"/>
            <a:r>
              <a:rPr lang="en-US" sz="2400" dirty="0">
                <a:solidFill>
                  <a:srgbClr val="000000"/>
                </a:solidFill>
              </a:rPr>
              <a:t>OXA and OXB bind to OX1 and OX2 receptors </a:t>
            </a:r>
          </a:p>
          <a:p>
            <a:pPr lvl="1"/>
            <a:r>
              <a:rPr lang="en-US" sz="2400" dirty="0">
                <a:solidFill>
                  <a:srgbClr val="000000"/>
                </a:solidFill>
              </a:rPr>
              <a:t>Orexinergic system promotes behavioral arousals, ↑ food intake, and locomotor activity</a:t>
            </a:r>
          </a:p>
          <a:p>
            <a:pPr lvl="1"/>
            <a:r>
              <a:rPr lang="en-US" sz="2400" dirty="0">
                <a:solidFill>
                  <a:srgbClr val="000000"/>
                </a:solidFill>
              </a:rPr>
              <a:t>Orexins also regulate stress response: ↑ activity of HPA</a:t>
            </a:r>
          </a:p>
          <a:p>
            <a:pPr lvl="1"/>
            <a:r>
              <a:rPr lang="en-US" sz="2400" dirty="0">
                <a:solidFill>
                  <a:srgbClr val="000000"/>
                </a:solidFill>
              </a:rPr>
              <a:t>Selective blockade of OX2 ↑ REM &amp; NREM</a:t>
            </a:r>
          </a:p>
          <a:p>
            <a:pPr lvl="1"/>
            <a:endParaRPr lang="en-US" sz="16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231274C-EFCF-DAFC-B6D1-934DA744B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27551" y="6356350"/>
            <a:ext cx="5911517" cy="365125"/>
          </a:xfrm>
        </p:spPr>
        <p:txBody>
          <a:bodyPr>
            <a:normAutofit/>
          </a:bodyPr>
          <a:lstStyle/>
          <a:p>
            <a:pPr lvl="0" algn="ctr" defTabSz="914400">
              <a:spcAft>
                <a:spcPts val="600"/>
              </a:spcAft>
              <a:defRPr/>
            </a:pPr>
            <a:r>
              <a:rPr lang="en-US" dirty="0" err="1"/>
              <a:t>Pharmacol</a:t>
            </a:r>
            <a:r>
              <a:rPr lang="en-US" dirty="0"/>
              <a:t> Rev 70:197–245, April 2018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05C3D1-E0A5-4DB0-AE3E-3B133F27A82A}"/>
              </a:ext>
            </a:extLst>
          </p:cNvPr>
          <p:cNvSpPr txBox="1"/>
          <p:nvPr/>
        </p:nvSpPr>
        <p:spPr>
          <a:xfrm>
            <a:off x="9857232" y="2987040"/>
            <a:ext cx="2169506" cy="751837"/>
          </a:xfrm>
          <a:prstGeom prst="rect">
            <a:avLst/>
          </a:prstGeom>
          <a:noFill/>
        </p:spPr>
        <p:txBody>
          <a:bodyPr wrap="square" rtlCol="0">
            <a:prstTxWarp prst="textCurveUp">
              <a:avLst/>
            </a:prstTxWarp>
            <a:spAutoFit/>
          </a:bodyPr>
          <a:lstStyle/>
          <a:p>
            <a:r>
              <a:rPr lang="en-US" sz="4000" dirty="0">
                <a:latin typeface="Broadway" panose="04040905080B02020502" pitchFamily="82" charset="0"/>
                <a:ea typeface="BatangChe" panose="020B0503020000020004" pitchFamily="49" charset="-127"/>
              </a:rPr>
              <a:t>Orexin</a:t>
            </a:r>
          </a:p>
        </p:txBody>
      </p:sp>
    </p:spTree>
    <p:extLst>
      <p:ext uri="{BB962C8B-B14F-4D97-AF65-F5344CB8AC3E}">
        <p14:creationId xmlns:p14="http://schemas.microsoft.com/office/powerpoint/2010/main" val="36725649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42C08-036E-445F-B656-4F24450D0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999" y="1231309"/>
            <a:ext cx="2988234" cy="4480726"/>
          </a:xfrm>
        </p:spPr>
        <p:txBody>
          <a:bodyPr>
            <a:normAutofit/>
          </a:bodyPr>
          <a:lstStyle/>
          <a:p>
            <a:r>
              <a:rPr lang="en-US" dirty="0"/>
              <a:t>Insomnia: Orexin Receptor Antagonists </a:t>
            </a:r>
          </a:p>
        </p:txBody>
      </p:sp>
      <p:pic>
        <p:nvPicPr>
          <p:cNvPr id="8" name="Picture 2" descr="Fda Approved Rubber Stamp Royalty Free Cliparts, Vectors, And Stock  Illustration. Image 55145121.">
            <a:extLst>
              <a:ext uri="{FF2B5EF4-FFF2-40B4-BE49-F238E27FC236}">
                <a16:creationId xmlns:a16="http://schemas.microsoft.com/office/drawing/2014/main" id="{12701DB4-D351-4D9B-8974-FC78519324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440" t="-812105" r="-1106440" b="812105"/>
          <a:stretch>
            <a:fillRect/>
          </a:stretch>
        </p:blipFill>
        <p:spPr bwMode="auto">
          <a:xfrm>
            <a:off x="10780976" y="707376"/>
            <a:ext cx="670514" cy="673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Content Placeholder 2">
            <a:extLst>
              <a:ext uri="{FF2B5EF4-FFF2-40B4-BE49-F238E27FC236}">
                <a16:creationId xmlns:a16="http://schemas.microsoft.com/office/drawing/2014/main" id="{E4BEE750-789A-60E0-E7A9-314181E8B5F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7029764"/>
              </p:ext>
            </p:extLst>
          </p:nvPr>
        </p:nvGraphicFramePr>
        <p:xfrm>
          <a:off x="4648018" y="707376"/>
          <a:ext cx="6684446" cy="54695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2" descr="Fda Approved Rubber Stamp Royalty Free Cliparts, Vectors, And Stock  Illustration. Image 55145121.">
            <a:extLst>
              <a:ext uri="{FF2B5EF4-FFF2-40B4-BE49-F238E27FC236}">
                <a16:creationId xmlns:a16="http://schemas.microsoft.com/office/drawing/2014/main" id="{D01BA7E0-60A8-C1DF-C585-65966EDD0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3587" y="773117"/>
            <a:ext cx="670514" cy="673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647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42C08-036E-445F-B656-4F24450D0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452" y="640822"/>
            <a:ext cx="3418659" cy="5583148"/>
          </a:xfrm>
        </p:spPr>
        <p:txBody>
          <a:bodyPr anchor="ctr">
            <a:normAutofit/>
          </a:bodyPr>
          <a:lstStyle/>
          <a:p>
            <a:r>
              <a:rPr lang="en-US" dirty="0"/>
              <a:t>Insomnia: </a:t>
            </a:r>
            <a:r>
              <a:rPr lang="en-US" dirty="0" err="1"/>
              <a:t>Melatonergic</a:t>
            </a:r>
            <a:r>
              <a:rPr lang="en-US" dirty="0"/>
              <a:t> Drugs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0A3DF84-E177-4F50-BF4C-994FAF041D4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295585"/>
              </p:ext>
            </p:extLst>
          </p:nvPr>
        </p:nvGraphicFramePr>
        <p:xfrm>
          <a:off x="4648018" y="640822"/>
          <a:ext cx="7015036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EC57DFC-1470-8100-B101-5A7149FD6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28111" y="6408330"/>
            <a:ext cx="5911517" cy="365125"/>
          </a:xfrm>
        </p:spPr>
        <p:txBody>
          <a:bodyPr>
            <a:normAutofit/>
          </a:bodyPr>
          <a:lstStyle/>
          <a:p>
            <a:pPr lvl="0" algn="ctr" defTabSz="914400">
              <a:spcAft>
                <a:spcPts val="600"/>
              </a:spcAft>
              <a:defRPr/>
            </a:pPr>
            <a:r>
              <a:rPr lang="en-US" dirty="0" err="1"/>
              <a:t>Pharmacol</a:t>
            </a:r>
            <a:r>
              <a:rPr lang="en-US" dirty="0"/>
              <a:t> Rev 70:197–245, April 2018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Fda Approved Rubber Stamp Royalty Free Cliparts, Vectors, And Stock  Illustration. Image 55145121.">
            <a:extLst>
              <a:ext uri="{FF2B5EF4-FFF2-40B4-BE49-F238E27FC236}">
                <a16:creationId xmlns:a16="http://schemas.microsoft.com/office/drawing/2014/main" id="{18DB51D9-2528-4141-BFA1-88294FF75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5406" y="805314"/>
            <a:ext cx="670514" cy="673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D40DB8F-D996-4839-9F3F-277A72F6402E}"/>
              </a:ext>
            </a:extLst>
          </p:cNvPr>
          <p:cNvGrpSpPr/>
          <p:nvPr/>
        </p:nvGrpSpPr>
        <p:grpSpPr>
          <a:xfrm>
            <a:off x="3725608" y="3860800"/>
            <a:ext cx="1250461" cy="758054"/>
            <a:chOff x="1055077" y="320431"/>
            <a:chExt cx="1250461" cy="75805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38FA2E6-C5AC-455F-AAAF-A43D98318818}"/>
                </a:ext>
              </a:extLst>
            </p:cNvPr>
            <p:cNvSpPr/>
            <p:nvPr/>
          </p:nvSpPr>
          <p:spPr>
            <a:xfrm>
              <a:off x="1055077" y="320431"/>
              <a:ext cx="1250461" cy="75805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905A276-7C6D-4910-A5B5-C1DB47AD6B03}"/>
                </a:ext>
              </a:extLst>
            </p:cNvPr>
            <p:cNvSpPr txBox="1"/>
            <p:nvPr/>
          </p:nvSpPr>
          <p:spPr>
            <a:xfrm>
              <a:off x="1168593" y="468625"/>
              <a:ext cx="10394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00B0F0"/>
                  </a:solidFill>
                </a:rPr>
                <a:t>Do NOT take with food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3830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42C08-036E-445F-B656-4F24450D0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" y="1188637"/>
            <a:ext cx="3188209" cy="4480726"/>
          </a:xfrm>
        </p:spPr>
        <p:txBody>
          <a:bodyPr>
            <a:normAutofit/>
          </a:bodyPr>
          <a:lstStyle/>
          <a:p>
            <a:r>
              <a:rPr lang="en-US" dirty="0"/>
              <a:t>Insomnia: Antidepressants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3E5F91-5665-4EB6-AF71-D161AFCCF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2458" y="1188638"/>
            <a:ext cx="5310436" cy="448072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Low dose Doxepin</a:t>
            </a:r>
          </a:p>
          <a:p>
            <a:pPr lvl="1"/>
            <a:r>
              <a:rPr lang="en-US" sz="2800" dirty="0"/>
              <a:t>TCA with significant anti-histaminic effect</a:t>
            </a:r>
          </a:p>
          <a:p>
            <a:pPr lvl="1"/>
            <a:r>
              <a:rPr lang="en-US" sz="2800" dirty="0"/>
              <a:t>800x more potent at H1 receptor than Benadryl</a:t>
            </a:r>
          </a:p>
          <a:p>
            <a:pPr lvl="1"/>
            <a:r>
              <a:rPr lang="en-US" sz="2800" dirty="0"/>
              <a:t>At low dose, effects confined mainly to H receptor</a:t>
            </a:r>
          </a:p>
          <a:p>
            <a:pPr lvl="1"/>
            <a:r>
              <a:rPr lang="en-US" sz="2800" dirty="0"/>
              <a:t>Single night RCT: ↓SL, ↑TST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0DF043D-6EF6-5242-7A73-373A27E19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30800" y="6345198"/>
            <a:ext cx="5911517" cy="365125"/>
          </a:xfrm>
        </p:spPr>
        <p:txBody>
          <a:bodyPr>
            <a:normAutofit/>
          </a:bodyPr>
          <a:lstStyle/>
          <a:p>
            <a:pPr lvl="0" algn="ctr" defTabSz="914400">
              <a:spcAft>
                <a:spcPts val="600"/>
              </a:spcAft>
              <a:defRPr/>
            </a:pPr>
            <a:r>
              <a:rPr lang="en-US" dirty="0" err="1"/>
              <a:t>Pharmacol</a:t>
            </a:r>
            <a:r>
              <a:rPr lang="en-US" dirty="0"/>
              <a:t> Rev 70:197–245, April 2018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2" descr="Fda Approved Rubber Stamp Royalty Free Cliparts, Vectors, And Stock  Illustration. Image 55145121.">
            <a:extLst>
              <a:ext uri="{FF2B5EF4-FFF2-40B4-BE49-F238E27FC236}">
                <a16:creationId xmlns:a16="http://schemas.microsoft.com/office/drawing/2014/main" id="{29B3E969-A901-4488-9955-712B759E4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7415" y="707376"/>
            <a:ext cx="674075" cy="677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337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406527-C7E1-46E1-82D8-0EE53C9BAD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76" t="38917" r="53270" b="14237"/>
          <a:stretch/>
        </p:blipFill>
        <p:spPr>
          <a:xfrm>
            <a:off x="763527" y="1137138"/>
            <a:ext cx="10664945" cy="4087445"/>
          </a:xfrm>
          <a:prstGeom prst="rect">
            <a:avLst/>
          </a:prstGeom>
        </p:spPr>
      </p:pic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0FAA8FA-D108-CFF6-378E-24994BCDB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27551" y="6356350"/>
            <a:ext cx="5911517" cy="365125"/>
          </a:xfrm>
        </p:spPr>
        <p:txBody>
          <a:bodyPr>
            <a:normAutofit/>
          </a:bodyPr>
          <a:lstStyle/>
          <a:p>
            <a:pPr lvl="0" algn="ctr" defTabSz="914400">
              <a:spcAft>
                <a:spcPts val="600"/>
              </a:spcAft>
              <a:defRPr/>
            </a:pPr>
            <a:r>
              <a:rPr lang="en-US" dirty="0" err="1"/>
              <a:t>Pharmacol</a:t>
            </a:r>
            <a:r>
              <a:rPr lang="en-US" dirty="0"/>
              <a:t> Rev 70:197–245, April 2018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784693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42C08-036E-445F-B656-4F24450D0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3" y="835152"/>
            <a:ext cx="3515244" cy="5340097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Insomnia: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Up and Coming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1FAE9D2-5101-42EE-9233-BA34EEBFB88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82059150"/>
              </p:ext>
            </p:extLst>
          </p:nvPr>
        </p:nvGraphicFramePr>
        <p:xfrm>
          <a:off x="4985886" y="231006"/>
          <a:ext cx="6367913" cy="6405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 descr="263 What's New Illustrations &amp; Clip Art - iStock">
            <a:extLst>
              <a:ext uri="{FF2B5EF4-FFF2-40B4-BE49-F238E27FC236}">
                <a16:creationId xmlns:a16="http://schemas.microsoft.com/office/drawing/2014/main" id="{5DF070B2-BDFA-4F1A-9850-6AAF8B03B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125" y="960042"/>
            <a:ext cx="3505200" cy="130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618370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42C08-036E-445F-B656-4F24450D0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629" y="2048951"/>
            <a:ext cx="3148836" cy="2760098"/>
          </a:xfrm>
        </p:spPr>
        <p:txBody>
          <a:bodyPr>
            <a:normAutofit/>
          </a:bodyPr>
          <a:lstStyle/>
          <a:p>
            <a:r>
              <a:rPr lang="en-US" dirty="0"/>
              <a:t>Insomnia: Changes with Aging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3E5F91-5665-4EB6-AF71-D161AFCCF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0958" y="905498"/>
            <a:ext cx="5306084" cy="523063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000000"/>
                </a:solidFill>
              </a:rPr>
              <a:t>Sleep Architecture</a:t>
            </a:r>
          </a:p>
          <a:p>
            <a:pPr lvl="1"/>
            <a:r>
              <a:rPr lang="en-US" sz="2400" dirty="0">
                <a:solidFill>
                  <a:srgbClr val="000000"/>
                </a:solidFill>
              </a:rPr>
              <a:t>↑ Sleep latency</a:t>
            </a:r>
          </a:p>
          <a:p>
            <a:pPr lvl="1"/>
            <a:r>
              <a:rPr lang="en-US" sz="2400" dirty="0">
                <a:solidFill>
                  <a:srgbClr val="000000"/>
                </a:solidFill>
              </a:rPr>
              <a:t>↑ Sleep fragmentation</a:t>
            </a:r>
          </a:p>
          <a:p>
            <a:pPr lvl="1"/>
            <a:r>
              <a:rPr lang="en-US" sz="2400" dirty="0">
                <a:solidFill>
                  <a:srgbClr val="000000"/>
                </a:solidFill>
              </a:rPr>
              <a:t>↓ SWS</a:t>
            </a:r>
          </a:p>
          <a:p>
            <a:pPr lvl="1"/>
            <a:r>
              <a:rPr lang="en-US" sz="2400" dirty="0">
                <a:solidFill>
                  <a:srgbClr val="000000"/>
                </a:solidFill>
              </a:rPr>
              <a:t>↓ Sleep efficiency </a:t>
            </a: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3200" dirty="0">
                <a:solidFill>
                  <a:srgbClr val="0070C0"/>
                </a:solidFill>
              </a:rPr>
              <a:t>How does this effect insomnia?</a:t>
            </a: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46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3F839-90A4-4CF0-9040-34FCEEE71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172" y="1497741"/>
            <a:ext cx="3258688" cy="32552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spc="-100" dirty="0"/>
              <a:t>Sleep Architecture Changes with Aging 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A34DDF9-0AF2-4646-9A48-0E4F50FB5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04454" y="6158523"/>
            <a:ext cx="591151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algn="ctr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Ohayon M, et al. Sleep 2004;27:1255-1273.)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FB6102-30CA-47A4-BC71-7D5EFE5861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894" t="29815" r="30671" b="25185"/>
          <a:stretch/>
        </p:blipFill>
        <p:spPr>
          <a:xfrm>
            <a:off x="4276578" y="1709431"/>
            <a:ext cx="6367271" cy="4321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62448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04B7C25-1241-09B8-252A-15E977722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Happens to Sleep As We Age?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C366B5D2-A609-40C5-A46C-1B6437ADBF5C}" type="slidenum">
              <a:rPr lang="en-US" altLang="en-US" smtClean="0"/>
              <a:pPr/>
              <a:t>60</a:t>
            </a:fld>
            <a:endParaRPr lang="en-US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0C4A11-E8F4-4ACB-C4A8-00B8D8206B29}"/>
              </a:ext>
            </a:extLst>
          </p:cNvPr>
          <p:cNvSpPr txBox="1"/>
          <p:nvPr/>
        </p:nvSpPr>
        <p:spPr>
          <a:xfrm>
            <a:off x="8671093" y="6300672"/>
            <a:ext cx="208308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eaLnBrk="1" hangingPunct="1"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US" sz="1000" i="1" dirty="0">
                <a:solidFill>
                  <a:srgbClr val="333333"/>
                </a:solidFill>
              </a:rPr>
              <a:t>Kryger, Roth 6</a:t>
            </a:r>
            <a:r>
              <a:rPr lang="en-US" altLang="en-US" sz="1000" i="1" baseline="30000" dirty="0">
                <a:solidFill>
                  <a:srgbClr val="333333"/>
                </a:solidFill>
              </a:rPr>
              <a:t>th</a:t>
            </a:r>
            <a:r>
              <a:rPr lang="en-US" altLang="en-US" sz="1000" i="1" dirty="0">
                <a:solidFill>
                  <a:srgbClr val="333333"/>
                </a:solidFill>
              </a:rPr>
              <a:t> Ed.</a:t>
            </a:r>
            <a:endParaRPr lang="en-US" altLang="en-US" sz="1000" dirty="0">
              <a:solidFill>
                <a:srgbClr val="333333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5FC4DF-177C-C57E-AD1C-849BAEBDC47F}"/>
              </a:ext>
            </a:extLst>
          </p:cNvPr>
          <p:cNvSpPr txBox="1"/>
          <p:nvPr/>
        </p:nvSpPr>
        <p:spPr>
          <a:xfrm>
            <a:off x="3665515" y="3207058"/>
            <a:ext cx="42166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eaLnBrk="1" hangingPunct="1"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US" sz="1000" i="1" dirty="0">
                <a:solidFill>
                  <a:srgbClr val="333333"/>
                </a:solidFill>
              </a:rPr>
              <a:t>J </a:t>
            </a:r>
            <a:r>
              <a:rPr lang="en-US" altLang="en-US" sz="1000" i="1" dirty="0" err="1">
                <a:solidFill>
                  <a:srgbClr val="333333"/>
                </a:solidFill>
              </a:rPr>
              <a:t>Psychosom</a:t>
            </a:r>
            <a:r>
              <a:rPr lang="en-US" altLang="en-US" sz="1000" i="1" dirty="0">
                <a:solidFill>
                  <a:srgbClr val="333333"/>
                </a:solidFill>
              </a:rPr>
              <a:t> Res, Volume 43, Issue 4, 1997 </a:t>
            </a:r>
            <a:endParaRPr lang="en-US" altLang="en-US" sz="1000" dirty="0">
              <a:solidFill>
                <a:srgbClr val="333333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A535DF9-1B26-2932-5803-A5BD96582E40}"/>
              </a:ext>
            </a:extLst>
          </p:cNvPr>
          <p:cNvGrpSpPr/>
          <p:nvPr/>
        </p:nvGrpSpPr>
        <p:grpSpPr>
          <a:xfrm>
            <a:off x="5985602" y="2804033"/>
            <a:ext cx="6011998" cy="3496639"/>
            <a:chOff x="5567230" y="1657350"/>
            <a:chExt cx="6231378" cy="371076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597CA7A-EEAC-A34B-2F40-D27A9A2C1FBD}"/>
                </a:ext>
              </a:extLst>
            </p:cNvPr>
            <p:cNvSpPr/>
            <p:nvPr/>
          </p:nvSpPr>
          <p:spPr>
            <a:xfrm>
              <a:off x="5632781" y="1657350"/>
              <a:ext cx="1116361" cy="3710762"/>
            </a:xfrm>
            <a:prstGeom prst="rect">
              <a:avLst/>
            </a:prstGeom>
            <a:solidFill>
              <a:srgbClr val="DFE0F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47C72AE-B1B8-19CB-6F0E-9A9AC2AC59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5367" t="28233" r="33878" b="32380"/>
            <a:stretch/>
          </p:blipFill>
          <p:spPr>
            <a:xfrm>
              <a:off x="6749143" y="1657350"/>
              <a:ext cx="5049465" cy="3635812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5D6D886-E533-18C1-DD3E-B7DA21F07E97}"/>
                </a:ext>
              </a:extLst>
            </p:cNvPr>
            <p:cNvSpPr txBox="1"/>
            <p:nvPr/>
          </p:nvSpPr>
          <p:spPr>
            <a:xfrm>
              <a:off x="5567230" y="2868259"/>
              <a:ext cx="1247464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Prevalence of sleep maintenance difficulty in women (%)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0058660-D781-337B-667D-CBFCD56C94CB}"/>
                </a:ext>
              </a:extLst>
            </p:cNvPr>
            <p:cNvSpPr/>
            <p:nvPr/>
          </p:nvSpPr>
          <p:spPr>
            <a:xfrm>
              <a:off x="6559220" y="4923830"/>
              <a:ext cx="5239388" cy="444282"/>
            </a:xfrm>
            <a:prstGeom prst="rect">
              <a:avLst/>
            </a:prstGeom>
            <a:solidFill>
              <a:srgbClr val="DFE0F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14E8899-97EC-8534-BC8B-9297DB80B725}"/>
                </a:ext>
              </a:extLst>
            </p:cNvPr>
            <p:cNvSpPr txBox="1"/>
            <p:nvPr/>
          </p:nvSpPr>
          <p:spPr>
            <a:xfrm>
              <a:off x="6916294" y="4849835"/>
              <a:ext cx="146865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Premenopause</a:t>
              </a: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5E8237A-3C3A-6C84-D155-C20C54E5A515}"/>
                </a:ext>
              </a:extLst>
            </p:cNvPr>
            <p:cNvSpPr txBox="1"/>
            <p:nvPr/>
          </p:nvSpPr>
          <p:spPr>
            <a:xfrm>
              <a:off x="10329955" y="4849835"/>
              <a:ext cx="146865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Postmenopause</a:t>
              </a: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F5AD189-0DF3-5EAE-5E7B-C24925F2C5A6}"/>
                </a:ext>
              </a:extLst>
            </p:cNvPr>
            <p:cNvSpPr txBox="1"/>
            <p:nvPr/>
          </p:nvSpPr>
          <p:spPr>
            <a:xfrm>
              <a:off x="8032014" y="4844892"/>
              <a:ext cx="14686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Early</a:t>
              </a:r>
            </a:p>
            <a:p>
              <a:pPr algn="ctr"/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Perimenopause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4D29C15-E97F-6B0D-8AE8-ADD75D057C00}"/>
                </a:ext>
              </a:extLst>
            </p:cNvPr>
            <p:cNvSpPr txBox="1"/>
            <p:nvPr/>
          </p:nvSpPr>
          <p:spPr>
            <a:xfrm>
              <a:off x="9180985" y="4857592"/>
              <a:ext cx="14686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Late</a:t>
              </a:r>
            </a:p>
            <a:p>
              <a:pPr algn="ctr"/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Perimenopause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6BAE9D4-5633-5D37-946A-A07FDAE295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0313" y="388312"/>
            <a:ext cx="3382355" cy="281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4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79D1577-E4FA-CE03-D6B8-894D77C71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571" y="1765935"/>
            <a:ext cx="3155795" cy="268340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Non – Pharmacologic Treatments of Insomnia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F6BF6DB-8125-A564-A62B-8CC0C28B3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6B5D2-A609-40C5-A46C-1B6437ADBF5C}" type="slidenum">
              <a:rPr lang="en-US" altLang="en-US" smtClean="0"/>
              <a:pPr/>
              <a:t>61</a:t>
            </a:fld>
            <a:endParaRPr lang="en-US" altLang="en-US" dirty="0"/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AEBC45DA-C918-BBBA-6C29-CEC2928C0FD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72201138"/>
              </p:ext>
            </p:extLst>
          </p:nvPr>
        </p:nvGraphicFramePr>
        <p:xfrm>
          <a:off x="3791518" y="1369603"/>
          <a:ext cx="7746621" cy="47882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763329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A5A2A9-C3A3-CB13-038D-ED9CF9BB97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9DDACB4-5306-D24F-6D6B-F1EB79F7F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571" y="1765935"/>
            <a:ext cx="3155795" cy="268340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What is Good Sleep Hygiene?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E70532-B078-F920-1E31-90A9594FB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6B5D2-A609-40C5-A46C-1B6437ADBF5C}" type="slidenum">
              <a:rPr lang="en-US" altLang="en-US" smtClean="0"/>
              <a:pPr/>
              <a:t>62</a:t>
            </a:fld>
            <a:endParaRPr lang="en-US" alt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4D3DBB-40D4-499C-9E0E-677DC30C214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464" t="16615" r="6927" b="13769"/>
          <a:stretch>
            <a:fillRect/>
          </a:stretch>
        </p:blipFill>
        <p:spPr>
          <a:xfrm>
            <a:off x="3503218" y="1389578"/>
            <a:ext cx="8499211" cy="4269756"/>
          </a:xfrm>
          <a:prstGeom prst="rect">
            <a:avLst/>
          </a:prstGeom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287785317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798BA282-4051-D8C4-C54E-B1FAB56244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AAC0CE-1569-2DAF-DD80-2871F57BA6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6B5D2-A609-40C5-A46C-1B6437ADBF5C}" type="slidenum">
              <a:rPr lang="en-US" altLang="en-US" smtClean="0"/>
              <a:pPr/>
              <a:t>63</a:t>
            </a:fld>
            <a:endParaRPr lang="en-US" alt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5552C94-06CB-C926-A48A-A7FE2ABEC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CBT-I Therapy for Insomnia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99B29B-43AF-6542-5B79-C13F037298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863" y="1309862"/>
            <a:ext cx="8909223" cy="39924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9FEEE4-D57E-AE9D-FC06-F4123932F3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6601" y="3159141"/>
            <a:ext cx="2143125" cy="21431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96AB54-983A-AB42-82F8-DB4AFB36D0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3524" y="824957"/>
            <a:ext cx="2143125" cy="21431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7EB6E19-81C3-9CBF-8998-9CDA46390B1E}"/>
              </a:ext>
            </a:extLst>
          </p:cNvPr>
          <p:cNvSpPr txBox="1"/>
          <p:nvPr/>
        </p:nvSpPr>
        <p:spPr>
          <a:xfrm>
            <a:off x="9713524" y="5493325"/>
            <a:ext cx="23509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Phone Applications for CBT-</a:t>
            </a:r>
            <a:r>
              <a:rPr lang="en-US" sz="1400" dirty="0" err="1"/>
              <a:t>i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878422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6FA41D-E7A5-9A97-1690-2BE991AB98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EAA4DD3-FC53-6B24-D60D-C45B6CF87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464" y="1935760"/>
            <a:ext cx="3133007" cy="2055300"/>
          </a:xfrm>
        </p:spPr>
        <p:txBody>
          <a:bodyPr>
            <a:normAutofit/>
          </a:bodyPr>
          <a:lstStyle/>
          <a:p>
            <a:r>
              <a:rPr lang="en-US" dirty="0"/>
              <a:t>Treatment Effects of CBT-I, SRT, and SH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A39002-CD53-F9BA-6CA5-D1E5CF740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C366B5D2-A609-40C5-A46C-1B6437ADBF5C}" type="slidenum">
              <a:rPr lang="en-US" altLang="en-US" smtClean="0"/>
              <a:pPr/>
              <a:t>64</a:t>
            </a:fld>
            <a:endParaRPr lang="en-US" altLang="en-US" dirty="0"/>
          </a:p>
        </p:txBody>
      </p:sp>
      <p:pic>
        <p:nvPicPr>
          <p:cNvPr id="2" name="New picture">
            <a:extLst>
              <a:ext uri="{FF2B5EF4-FFF2-40B4-BE49-F238E27FC236}">
                <a16:creationId xmlns:a16="http://schemas.microsoft.com/office/drawing/2014/main" id="{7EEDFA7F-1BF8-274A-CF24-2C9F412A0FF1}"/>
              </a:ext>
            </a:extLst>
          </p:cNvPr>
          <p:cNvPicPr/>
          <p:nvPr/>
        </p:nvPicPr>
        <p:blipFill>
          <a:blip r:embed="rId2"/>
          <a:srcRect b="47911"/>
          <a:stretch/>
        </p:blipFill>
        <p:spPr>
          <a:xfrm>
            <a:off x="3685957" y="1018989"/>
            <a:ext cx="8036301" cy="297207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F9F44FB-242D-1221-FC93-74826BBA2343}"/>
              </a:ext>
            </a:extLst>
          </p:cNvPr>
          <p:cNvSpPr txBox="1"/>
          <p:nvPr/>
        </p:nvSpPr>
        <p:spPr>
          <a:xfrm>
            <a:off x="5996621" y="6511599"/>
            <a:ext cx="421669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eaLnBrk="1" hangingPunct="1"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US" sz="1100" i="1" dirty="0">
                <a:solidFill>
                  <a:srgbClr val="333333"/>
                </a:solidFill>
              </a:rPr>
              <a:t>Sleep</a:t>
            </a:r>
            <a:r>
              <a:rPr lang="en-US" altLang="en-US" sz="1100" dirty="0">
                <a:solidFill>
                  <a:srgbClr val="333333"/>
                </a:solidFill>
              </a:rPr>
              <a:t>, Volume 42, Issue 2, February 2019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C71B635-50D2-8C74-72C7-EF52A136377B}"/>
              </a:ext>
            </a:extLst>
          </p:cNvPr>
          <p:cNvGrpSpPr/>
          <p:nvPr/>
        </p:nvGrpSpPr>
        <p:grpSpPr>
          <a:xfrm>
            <a:off x="7395619" y="4524325"/>
            <a:ext cx="3819323" cy="1292872"/>
            <a:chOff x="8428403" y="2675659"/>
            <a:chExt cx="3819323" cy="1292872"/>
          </a:xfrm>
        </p:grpSpPr>
        <p:pic>
          <p:nvPicPr>
            <p:cNvPr id="3" name="New picture">
              <a:extLst>
                <a:ext uri="{FF2B5EF4-FFF2-40B4-BE49-F238E27FC236}">
                  <a16:creationId xmlns:a16="http://schemas.microsoft.com/office/drawing/2014/main" id="{AE3EB10F-4C5A-87F0-7F20-FB534CA76289}"/>
                </a:ext>
              </a:extLst>
            </p:cNvPr>
            <p:cNvPicPr/>
            <p:nvPr/>
          </p:nvPicPr>
          <p:blipFill>
            <a:blip r:embed="rId2"/>
            <a:srcRect l="220" t="19789" r="96925" b="65108"/>
            <a:stretch/>
          </p:blipFill>
          <p:spPr>
            <a:xfrm>
              <a:off x="8428403" y="2675659"/>
              <a:ext cx="334433" cy="105346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D467C19-0811-86F1-28B6-76E4BCC4C1CB}"/>
                </a:ext>
              </a:extLst>
            </p:cNvPr>
            <p:cNvSpPr txBox="1"/>
            <p:nvPr/>
          </p:nvSpPr>
          <p:spPr>
            <a:xfrm>
              <a:off x="8736893" y="2714190"/>
              <a:ext cx="2223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  <a:latin typeface="Helvetica" pitchFamily="2" charset="0"/>
                </a:rPr>
                <a:t>Sleep Hygiene (SH)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726B436-6FF9-AF7E-7CCC-119FF880254A}"/>
                </a:ext>
              </a:extLst>
            </p:cNvPr>
            <p:cNvSpPr txBox="1"/>
            <p:nvPr/>
          </p:nvSpPr>
          <p:spPr>
            <a:xfrm>
              <a:off x="8736893" y="3027403"/>
              <a:ext cx="35108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  <a:latin typeface="Helvetica" pitchFamily="2" charset="0"/>
                </a:rPr>
                <a:t>Sleep Restriction Therapy (SRT)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97F6B7F-70E9-820F-69A2-1F298C873565}"/>
                </a:ext>
              </a:extLst>
            </p:cNvPr>
            <p:cNvSpPr txBox="1"/>
            <p:nvPr/>
          </p:nvSpPr>
          <p:spPr>
            <a:xfrm>
              <a:off x="8736892" y="3322200"/>
              <a:ext cx="31643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3">
                      <a:lumMod val="50000"/>
                    </a:schemeClr>
                  </a:solidFill>
                  <a:latin typeface="Helvetica" pitchFamily="2" charset="0"/>
                </a:rPr>
                <a:t>Cognitive Behavioral Therapy for Insomnia (CBT-I)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3307656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D3CF07-B975-5A69-C683-2DCCC02BDE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97FAC-991A-CD7F-D2AF-6D5DE7556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</a:t>
            </a:r>
            <a:br>
              <a:rPr lang="en-US" dirty="0"/>
            </a:br>
            <a:r>
              <a:rPr lang="en-US" dirty="0"/>
              <a:t>Sleep Disorders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8FAF69-3E3C-B11C-39FE-3E0CE21B23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7714" y="864108"/>
            <a:ext cx="8000999" cy="5120640"/>
          </a:xfrm>
        </p:spPr>
        <p:txBody>
          <a:bodyPr numCol="2"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F10FA6"/>
                </a:solidFill>
              </a:rPr>
              <a:t>Sleep Breathing Disorders</a:t>
            </a:r>
          </a:p>
          <a:p>
            <a:r>
              <a:rPr lang="en-US" sz="2400" dirty="0">
                <a:solidFill>
                  <a:schemeClr val="tx1"/>
                </a:solidFill>
              </a:rPr>
              <a:t>Obstructive Sleep Apnea </a:t>
            </a:r>
          </a:p>
          <a:p>
            <a:r>
              <a:rPr lang="en-US" sz="2400" dirty="0">
                <a:solidFill>
                  <a:schemeClr val="tx1"/>
                </a:solidFill>
              </a:rPr>
              <a:t>Central Sleep Apnea </a:t>
            </a:r>
          </a:p>
          <a:p>
            <a:r>
              <a:rPr lang="en-US" sz="2400" dirty="0">
                <a:solidFill>
                  <a:schemeClr val="tx1"/>
                </a:solidFill>
              </a:rPr>
              <a:t>Obesity hypoventilation Syndrome</a:t>
            </a:r>
          </a:p>
          <a:p>
            <a:r>
              <a:rPr lang="en-US" sz="2400" dirty="0">
                <a:solidFill>
                  <a:schemeClr val="tx1"/>
                </a:solidFill>
              </a:rPr>
              <a:t>Upper Airway Resistance Syndrome </a:t>
            </a:r>
          </a:p>
          <a:p>
            <a:pPr marL="0" indent="0">
              <a:buNone/>
            </a:pPr>
            <a:endParaRPr lang="en-US" sz="2400" b="1" dirty="0">
              <a:solidFill>
                <a:srgbClr val="F10FA6"/>
              </a:solidFill>
            </a:endParaRPr>
          </a:p>
          <a:p>
            <a:pPr marL="0" indent="0">
              <a:buNone/>
            </a:pPr>
            <a:endParaRPr lang="en-US" sz="2400" b="1" dirty="0">
              <a:solidFill>
                <a:srgbClr val="F10FA6"/>
              </a:solidFill>
            </a:endParaRPr>
          </a:p>
          <a:p>
            <a:pPr marL="0" indent="0">
              <a:buNone/>
            </a:pPr>
            <a:endParaRPr lang="en-US" sz="2400" b="1" dirty="0">
              <a:solidFill>
                <a:srgbClr val="F10FA6"/>
              </a:solidFill>
            </a:endParaRPr>
          </a:p>
          <a:p>
            <a:pPr marL="0" indent="0">
              <a:buNone/>
            </a:pPr>
            <a:endParaRPr lang="en-US" sz="2400" b="1" dirty="0">
              <a:solidFill>
                <a:srgbClr val="F10FA6"/>
              </a:solidFill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rgbClr val="F10FA6"/>
                </a:solidFill>
              </a:rPr>
              <a:t>      Other Sleep Disorders 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Insomnia 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Parasomnia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Circadian Rhythm Disorders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Sleep Related Movement Disorders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Hypersomnia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Footer Placeholder 6">
            <a:extLst>
              <a:ext uri="{FF2B5EF4-FFF2-40B4-BE49-F238E27FC236}">
                <a16:creationId xmlns:a16="http://schemas.microsoft.com/office/drawing/2014/main" id="{5AF8A356-2D83-044F-8FE2-693016EB5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26406" y="6299200"/>
            <a:ext cx="591151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algn="ctr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ICSD-3</a:t>
            </a:r>
          </a:p>
        </p:txBody>
      </p:sp>
    </p:spTree>
    <p:extLst>
      <p:ext uri="{BB962C8B-B14F-4D97-AF65-F5344CB8AC3E}">
        <p14:creationId xmlns:p14="http://schemas.microsoft.com/office/powerpoint/2010/main" val="581369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0BF66E5-77D2-A0F8-44F2-77A27D7D46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ABF91-B43D-F957-B984-706E87F9A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r>
              <a:rPr lang="en-US" dirty="0"/>
              <a:t>Parasomnias</a:t>
            </a:r>
          </a:p>
        </p:txBody>
      </p:sp>
      <p:sp>
        <p:nvSpPr>
          <p:cNvPr id="5" name="Footer Placeholder 6">
            <a:extLst>
              <a:ext uri="{FF2B5EF4-FFF2-40B4-BE49-F238E27FC236}">
                <a16:creationId xmlns:a16="http://schemas.microsoft.com/office/drawing/2014/main" id="{5DD302C1-D978-D824-C80B-E9B0B91F1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67126" y="6356350"/>
            <a:ext cx="6113660" cy="365125"/>
          </a:xfrm>
        </p:spPr>
        <p:txBody>
          <a:bodyPr vert="horz" lIns="91440" tIns="45720" rIns="91440" bIns="45720" rtlCol="0">
            <a:normAutofit/>
          </a:bodyPr>
          <a:lstStyle/>
          <a:p>
            <a:pPr marR="0" lvl="0" indent="0" algn="ctr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ICSD-3</a:t>
            </a:r>
          </a:p>
        </p:txBody>
      </p:sp>
      <p:graphicFrame>
        <p:nvGraphicFramePr>
          <p:cNvPr id="10" name="object 6">
            <a:extLst>
              <a:ext uri="{FF2B5EF4-FFF2-40B4-BE49-F238E27FC236}">
                <a16:creationId xmlns:a16="http://schemas.microsoft.com/office/drawing/2014/main" id="{6CBE91FF-3C0D-2A70-2E0A-3B20E330A4B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92825130"/>
              </p:ext>
            </p:extLst>
          </p:nvPr>
        </p:nvGraphicFramePr>
        <p:xfrm>
          <a:off x="3759896" y="885459"/>
          <a:ext cx="7728267" cy="5087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4514474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D73865-5F77-06A9-A5C7-26E2A113C3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9AAD8036-96D8-496C-8006-37ACA5AD86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4A4CBA9-3463-4C65-BF46-6B6C50E7FC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42856" y="757325"/>
            <a:ext cx="3549144" cy="5329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BEB3CA-723B-3D60-480A-776EF4D2F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5775" y="1123837"/>
            <a:ext cx="2947482" cy="4601183"/>
          </a:xfrm>
        </p:spPr>
        <p:txBody>
          <a:bodyPr>
            <a:normAutofit/>
          </a:bodyPr>
          <a:lstStyle/>
          <a:p>
            <a:r>
              <a:rPr lang="en-US" dirty="0"/>
              <a:t>Parasomnia Classifications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DCEED6C-D39C-40AA-B89E-52C3FA5A70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" name="Footer Placeholder 6">
            <a:extLst>
              <a:ext uri="{FF2B5EF4-FFF2-40B4-BE49-F238E27FC236}">
                <a16:creationId xmlns:a16="http://schemas.microsoft.com/office/drawing/2014/main" id="{F9F56C9A-93C2-D9E7-3C00-C2313BD92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27551" y="6356350"/>
            <a:ext cx="5911517" cy="365125"/>
          </a:xfrm>
        </p:spPr>
        <p:txBody>
          <a:bodyPr vert="horz" lIns="91440" tIns="45720" rIns="91440" bIns="45720" rtlCol="0">
            <a:normAutofit/>
          </a:bodyPr>
          <a:lstStyle/>
          <a:p>
            <a:pPr marR="0" lvl="0" indent="0" algn="r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ICSD-3</a:t>
            </a:r>
            <a:endParaRPr kumimoji="0" lang="en-US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4E4B2C5B-C10C-9954-08EC-A69073F575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83651969"/>
              </p:ext>
            </p:extLst>
          </p:nvPr>
        </p:nvGraphicFramePr>
        <p:xfrm>
          <a:off x="866647" y="933854"/>
          <a:ext cx="7293610" cy="50418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3815666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35691019-827C-3208-D7FA-164B85D22C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24573510"/>
              </p:ext>
            </p:extLst>
          </p:nvPr>
        </p:nvGraphicFramePr>
        <p:xfrm>
          <a:off x="1924030" y="984822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object 2"/>
          <p:cNvSpPr/>
          <p:nvPr/>
        </p:nvSpPr>
        <p:spPr>
          <a:xfrm>
            <a:off x="-12670" y="356772"/>
            <a:ext cx="4789197" cy="531021"/>
          </a:xfrm>
          <a:custGeom>
            <a:avLst/>
            <a:gdLst/>
            <a:ahLst/>
            <a:cxnLst/>
            <a:rect l="l" t="t" r="r" b="b"/>
            <a:pathLst>
              <a:path w="2389505" h="437514">
                <a:moveTo>
                  <a:pt x="2170722" y="0"/>
                </a:moveTo>
                <a:lnTo>
                  <a:pt x="0" y="0"/>
                </a:lnTo>
                <a:lnTo>
                  <a:pt x="0" y="437153"/>
                </a:lnTo>
                <a:lnTo>
                  <a:pt x="2170722" y="437153"/>
                </a:lnTo>
                <a:lnTo>
                  <a:pt x="2220839" y="431380"/>
                </a:lnTo>
                <a:lnTo>
                  <a:pt x="2266846" y="414936"/>
                </a:lnTo>
                <a:lnTo>
                  <a:pt x="2307430" y="389134"/>
                </a:lnTo>
                <a:lnTo>
                  <a:pt x="2341280" y="355285"/>
                </a:lnTo>
                <a:lnTo>
                  <a:pt x="2367082" y="314701"/>
                </a:lnTo>
                <a:lnTo>
                  <a:pt x="2383526" y="268694"/>
                </a:lnTo>
                <a:lnTo>
                  <a:pt x="2389299" y="218577"/>
                </a:lnTo>
                <a:lnTo>
                  <a:pt x="2383526" y="168459"/>
                </a:lnTo>
                <a:lnTo>
                  <a:pt x="2367082" y="122452"/>
                </a:lnTo>
                <a:lnTo>
                  <a:pt x="2341280" y="81868"/>
                </a:lnTo>
                <a:lnTo>
                  <a:pt x="2307430" y="48018"/>
                </a:lnTo>
                <a:lnTo>
                  <a:pt x="2266846" y="22216"/>
                </a:lnTo>
                <a:lnTo>
                  <a:pt x="2220839" y="5772"/>
                </a:lnTo>
                <a:lnTo>
                  <a:pt x="2170722" y="0"/>
                </a:lnTo>
                <a:close/>
              </a:path>
            </a:pathLst>
          </a:custGeom>
          <a:solidFill>
            <a:srgbClr val="00A0F0"/>
          </a:solidFill>
        </p:spPr>
        <p:txBody>
          <a:bodyPr wrap="square" lIns="0" tIns="0" rIns="0" bIns="0" rtlCol="0"/>
          <a:lstStyle/>
          <a:p>
            <a:endParaRPr sz="1154" dirty="0"/>
          </a:p>
        </p:txBody>
      </p:sp>
      <p:sp>
        <p:nvSpPr>
          <p:cNvPr id="4" name="object 4"/>
          <p:cNvSpPr txBox="1"/>
          <p:nvPr/>
        </p:nvSpPr>
        <p:spPr>
          <a:xfrm>
            <a:off x="427154" y="454511"/>
            <a:ext cx="4464249" cy="500667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>
              <a:spcBef>
                <a:spcPts val="64"/>
              </a:spcBef>
            </a:pPr>
            <a:r>
              <a:rPr lang="en-US" sz="3200" spc="-35" dirty="0">
                <a:solidFill>
                  <a:srgbClr val="FFFFFF"/>
                </a:solidFill>
                <a:cs typeface="Source Sans Pro Light"/>
              </a:rPr>
              <a:t>Precipitating Factors</a:t>
            </a:r>
            <a:endParaRPr sz="3200" dirty="0">
              <a:cs typeface="Source Sans Pro Ligh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B688F5-543E-42E7-94FD-F836EDB1A2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65641" y="162221"/>
            <a:ext cx="2018916" cy="26133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B605B5-5777-4CC7-A9A9-19152352AF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86108" y="4732513"/>
            <a:ext cx="3471300" cy="18252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EE15F1-D52E-4081-B5C0-6D6FFD5AA6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47528" y="2494876"/>
            <a:ext cx="2223556" cy="23985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291789-03C8-4628-9686-EE4C25011D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65641" y="2514806"/>
            <a:ext cx="1954774" cy="1828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91928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864418-70A8-348D-67DA-A37456F34C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CCCF9-5ABC-E7FE-3DEB-14D6F5639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Disorders of Arousal</a:t>
            </a:r>
          </a:p>
        </p:txBody>
      </p:sp>
      <p:graphicFrame>
        <p:nvGraphicFramePr>
          <p:cNvPr id="29" name="object 6">
            <a:extLst>
              <a:ext uri="{FF2B5EF4-FFF2-40B4-BE49-F238E27FC236}">
                <a16:creationId xmlns:a16="http://schemas.microsoft.com/office/drawing/2014/main" id="{C926C4A8-EBF6-768B-F210-B342AEE86A2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37413383"/>
              </p:ext>
            </p:extLst>
          </p:nvPr>
        </p:nvGraphicFramePr>
        <p:xfrm>
          <a:off x="3759896" y="885459"/>
          <a:ext cx="7728267" cy="5087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751592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34377-1429-4670-94CA-C56CA4A30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Normal Physiologic Changes in Sleep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19B6B9-CE5D-49D7-9DC0-AAD80E2A3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5780" y="546410"/>
            <a:ext cx="7211986" cy="6008250"/>
          </a:xfrm>
        </p:spPr>
        <p:txBody>
          <a:bodyPr>
            <a:normAutofit fontScale="85000" lnSpcReduction="20000"/>
          </a:bodyPr>
          <a:lstStyle/>
          <a:p>
            <a:pPr marL="0" indent="0">
              <a:buClr>
                <a:srgbClr val="FF33CC"/>
              </a:buClr>
              <a:buNone/>
            </a:pPr>
            <a:endParaRPr lang="en-US" sz="2200" dirty="0">
              <a:solidFill>
                <a:srgbClr val="FF33CC"/>
              </a:solidFill>
            </a:endParaRPr>
          </a:p>
          <a:p>
            <a:pPr marL="0" indent="0">
              <a:buClr>
                <a:srgbClr val="FF33CC"/>
              </a:buClr>
              <a:buNone/>
            </a:pPr>
            <a:endParaRPr lang="en-US" sz="2200" dirty="0">
              <a:solidFill>
                <a:srgbClr val="FF33CC"/>
              </a:solidFill>
            </a:endParaRPr>
          </a:p>
          <a:p>
            <a:pPr marL="0" indent="0">
              <a:buClr>
                <a:srgbClr val="FF33CC"/>
              </a:buClr>
              <a:buNone/>
            </a:pPr>
            <a:r>
              <a:rPr lang="en-US" sz="2200" dirty="0">
                <a:solidFill>
                  <a:srgbClr val="FF33CC"/>
                </a:solidFill>
              </a:rPr>
              <a:t>CNS</a:t>
            </a:r>
          </a:p>
          <a:p>
            <a:pPr marL="502920" lvl="1" indent="0">
              <a:buClr>
                <a:srgbClr val="FF33CC"/>
              </a:buClr>
              <a:buNone/>
            </a:pPr>
            <a:r>
              <a:rPr lang="en-US" sz="2200" dirty="0"/>
              <a:t>↓ sympathetic activity</a:t>
            </a:r>
          </a:p>
          <a:p>
            <a:pPr marL="0" indent="0">
              <a:buClr>
                <a:srgbClr val="FF33CC"/>
              </a:buClr>
              <a:buNone/>
            </a:pPr>
            <a:r>
              <a:rPr lang="en-US" sz="2200" dirty="0">
                <a:solidFill>
                  <a:srgbClr val="FF33CC"/>
                </a:solidFill>
              </a:rPr>
              <a:t>Respiratory system </a:t>
            </a:r>
          </a:p>
          <a:p>
            <a:pPr marL="502920" lvl="1" indent="0">
              <a:buClr>
                <a:srgbClr val="FF33CC"/>
              </a:buClr>
              <a:buNone/>
            </a:pPr>
            <a:r>
              <a:rPr lang="en-US" sz="2200" dirty="0"/>
              <a:t>↓ PaO2 (3-9 mmHg) &amp; SaO2 (2%)</a:t>
            </a:r>
          </a:p>
          <a:p>
            <a:pPr marL="502920" lvl="1" indent="0">
              <a:buClr>
                <a:srgbClr val="FF33CC"/>
              </a:buClr>
              <a:buNone/>
            </a:pPr>
            <a:r>
              <a:rPr lang="en-US" sz="2200" dirty="0">
                <a:latin typeface="Impact" panose="020B0806030902050204" pitchFamily="34" charset="0"/>
              </a:rPr>
              <a:t>↑</a:t>
            </a:r>
            <a:r>
              <a:rPr lang="en-US" sz="2200" dirty="0"/>
              <a:t> PaCO2 (3-8 mmHg)</a:t>
            </a:r>
          </a:p>
          <a:p>
            <a:pPr marL="502920" lvl="1" indent="0">
              <a:buClr>
                <a:srgbClr val="FF33CC"/>
              </a:buClr>
              <a:buNone/>
            </a:pPr>
            <a:r>
              <a:rPr lang="en-US" sz="2200" dirty="0"/>
              <a:t>↓ TV and MV (1-2 L/m)</a:t>
            </a:r>
          </a:p>
          <a:p>
            <a:pPr marL="502920" lvl="1" indent="0">
              <a:buClr>
                <a:srgbClr val="FF33CC"/>
              </a:buClr>
              <a:buNone/>
            </a:pPr>
            <a:r>
              <a:rPr lang="en-US" sz="2200" dirty="0"/>
              <a:t>↓ Hypoxic &amp; hypercapnic ventilator response (More so in REM)</a:t>
            </a:r>
          </a:p>
          <a:p>
            <a:pPr marL="502920" lvl="1" indent="0">
              <a:buClr>
                <a:srgbClr val="FF33CC"/>
              </a:buClr>
              <a:buNone/>
            </a:pPr>
            <a:r>
              <a:rPr lang="en-US" sz="2200" dirty="0"/>
              <a:t>↓ Upper airway dilator muscle tone</a:t>
            </a:r>
          </a:p>
          <a:p>
            <a:pPr marL="502920" lvl="1" indent="0">
              <a:buClr>
                <a:srgbClr val="FF33CC"/>
              </a:buClr>
              <a:buNone/>
            </a:pPr>
            <a:r>
              <a:rPr lang="en-US" sz="2200" dirty="0"/>
              <a:t>↓ Activity of accessory muscles of respiration </a:t>
            </a:r>
          </a:p>
          <a:p>
            <a:pPr marL="0" indent="0">
              <a:buClr>
                <a:srgbClr val="FF33CC"/>
              </a:buClr>
              <a:buNone/>
            </a:pPr>
            <a:r>
              <a:rPr lang="en-US" sz="2200" dirty="0">
                <a:solidFill>
                  <a:srgbClr val="FF33CC"/>
                </a:solidFill>
              </a:rPr>
              <a:t>Cardiovascular</a:t>
            </a:r>
          </a:p>
          <a:p>
            <a:pPr marL="502920" lvl="1" indent="0">
              <a:buClr>
                <a:srgbClr val="FF33CC"/>
              </a:buClr>
              <a:buNone/>
            </a:pPr>
            <a:r>
              <a:rPr lang="en-US" sz="2200" dirty="0"/>
              <a:t>↓BP, CO, HR (during tonic REM)</a:t>
            </a:r>
          </a:p>
          <a:p>
            <a:pPr marL="0" indent="0">
              <a:buClr>
                <a:srgbClr val="FF33CC"/>
              </a:buClr>
              <a:buNone/>
            </a:pPr>
            <a:r>
              <a:rPr lang="en-US" sz="2200" dirty="0">
                <a:solidFill>
                  <a:srgbClr val="FF33CC"/>
                </a:solidFill>
              </a:rPr>
              <a:t>GI</a:t>
            </a:r>
          </a:p>
          <a:p>
            <a:pPr marL="502920" lvl="1" indent="0">
              <a:buClr>
                <a:srgbClr val="FF33CC"/>
              </a:buClr>
              <a:buNone/>
            </a:pPr>
            <a:r>
              <a:rPr lang="en-US" sz="2200" dirty="0"/>
              <a:t>↓Swallowing rate, ES pressure, motility, salivation </a:t>
            </a:r>
          </a:p>
          <a:p>
            <a:pPr marL="0" indent="0">
              <a:buClr>
                <a:srgbClr val="FF33CC"/>
              </a:buClr>
              <a:buNone/>
            </a:pPr>
            <a:r>
              <a:rPr lang="en-US" sz="2200" dirty="0">
                <a:solidFill>
                  <a:srgbClr val="FF33CC"/>
                </a:solidFill>
              </a:rPr>
              <a:t>Renal</a:t>
            </a:r>
          </a:p>
          <a:p>
            <a:pPr marL="502920" lvl="1" indent="0">
              <a:buClr>
                <a:srgbClr val="FF33CC"/>
              </a:buClr>
              <a:buNone/>
            </a:pPr>
            <a:r>
              <a:rPr lang="en-US" sz="2200" dirty="0"/>
              <a:t>↓GFR</a:t>
            </a:r>
          </a:p>
          <a:p>
            <a:pPr marL="0" indent="0">
              <a:buClr>
                <a:srgbClr val="FF33CC"/>
              </a:buClr>
              <a:buNone/>
            </a:pPr>
            <a:r>
              <a:rPr lang="en-US" sz="2200" dirty="0">
                <a:solidFill>
                  <a:srgbClr val="FF33CC"/>
                </a:solidFill>
              </a:rPr>
              <a:t>Metabolic Rate</a:t>
            </a:r>
          </a:p>
          <a:p>
            <a:pPr marL="502920" lvl="1" indent="0">
              <a:buClr>
                <a:srgbClr val="FF33CC"/>
              </a:buClr>
              <a:buNone/>
            </a:pPr>
            <a:r>
              <a:rPr lang="en-US" sz="2200" dirty="0"/>
              <a:t>↓CO2 production by 10-15%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279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631C860-F08F-6448-EB38-FF538BF03F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81924-6528-7F37-0763-E2FFD40E2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r>
              <a:rPr lang="en-US" dirty="0"/>
              <a:t>NREM Parasomnia</a:t>
            </a:r>
          </a:p>
        </p:txBody>
      </p:sp>
      <p:sp>
        <p:nvSpPr>
          <p:cNvPr id="5" name="Footer Placeholder 6">
            <a:extLst>
              <a:ext uri="{FF2B5EF4-FFF2-40B4-BE49-F238E27FC236}">
                <a16:creationId xmlns:a16="http://schemas.microsoft.com/office/drawing/2014/main" id="{AEB31CF2-2FA8-84CF-52BA-24B1CF2CE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7022" y="6403242"/>
            <a:ext cx="6113660" cy="365125"/>
          </a:xfrm>
        </p:spPr>
        <p:txBody>
          <a:bodyPr vert="horz" lIns="91440" tIns="45720" rIns="91440" bIns="45720" rtlCol="0">
            <a:normAutofit/>
          </a:bodyPr>
          <a:lstStyle/>
          <a:p>
            <a:pPr marR="0" lvl="0" indent="0" algn="ctr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ICSD-3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5B54F123-0D4E-EF0D-9994-8F3D4C7D797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13065293"/>
              </p:ext>
            </p:extLst>
          </p:nvPr>
        </p:nvGraphicFramePr>
        <p:xfrm>
          <a:off x="3739662" y="785446"/>
          <a:ext cx="7854461" cy="52488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0039607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516DD2-B4C5-4B6E-9EC4-D0E5EAAF67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386" t="20833" r="10762" b="16667"/>
          <a:stretch/>
        </p:blipFill>
        <p:spPr>
          <a:xfrm>
            <a:off x="2235321" y="423535"/>
            <a:ext cx="8014575" cy="6010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03300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932CAB-A12E-CD99-D581-24A9CC5B96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80757-74EC-C75B-CE37-0FC8502A7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r>
              <a:rPr lang="en-US" dirty="0"/>
              <a:t>REM Parasomnia</a:t>
            </a:r>
          </a:p>
        </p:txBody>
      </p:sp>
      <p:sp>
        <p:nvSpPr>
          <p:cNvPr id="5" name="Footer Placeholder 6">
            <a:extLst>
              <a:ext uri="{FF2B5EF4-FFF2-40B4-BE49-F238E27FC236}">
                <a16:creationId xmlns:a16="http://schemas.microsoft.com/office/drawing/2014/main" id="{BF7DAD71-9BD1-0A99-2383-5CDCF8153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7022" y="6403242"/>
            <a:ext cx="6113660" cy="365125"/>
          </a:xfrm>
        </p:spPr>
        <p:txBody>
          <a:bodyPr vert="horz" lIns="91440" tIns="45720" rIns="91440" bIns="45720" rtlCol="0">
            <a:normAutofit/>
          </a:bodyPr>
          <a:lstStyle/>
          <a:p>
            <a:pPr marR="0" lvl="0" indent="0" algn="ctr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ICSD-3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2BE1102E-F24D-E2C8-C493-6BA094FFC3E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92434029"/>
              </p:ext>
            </p:extLst>
          </p:nvPr>
        </p:nvGraphicFramePr>
        <p:xfrm>
          <a:off x="3751385" y="820616"/>
          <a:ext cx="7609272" cy="52136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8801445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B20474-386B-4D49-8339-65BB254F57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988" t="22917" r="24231" b="12500"/>
          <a:stretch/>
        </p:blipFill>
        <p:spPr>
          <a:xfrm>
            <a:off x="1990974" y="447970"/>
            <a:ext cx="8405530" cy="613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73574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C818A0-A9D0-4B0D-9F9A-4C37B69936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574" t="22917" r="25403" b="13542"/>
          <a:stretch/>
        </p:blipFill>
        <p:spPr>
          <a:xfrm>
            <a:off x="1990974" y="466147"/>
            <a:ext cx="7965705" cy="592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60853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6382AC0-9E14-4564-A45D-D94980B69E24}"/>
              </a:ext>
            </a:extLst>
          </p:cNvPr>
          <p:cNvGrpSpPr/>
          <p:nvPr/>
        </p:nvGrpSpPr>
        <p:grpSpPr>
          <a:xfrm>
            <a:off x="56" y="350231"/>
            <a:ext cx="3945692" cy="531021"/>
            <a:chOff x="-1" y="546100"/>
            <a:chExt cx="6152357" cy="828000"/>
          </a:xfrm>
        </p:grpSpPr>
        <p:sp>
          <p:nvSpPr>
            <p:cNvPr id="39" name="object 25">
              <a:extLst>
                <a:ext uri="{FF2B5EF4-FFF2-40B4-BE49-F238E27FC236}">
                  <a16:creationId xmlns:a16="http://schemas.microsoft.com/office/drawing/2014/main" id="{01658446-B05C-4E3A-AC85-147B04B44ABE}"/>
                </a:ext>
              </a:extLst>
            </p:cNvPr>
            <p:cNvSpPr/>
            <p:nvPr/>
          </p:nvSpPr>
          <p:spPr>
            <a:xfrm>
              <a:off x="-1" y="546100"/>
              <a:ext cx="3256757" cy="828000"/>
            </a:xfrm>
            <a:custGeom>
              <a:avLst/>
              <a:gdLst/>
              <a:ahLst/>
              <a:cxnLst/>
              <a:rect l="l" t="t" r="r" b="b"/>
              <a:pathLst>
                <a:path w="1955164" h="437514">
                  <a:moveTo>
                    <a:pt x="1736031" y="0"/>
                  </a:moveTo>
                  <a:lnTo>
                    <a:pt x="0" y="0"/>
                  </a:lnTo>
                  <a:lnTo>
                    <a:pt x="0" y="437153"/>
                  </a:lnTo>
                  <a:lnTo>
                    <a:pt x="1736031" y="437153"/>
                  </a:lnTo>
                  <a:lnTo>
                    <a:pt x="1786148" y="431380"/>
                  </a:lnTo>
                  <a:lnTo>
                    <a:pt x="1832155" y="414936"/>
                  </a:lnTo>
                  <a:lnTo>
                    <a:pt x="1872739" y="389134"/>
                  </a:lnTo>
                  <a:lnTo>
                    <a:pt x="1906588" y="355285"/>
                  </a:lnTo>
                  <a:lnTo>
                    <a:pt x="1932391" y="314701"/>
                  </a:lnTo>
                  <a:lnTo>
                    <a:pt x="1948834" y="268694"/>
                  </a:lnTo>
                  <a:lnTo>
                    <a:pt x="1954607" y="218577"/>
                  </a:lnTo>
                  <a:lnTo>
                    <a:pt x="1948834" y="168459"/>
                  </a:lnTo>
                  <a:lnTo>
                    <a:pt x="1932391" y="122452"/>
                  </a:lnTo>
                  <a:lnTo>
                    <a:pt x="1906588" y="81868"/>
                  </a:lnTo>
                  <a:lnTo>
                    <a:pt x="1872739" y="48018"/>
                  </a:lnTo>
                  <a:lnTo>
                    <a:pt x="1832155" y="22216"/>
                  </a:lnTo>
                  <a:lnTo>
                    <a:pt x="1786148" y="5772"/>
                  </a:lnTo>
                  <a:lnTo>
                    <a:pt x="1736031" y="0"/>
                  </a:lnTo>
                  <a:close/>
                </a:path>
              </a:pathLst>
            </a:custGeom>
            <a:solidFill>
              <a:srgbClr val="00B0F0"/>
            </a:solidFill>
          </p:spPr>
          <p:txBody>
            <a:bodyPr wrap="square" lIns="0" tIns="0" rIns="0" bIns="0" rtlCol="0"/>
            <a:lstStyle/>
            <a:p>
              <a:endParaRPr sz="1154" dirty="0"/>
            </a:p>
          </p:txBody>
        </p:sp>
        <p:sp>
          <p:nvSpPr>
            <p:cNvPr id="40" name="object 25">
              <a:extLst>
                <a:ext uri="{FF2B5EF4-FFF2-40B4-BE49-F238E27FC236}">
                  <a16:creationId xmlns:a16="http://schemas.microsoft.com/office/drawing/2014/main" id="{AB7DF48C-092F-4B3C-97D3-B00D26C37649}"/>
                </a:ext>
              </a:extLst>
            </p:cNvPr>
            <p:cNvSpPr/>
            <p:nvPr/>
          </p:nvSpPr>
          <p:spPr>
            <a:xfrm>
              <a:off x="685799" y="546100"/>
              <a:ext cx="5466557" cy="828000"/>
            </a:xfrm>
            <a:custGeom>
              <a:avLst/>
              <a:gdLst/>
              <a:ahLst/>
              <a:cxnLst/>
              <a:rect l="l" t="t" r="r" b="b"/>
              <a:pathLst>
                <a:path w="1955164" h="437514">
                  <a:moveTo>
                    <a:pt x="1736031" y="0"/>
                  </a:moveTo>
                  <a:lnTo>
                    <a:pt x="0" y="0"/>
                  </a:lnTo>
                  <a:lnTo>
                    <a:pt x="0" y="437153"/>
                  </a:lnTo>
                  <a:lnTo>
                    <a:pt x="1736031" y="437153"/>
                  </a:lnTo>
                  <a:lnTo>
                    <a:pt x="1786148" y="431380"/>
                  </a:lnTo>
                  <a:lnTo>
                    <a:pt x="1832155" y="414936"/>
                  </a:lnTo>
                  <a:lnTo>
                    <a:pt x="1872739" y="389134"/>
                  </a:lnTo>
                  <a:lnTo>
                    <a:pt x="1906588" y="355285"/>
                  </a:lnTo>
                  <a:lnTo>
                    <a:pt x="1932391" y="314701"/>
                  </a:lnTo>
                  <a:lnTo>
                    <a:pt x="1948834" y="268694"/>
                  </a:lnTo>
                  <a:lnTo>
                    <a:pt x="1954607" y="218577"/>
                  </a:lnTo>
                  <a:lnTo>
                    <a:pt x="1948834" y="168459"/>
                  </a:lnTo>
                  <a:lnTo>
                    <a:pt x="1932391" y="122452"/>
                  </a:lnTo>
                  <a:lnTo>
                    <a:pt x="1906588" y="81868"/>
                  </a:lnTo>
                  <a:lnTo>
                    <a:pt x="1872739" y="48018"/>
                  </a:lnTo>
                  <a:lnTo>
                    <a:pt x="1832155" y="22216"/>
                  </a:lnTo>
                  <a:lnTo>
                    <a:pt x="1786148" y="5772"/>
                  </a:lnTo>
                  <a:lnTo>
                    <a:pt x="1736031" y="0"/>
                  </a:lnTo>
                  <a:close/>
                </a:path>
              </a:pathLst>
            </a:custGeom>
            <a:solidFill>
              <a:srgbClr val="00B0F0"/>
            </a:solidFill>
          </p:spPr>
          <p:txBody>
            <a:bodyPr wrap="square" lIns="0" tIns="0" rIns="0" bIns="0" rtlCol="0"/>
            <a:lstStyle/>
            <a:p>
              <a:endParaRPr sz="1154" dirty="0"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231677" y="473459"/>
            <a:ext cx="3420855" cy="284582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>
              <a:spcBef>
                <a:spcPts val="64"/>
              </a:spcBef>
            </a:pPr>
            <a:r>
              <a:rPr lang="en-US" sz="1796" spc="-3" dirty="0">
                <a:solidFill>
                  <a:srgbClr val="FFFFFF"/>
                </a:solidFill>
                <a:cs typeface="Source Sans Pro Light"/>
              </a:rPr>
              <a:t>Sleep Terrors vs Nightmares</a:t>
            </a:r>
            <a:endParaRPr sz="1796" dirty="0">
              <a:cs typeface="Source Sans Pro Ligh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8853A2-C14E-459C-AB09-3D6D30D795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60" t="18750" r="23646" b="10417"/>
          <a:stretch/>
        </p:blipFill>
        <p:spPr>
          <a:xfrm>
            <a:off x="2284190" y="1048366"/>
            <a:ext cx="7867967" cy="5459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58719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DB4D7D-95F4-7F4C-B8FB-6308EEF863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10BCF-B307-7B49-A593-B9552E8A1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</a:t>
            </a:r>
            <a:br>
              <a:rPr lang="en-US" dirty="0"/>
            </a:br>
            <a:r>
              <a:rPr lang="en-US" dirty="0"/>
              <a:t>Sleep Disorders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9E0486-2804-0A5A-7A82-039FD2AB56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7714" y="864108"/>
            <a:ext cx="8000999" cy="5120640"/>
          </a:xfrm>
        </p:spPr>
        <p:txBody>
          <a:bodyPr numCol="2"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F10FA6"/>
                </a:solidFill>
              </a:rPr>
              <a:t>Sleep Breathing Disorders</a:t>
            </a:r>
          </a:p>
          <a:p>
            <a:r>
              <a:rPr lang="en-US" sz="2400" dirty="0">
                <a:solidFill>
                  <a:schemeClr val="tx1"/>
                </a:solidFill>
              </a:rPr>
              <a:t>Obstructive Sleep Apnea </a:t>
            </a:r>
          </a:p>
          <a:p>
            <a:r>
              <a:rPr lang="en-US" sz="2400" dirty="0">
                <a:solidFill>
                  <a:schemeClr val="tx1"/>
                </a:solidFill>
              </a:rPr>
              <a:t>Central Sleep Apnea </a:t>
            </a:r>
          </a:p>
          <a:p>
            <a:r>
              <a:rPr lang="en-US" sz="2400" dirty="0">
                <a:solidFill>
                  <a:schemeClr val="tx1"/>
                </a:solidFill>
              </a:rPr>
              <a:t>Obesity hypoventilation Syndrome</a:t>
            </a:r>
          </a:p>
          <a:p>
            <a:r>
              <a:rPr lang="en-US" sz="2400" dirty="0">
                <a:solidFill>
                  <a:schemeClr val="tx1"/>
                </a:solidFill>
              </a:rPr>
              <a:t>Upper Airway Resistance Syndrome </a:t>
            </a:r>
          </a:p>
          <a:p>
            <a:pPr marL="0" indent="0">
              <a:buNone/>
            </a:pPr>
            <a:endParaRPr lang="en-US" sz="2400" b="1" dirty="0">
              <a:solidFill>
                <a:srgbClr val="F10FA6"/>
              </a:solidFill>
            </a:endParaRPr>
          </a:p>
          <a:p>
            <a:pPr marL="0" indent="0">
              <a:buNone/>
            </a:pPr>
            <a:endParaRPr lang="en-US" sz="2400" b="1" dirty="0">
              <a:solidFill>
                <a:srgbClr val="F10FA6"/>
              </a:solidFill>
            </a:endParaRPr>
          </a:p>
          <a:p>
            <a:pPr marL="0" indent="0">
              <a:buNone/>
            </a:pPr>
            <a:endParaRPr lang="en-US" sz="2400" b="1" dirty="0">
              <a:solidFill>
                <a:srgbClr val="F10FA6"/>
              </a:solidFill>
            </a:endParaRPr>
          </a:p>
          <a:p>
            <a:pPr marL="0" indent="0">
              <a:buNone/>
            </a:pPr>
            <a:endParaRPr lang="en-US" sz="2400" b="1" dirty="0">
              <a:solidFill>
                <a:srgbClr val="F10FA6"/>
              </a:solidFill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rgbClr val="F10FA6"/>
                </a:solidFill>
              </a:rPr>
              <a:t>      Other Sleep Disorders 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Insomnia 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Parasomnia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Circadian Rhythm Disorders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Sleep Related Movement Disorders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Hypersomnia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Footer Placeholder 6">
            <a:extLst>
              <a:ext uri="{FF2B5EF4-FFF2-40B4-BE49-F238E27FC236}">
                <a16:creationId xmlns:a16="http://schemas.microsoft.com/office/drawing/2014/main" id="{3208044C-3869-2FDA-E4A6-58E3F9A86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26406" y="6299200"/>
            <a:ext cx="591151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algn="ctr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ICSD-3</a:t>
            </a:r>
          </a:p>
        </p:txBody>
      </p:sp>
    </p:spTree>
    <p:extLst>
      <p:ext uri="{BB962C8B-B14F-4D97-AF65-F5344CB8AC3E}">
        <p14:creationId xmlns:p14="http://schemas.microsoft.com/office/powerpoint/2010/main" val="2420676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4D8BD-B8AD-46FE-9F19-B1898C025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Circadian Cycle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451EE6-3D3D-422F-A01B-5346B7DB7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053679" y="3376482"/>
            <a:ext cx="5911517" cy="365125"/>
          </a:xfrm>
        </p:spPr>
        <p:txBody>
          <a:bodyPr/>
          <a:lstStyle/>
          <a:p>
            <a:pPr algn="ctr"/>
            <a:r>
              <a:rPr lang="en-US"/>
              <a:t>Kryger, Roth - 6th Edition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6D1027-7EB9-4262-A5CC-B7130C37A6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4092" y="478854"/>
            <a:ext cx="6704876" cy="5900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40417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3F839-90A4-4CF0-9040-34FCEEE71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Two-Process Model of Sleep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A34DDF9-0AF2-4646-9A48-0E4F50FB5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053679" y="3241865"/>
            <a:ext cx="5911517" cy="365125"/>
          </a:xfrm>
        </p:spPr>
        <p:txBody>
          <a:bodyPr/>
          <a:lstStyle/>
          <a:p>
            <a:pPr algn="ctr"/>
            <a:r>
              <a:rPr lang="en-US"/>
              <a:t>© 2019 UpToDate, Inc. and/or its affiliates. All Rights Reserved.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585BC0-25FC-424E-B517-B75A1C1FA5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3163" y="1719452"/>
            <a:ext cx="7600950" cy="3409950"/>
          </a:xfrm>
          <a:prstGeom prst="rect">
            <a:avLst/>
          </a:prstGeom>
        </p:spPr>
      </p:pic>
      <p:sp>
        <p:nvSpPr>
          <p:cNvPr id="4" name="Footer Placeholder 6">
            <a:extLst>
              <a:ext uri="{FF2B5EF4-FFF2-40B4-BE49-F238E27FC236}">
                <a16:creationId xmlns:a16="http://schemas.microsoft.com/office/drawing/2014/main" id="{6DB13A67-6CCC-8118-437D-1D8674D51A18}"/>
              </a:ext>
            </a:extLst>
          </p:cNvPr>
          <p:cNvSpPr txBox="1">
            <a:spLocks/>
          </p:cNvSpPr>
          <p:nvPr/>
        </p:nvSpPr>
        <p:spPr>
          <a:xfrm>
            <a:off x="3826406" y="629920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1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  <a:defRPr/>
            </a:pPr>
            <a:r>
              <a:rPr lang="en-US" dirty="0"/>
              <a:t>Borbely AA: A two process model of sleep regulation. Hum </a:t>
            </a:r>
            <a:r>
              <a:rPr lang="en-US" dirty="0" err="1"/>
              <a:t>Neurobiol</a:t>
            </a:r>
            <a:r>
              <a:rPr lang="en-US" dirty="0"/>
              <a:t> 1:195-204, 1982.</a:t>
            </a:r>
          </a:p>
        </p:txBody>
      </p:sp>
    </p:spTree>
    <p:extLst>
      <p:ext uri="{BB962C8B-B14F-4D97-AF65-F5344CB8AC3E}">
        <p14:creationId xmlns:p14="http://schemas.microsoft.com/office/powerpoint/2010/main" val="106418797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A797B-8149-42F6-9AC6-09A4B8911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Temperature – Melatonin Curves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D286D7A-1A46-43E6-BB95-07B71CAD1C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92613" y="1500187"/>
            <a:ext cx="6267450" cy="3848100"/>
          </a:xfrm>
          <a:prstGeom prst="rect">
            <a:avLst/>
          </a:prstGeom>
        </p:spPr>
      </p:pic>
      <p:sp>
        <p:nvSpPr>
          <p:cNvPr id="3" name="Footer Placeholder 6">
            <a:extLst>
              <a:ext uri="{FF2B5EF4-FFF2-40B4-BE49-F238E27FC236}">
                <a16:creationId xmlns:a16="http://schemas.microsoft.com/office/drawing/2014/main" id="{5887BB45-2914-2EDD-C45B-14A3D139D20D}"/>
              </a:ext>
            </a:extLst>
          </p:cNvPr>
          <p:cNvSpPr txBox="1">
            <a:spLocks/>
          </p:cNvSpPr>
          <p:nvPr/>
        </p:nvSpPr>
        <p:spPr>
          <a:xfrm>
            <a:off x="4570579" y="6346092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1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  <a:defRPr/>
            </a:pPr>
            <a:r>
              <a:rPr lang="en-US" dirty="0"/>
              <a:t>Borbely AA: A two process model of sleep regulation. Hum </a:t>
            </a:r>
            <a:r>
              <a:rPr lang="en-US" dirty="0" err="1"/>
              <a:t>Neurobiol</a:t>
            </a:r>
            <a:r>
              <a:rPr lang="en-US" dirty="0"/>
              <a:t> 1:195-204, 1982.</a:t>
            </a:r>
          </a:p>
        </p:txBody>
      </p:sp>
    </p:spTree>
    <p:extLst>
      <p:ext uri="{BB962C8B-B14F-4D97-AF65-F5344CB8AC3E}">
        <p14:creationId xmlns:p14="http://schemas.microsoft.com/office/powerpoint/2010/main" val="19561646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19E569-75F5-C885-D01D-D70F3C4054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3ED42-E9F4-8FF7-29B1-8CB4E1927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</a:t>
            </a:r>
            <a:br>
              <a:rPr lang="en-US" dirty="0"/>
            </a:br>
            <a:r>
              <a:rPr lang="en-US" dirty="0"/>
              <a:t>Sleep Disorders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345E66-BC1C-E0AD-F757-0FDE074A1B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7714" y="864108"/>
            <a:ext cx="8000999" cy="5120640"/>
          </a:xfrm>
        </p:spPr>
        <p:txBody>
          <a:bodyPr numCol="2"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F10FA6"/>
                </a:solidFill>
              </a:rPr>
              <a:t>Sleep Breathing Disorders</a:t>
            </a:r>
          </a:p>
          <a:p>
            <a:r>
              <a:rPr lang="en-US" sz="2400" dirty="0">
                <a:solidFill>
                  <a:schemeClr val="tx1"/>
                </a:solidFill>
              </a:rPr>
              <a:t>Obstructive Sleep Apnea </a:t>
            </a:r>
          </a:p>
          <a:p>
            <a:r>
              <a:rPr lang="en-US" sz="2400" dirty="0">
                <a:solidFill>
                  <a:schemeClr val="tx1"/>
                </a:solidFill>
              </a:rPr>
              <a:t>Central Sleep Apnea </a:t>
            </a:r>
          </a:p>
          <a:p>
            <a:r>
              <a:rPr lang="en-US" sz="2400" dirty="0">
                <a:solidFill>
                  <a:schemeClr val="tx1"/>
                </a:solidFill>
              </a:rPr>
              <a:t>Obesity hypoventilation Syndrome</a:t>
            </a:r>
          </a:p>
          <a:p>
            <a:r>
              <a:rPr lang="en-US" sz="2400" dirty="0">
                <a:solidFill>
                  <a:schemeClr val="tx1"/>
                </a:solidFill>
              </a:rPr>
              <a:t>Upper Airway Resistance Syndrome </a:t>
            </a:r>
          </a:p>
          <a:p>
            <a:pPr marL="0" indent="0">
              <a:buNone/>
            </a:pPr>
            <a:endParaRPr lang="en-US" sz="2400" b="1" dirty="0">
              <a:solidFill>
                <a:srgbClr val="F10FA6"/>
              </a:solidFill>
            </a:endParaRPr>
          </a:p>
          <a:p>
            <a:pPr marL="0" indent="0">
              <a:buNone/>
            </a:pPr>
            <a:endParaRPr lang="en-US" sz="2400" b="1" dirty="0">
              <a:solidFill>
                <a:srgbClr val="F10FA6"/>
              </a:solidFill>
            </a:endParaRPr>
          </a:p>
          <a:p>
            <a:pPr marL="0" indent="0">
              <a:buNone/>
            </a:pPr>
            <a:endParaRPr lang="en-US" sz="2400" b="1" dirty="0">
              <a:solidFill>
                <a:srgbClr val="F10FA6"/>
              </a:solidFill>
            </a:endParaRPr>
          </a:p>
          <a:p>
            <a:pPr marL="0" indent="0">
              <a:buNone/>
            </a:pPr>
            <a:endParaRPr lang="en-US" sz="2400" b="1" dirty="0">
              <a:solidFill>
                <a:srgbClr val="F10FA6"/>
              </a:solidFill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rgbClr val="F10FA6"/>
                </a:solidFill>
              </a:rPr>
              <a:t>      Other Sleep Disorders 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Insomnia 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Parasomnia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Circadian Rhythm Disorders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Sleep Related Movement Disorders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Hypersomnia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Footer Placeholder 6">
            <a:extLst>
              <a:ext uri="{FF2B5EF4-FFF2-40B4-BE49-F238E27FC236}">
                <a16:creationId xmlns:a16="http://schemas.microsoft.com/office/drawing/2014/main" id="{2C5ED9DD-C08B-4680-2ADB-731B99726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26406" y="6299200"/>
            <a:ext cx="591151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algn="ctr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ICSD-3</a:t>
            </a:r>
          </a:p>
        </p:txBody>
      </p:sp>
    </p:spTree>
    <p:extLst>
      <p:ext uri="{BB962C8B-B14F-4D97-AF65-F5344CB8AC3E}">
        <p14:creationId xmlns:p14="http://schemas.microsoft.com/office/powerpoint/2010/main" val="4042842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958DD-6CA2-463F-B84D-21C2B272D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334" y="1123837"/>
            <a:ext cx="3216537" cy="4601183"/>
          </a:xfrm>
        </p:spPr>
        <p:txBody>
          <a:bodyPr>
            <a:normAutofit/>
          </a:bodyPr>
          <a:lstStyle/>
          <a:p>
            <a:r>
              <a:rPr lang="en-US" sz="3200" dirty="0"/>
              <a:t>Thermoregulation During Sleep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5FF73D-D7B1-461E-B44F-BD777B77D2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864108"/>
            <a:ext cx="7315200" cy="5120640"/>
          </a:xfrm>
        </p:spPr>
        <p:txBody>
          <a:bodyPr/>
          <a:lstStyle/>
          <a:p>
            <a:r>
              <a:rPr lang="en-US" dirty="0"/>
              <a:t>Sleep occurs during the falling phase of the temp rhythm  </a:t>
            </a:r>
          </a:p>
          <a:p>
            <a:pPr lvl="1"/>
            <a:r>
              <a:rPr lang="en-US" dirty="0"/>
              <a:t>After </a:t>
            </a:r>
            <a:r>
              <a:rPr lang="en-US" dirty="0" err="1"/>
              <a:t>CTmax</a:t>
            </a:r>
            <a:r>
              <a:rPr lang="en-US" dirty="0"/>
              <a:t>	 </a:t>
            </a:r>
            <a:r>
              <a:rPr lang="en-US" sz="2400" dirty="0">
                <a:solidFill>
                  <a:srgbClr val="00B0F0"/>
                </a:solidFill>
              </a:rPr>
              <a:t>Cool Down to Sleep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Waking occurs during the rising phase of the temp rhythm </a:t>
            </a:r>
          </a:p>
          <a:p>
            <a:pPr lvl="1"/>
            <a:r>
              <a:rPr lang="en-US" dirty="0"/>
              <a:t>After </a:t>
            </a:r>
            <a:r>
              <a:rPr lang="en-US" dirty="0" err="1"/>
              <a:t>Ctmin</a:t>
            </a:r>
            <a:r>
              <a:rPr lang="en-US" dirty="0"/>
              <a:t>		 </a:t>
            </a:r>
            <a:r>
              <a:rPr lang="en-US" sz="2400" dirty="0">
                <a:solidFill>
                  <a:srgbClr val="FF0000"/>
                </a:solidFill>
              </a:rPr>
              <a:t>Heat Up to Wake Up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C1211B13-767B-4010-B007-CB03F6C671FE}"/>
              </a:ext>
            </a:extLst>
          </p:cNvPr>
          <p:cNvSpPr/>
          <p:nvPr/>
        </p:nvSpPr>
        <p:spPr>
          <a:xfrm>
            <a:off x="6051227" y="2656265"/>
            <a:ext cx="613186" cy="3227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AE149B7B-97B3-4644-97A9-563F98E1B532}"/>
              </a:ext>
            </a:extLst>
          </p:cNvPr>
          <p:cNvSpPr/>
          <p:nvPr/>
        </p:nvSpPr>
        <p:spPr>
          <a:xfrm>
            <a:off x="6051227" y="4159141"/>
            <a:ext cx="613186" cy="3227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499105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4D8BD-B8AD-46FE-9F19-B1898C025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Location of the Clock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12EE24-406A-4F43-B381-7B91C39F6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8983322" y="3265624"/>
            <a:ext cx="5911517" cy="365125"/>
          </a:xfrm>
        </p:spPr>
        <p:txBody>
          <a:bodyPr/>
          <a:lstStyle/>
          <a:p>
            <a:pPr algn="ctr"/>
            <a:r>
              <a:rPr lang="en-US"/>
              <a:t>Sahata PK, et al. Sleep Disorders in Pregnancy 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80A1FD-A477-4A3E-8B83-A113152F75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5332" y="38372"/>
            <a:ext cx="6594439" cy="6737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18545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C1598-39BE-4E3E-877A-37917407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/>
          <a:lstStyle/>
          <a:p>
            <a:r>
              <a:rPr lang="en-US" dirty="0"/>
              <a:t>Effects of Circadian Clock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2326B3-AE03-427D-9D4A-9498A5F573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9250" y="2039274"/>
            <a:ext cx="7154370" cy="4393625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5DBA66A-3078-4912-9C3B-679B94DB2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267973" y="3269555"/>
            <a:ext cx="5538306" cy="309747"/>
          </a:xfrm>
        </p:spPr>
        <p:txBody>
          <a:bodyPr/>
          <a:lstStyle/>
          <a:p>
            <a:pPr algn="ctr"/>
            <a:r>
              <a:rPr lang="en-US" sz="1000"/>
              <a:t>Scientific Figure on ResearchGate. Available from: https://www.researchgate.net/figure/Summary-Schematic-of-the-Circadian-Rhythm-Light-enters-the-brain-through-the-retina-and_fig3_327211342 </a:t>
            </a:r>
            <a:endParaRPr lang="en-US" sz="10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495555" y="405518"/>
            <a:ext cx="3119929" cy="2099144"/>
          </a:xfrm>
          <a:prstGeom prst="rect">
            <a:avLst/>
          </a:prstGeom>
        </p:spPr>
        <p:txBody>
          <a:bodyPr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itchFamily="18" charset="2"/>
              <a:buNone/>
            </a:pPr>
            <a:r>
              <a:rPr lang="en-US" sz="1400" dirty="0">
                <a:solidFill>
                  <a:srgbClr val="FF33CC"/>
                </a:solidFill>
              </a:rPr>
              <a:t>24.2 h</a:t>
            </a:r>
            <a:r>
              <a:rPr lang="en-US" sz="1400" dirty="0">
                <a:solidFill>
                  <a:schemeClr val="tx1"/>
                </a:solidFill>
              </a:rPr>
              <a:t> circadian rhythm entrained to a 24 h day by </a:t>
            </a:r>
            <a:r>
              <a:rPr lang="en-US" sz="1400" dirty="0" err="1">
                <a:solidFill>
                  <a:schemeClr val="tx1"/>
                </a:solidFill>
              </a:rPr>
              <a:t>Zeitgebers</a:t>
            </a:r>
            <a:endParaRPr lang="en-US" sz="1400" dirty="0">
              <a:solidFill>
                <a:schemeClr val="tx1"/>
              </a:solidFill>
            </a:endParaRPr>
          </a:p>
          <a:p>
            <a:pPr lvl="1"/>
            <a:r>
              <a:rPr lang="en-US" sz="1400" dirty="0">
                <a:solidFill>
                  <a:srgbClr val="FF33CC"/>
                </a:solidFill>
              </a:rPr>
              <a:t>Non-photic </a:t>
            </a:r>
            <a:r>
              <a:rPr lang="en-US" sz="1400" dirty="0" err="1">
                <a:solidFill>
                  <a:srgbClr val="FF33CC"/>
                </a:solidFill>
              </a:rPr>
              <a:t>zeitgebers</a:t>
            </a:r>
            <a:r>
              <a:rPr lang="en-US" sz="1400" dirty="0">
                <a:solidFill>
                  <a:srgbClr val="FF33CC"/>
                </a:solidFill>
              </a:rPr>
              <a:t>:</a:t>
            </a:r>
            <a:r>
              <a:rPr lang="en-US" sz="1400" dirty="0">
                <a:solidFill>
                  <a:schemeClr val="tx1"/>
                </a:solidFill>
              </a:rPr>
              <a:t> melatonin, feeding, social interaction, exercise </a:t>
            </a:r>
          </a:p>
          <a:p>
            <a:pPr marL="0" indent="0">
              <a:buFont typeface="Wingdings 2" pitchFamily="18" charset="2"/>
              <a:buNone/>
            </a:pPr>
            <a:r>
              <a:rPr lang="en-US" sz="1400" dirty="0">
                <a:solidFill>
                  <a:schemeClr val="tx1"/>
                </a:solidFill>
              </a:rPr>
              <a:t>RHT relays light information </a:t>
            </a:r>
            <a:r>
              <a:rPr lang="en-US" sz="1400" dirty="0">
                <a:solidFill>
                  <a:srgbClr val="FF33CC"/>
                </a:solidFill>
              </a:rPr>
              <a:t>(short wavelength ~ 480 nm) </a:t>
            </a:r>
            <a:r>
              <a:rPr lang="en-US" sz="1400" dirty="0">
                <a:solidFill>
                  <a:schemeClr val="tx1"/>
                </a:solidFill>
              </a:rPr>
              <a:t>from IPRGC to SCN</a:t>
            </a:r>
          </a:p>
          <a:p>
            <a:pPr marL="0" indent="0">
              <a:buFont typeface="Wingdings 2" pitchFamily="18" charset="2"/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0560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5B876-90BF-489E-B975-5AAB65AF8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r>
              <a:rPr lang="en-US" dirty="0"/>
              <a:t>Sleep Phase Disorders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EEDA84-0EAB-4D7E-886E-DB88F447A4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6" y="864108"/>
            <a:ext cx="5974821" cy="51206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Types of Circadian Disorders</a:t>
            </a:r>
          </a:p>
          <a:p>
            <a:pPr marL="502920" lvl="1" indent="0">
              <a:buNone/>
            </a:pPr>
            <a:r>
              <a:rPr lang="en-US" sz="2400" dirty="0"/>
              <a:t>1. Delayed Sleep Phase Disorder</a:t>
            </a:r>
          </a:p>
          <a:p>
            <a:pPr marL="502920" lvl="1" indent="0">
              <a:buNone/>
            </a:pPr>
            <a:r>
              <a:rPr lang="en-US" sz="2400" dirty="0"/>
              <a:t>2. Advanced Sleep Phase Disorder</a:t>
            </a:r>
          </a:p>
          <a:p>
            <a:pPr marL="502920" lvl="1" indent="0">
              <a:buNone/>
            </a:pPr>
            <a:r>
              <a:rPr lang="en-US" sz="2400" dirty="0"/>
              <a:t>3. Non-24 Sleep-Wake Rhythm Disorder</a:t>
            </a:r>
          </a:p>
          <a:p>
            <a:pPr marL="502920" lvl="1" indent="0">
              <a:buNone/>
            </a:pPr>
            <a:r>
              <a:rPr lang="en-US" sz="2400" dirty="0"/>
              <a:t>4. Irregular Sleep-Wake Rhythm Disorder</a:t>
            </a:r>
          </a:p>
          <a:p>
            <a:pPr marL="502920" lvl="1" indent="0">
              <a:buNone/>
            </a:pPr>
            <a:r>
              <a:rPr lang="en-US" sz="2400" dirty="0"/>
              <a:t>5. Jet Lag Disorder</a:t>
            </a:r>
          </a:p>
          <a:p>
            <a:pPr marL="502920" lvl="1" indent="0">
              <a:buNone/>
            </a:pPr>
            <a:r>
              <a:rPr lang="en-US" sz="2400" dirty="0"/>
              <a:t>6. Shift Work Disorder </a:t>
            </a:r>
          </a:p>
        </p:txBody>
      </p:sp>
      <p:pic>
        <p:nvPicPr>
          <p:cNvPr id="7" name="Graphic 6" descr="Alarm Clock">
            <a:extLst>
              <a:ext uri="{FF2B5EF4-FFF2-40B4-BE49-F238E27FC236}">
                <a16:creationId xmlns:a16="http://schemas.microsoft.com/office/drawing/2014/main" id="{6283B82C-6380-6429-CF59-D6B0E158C3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98713" y="3741611"/>
            <a:ext cx="2940368" cy="294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383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4D8BD-B8AD-46FE-9F19-B1898C025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r>
              <a:rPr lang="en-US" dirty="0"/>
              <a:t>Intrinsic Circadian Disorders</a:t>
            </a:r>
          </a:p>
        </p:txBody>
      </p:sp>
      <p:sp>
        <p:nvSpPr>
          <p:cNvPr id="4" name="Footer Placeholder 6">
            <a:extLst>
              <a:ext uri="{FF2B5EF4-FFF2-40B4-BE49-F238E27FC236}">
                <a16:creationId xmlns:a16="http://schemas.microsoft.com/office/drawing/2014/main" id="{C02B4923-DAC9-1ADE-4D53-EB9C974C5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2234" y="6344627"/>
            <a:ext cx="6113660" cy="365125"/>
          </a:xfrm>
        </p:spPr>
        <p:txBody>
          <a:bodyPr vert="horz" lIns="91440" tIns="45720" rIns="91440" bIns="45720" rtlCol="0">
            <a:normAutofit/>
          </a:bodyPr>
          <a:lstStyle/>
          <a:p>
            <a:pPr marR="0" lvl="0" indent="0" algn="ctr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ICSD-3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360C7CCE-3F4F-CDBF-2836-D458AC9B997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0656422"/>
              </p:ext>
            </p:extLst>
          </p:nvPr>
        </p:nvGraphicFramePr>
        <p:xfrm>
          <a:off x="3759896" y="885459"/>
          <a:ext cx="7728267" cy="5087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4456829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ABBB681-F4D2-40F2-ACC3-DE0B4B488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9388ED0-1FEF-4E11-B488-BD661D1AC1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5847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Text&#10;&#10;AI-generated content may be incorrect.">
            <a:extLst>
              <a:ext uri="{FF2B5EF4-FFF2-40B4-BE49-F238E27FC236}">
                <a16:creationId xmlns:a16="http://schemas.microsoft.com/office/drawing/2014/main" id="{659E857D-C373-4282-BEF8-BB16E32A23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1633" y="771434"/>
            <a:ext cx="6528734" cy="5271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06091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4D8BD-B8AD-46FE-9F19-B1898C025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r>
              <a:rPr lang="en-US" dirty="0"/>
              <a:t>Extrinsic Circadian Disorders</a:t>
            </a:r>
          </a:p>
        </p:txBody>
      </p:sp>
      <p:sp>
        <p:nvSpPr>
          <p:cNvPr id="4" name="Footer Placeholder 6">
            <a:extLst>
              <a:ext uri="{FF2B5EF4-FFF2-40B4-BE49-F238E27FC236}">
                <a16:creationId xmlns:a16="http://schemas.microsoft.com/office/drawing/2014/main" id="{D5E4E265-A039-5DDE-CEFA-7AF2C310B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67199" y="6403242"/>
            <a:ext cx="6113660" cy="365125"/>
          </a:xfrm>
        </p:spPr>
        <p:txBody>
          <a:bodyPr vert="horz" lIns="91440" tIns="45720" rIns="91440" bIns="45720" rtlCol="0">
            <a:normAutofit/>
          </a:bodyPr>
          <a:lstStyle/>
          <a:p>
            <a:pPr marR="0" lvl="0" indent="0" algn="ctr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ICSD-3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B212AA5C-6DA0-959A-1C2C-6C0010A5E6D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95858956"/>
              </p:ext>
            </p:extLst>
          </p:nvPr>
        </p:nvGraphicFramePr>
        <p:xfrm>
          <a:off x="3759896" y="885459"/>
          <a:ext cx="7728267" cy="5087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8786224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29DC5A77-10C9-4ECF-B7EB-8D917F36A9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FFE28B5-FB16-49A9-B851-3C35FAC0C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10905976" cy="165113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6B6B3B-D28F-47CF-BA58-2724B5FC5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754" y="1087374"/>
            <a:ext cx="8983489" cy="1000978"/>
          </a:xfrm>
        </p:spPr>
        <p:txBody>
          <a:bodyPr>
            <a:normAutofit/>
          </a:bodyPr>
          <a:lstStyle/>
          <a:p>
            <a:r>
              <a:rPr lang="en-US"/>
              <a:t>DSPD</a:t>
            </a:r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1014442-855A-4E0F-8D09-C314661A48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14533" y="758952"/>
            <a:ext cx="1185379" cy="1651133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B1ABF09-86CF-414E-88A5-2B84CC723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3" y="2526526"/>
            <a:ext cx="1169701" cy="3563378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FE91770-CDBB-4D24-94E5-AD484F36C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79019" y="2526526"/>
            <a:ext cx="10920893" cy="3563377"/>
          </a:xfrm>
          <a:prstGeom prst="rect">
            <a:avLst/>
          </a:prstGeom>
          <a:solidFill>
            <a:schemeClr val="bg2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6F36A04-BBD2-4BC4-8C41-47F11515C5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0753" y="2535446"/>
            <a:ext cx="8983489" cy="355445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Genetic cause </a:t>
            </a: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 polymorphism in hPer3 gene</a:t>
            </a:r>
          </a:p>
          <a:p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Prolonged circadian tau (~2.4 h)</a:t>
            </a:r>
          </a:p>
          <a:p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Heightened sensitivity to phase delay (decreased to phase advance)</a:t>
            </a:r>
          </a:p>
          <a:p>
            <a:r>
              <a:rPr lang="en-US" b="1" dirty="0">
                <a:solidFill>
                  <a:schemeClr val="tx1"/>
                </a:solidFill>
                <a:sym typeface="Wingdings" panose="05000000000000000000" pitchFamily="2" charset="2"/>
              </a:rPr>
              <a:t>Treat with low dose melatonin / light therapy</a:t>
            </a:r>
          </a:p>
          <a:p>
            <a:pPr lvl="1"/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Larger doses of melatonin more likely to have a hypnotic effect</a:t>
            </a:r>
          </a:p>
          <a:p>
            <a:pPr lvl="1"/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Give melatonin 0.3-5 mg 2-3 </a:t>
            </a:r>
            <a:r>
              <a:rPr lang="en-US" dirty="0" err="1">
                <a:solidFill>
                  <a:schemeClr val="tx1"/>
                </a:solidFill>
                <a:sym typeface="Wingdings" panose="05000000000000000000" pitchFamily="2" charset="2"/>
              </a:rPr>
              <a:t>hrs</a:t>
            </a: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 before DLMO or 5-7 </a:t>
            </a:r>
            <a:r>
              <a:rPr lang="en-US" dirty="0" err="1">
                <a:solidFill>
                  <a:schemeClr val="tx1"/>
                </a:solidFill>
                <a:sym typeface="Wingdings" panose="05000000000000000000" pitchFamily="2" charset="2"/>
              </a:rPr>
              <a:t>hrs</a:t>
            </a: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 before habitual sleep time 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2E6212-229D-6F7E-5F2B-581CE4ADC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69268" y="6356350"/>
            <a:ext cx="591151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Kryger, Roth - 6th Edition</a:t>
            </a:r>
          </a:p>
        </p:txBody>
      </p:sp>
    </p:spTree>
    <p:extLst>
      <p:ext uri="{BB962C8B-B14F-4D97-AF65-F5344CB8AC3E}">
        <p14:creationId xmlns:p14="http://schemas.microsoft.com/office/powerpoint/2010/main" val="64995629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496B89-225C-8C57-272E-251FF5ADDBE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184" t="19324" r="30384" b="7249"/>
          <a:stretch>
            <a:fillRect/>
          </a:stretch>
        </p:blipFill>
        <p:spPr>
          <a:xfrm>
            <a:off x="3239035" y="190783"/>
            <a:ext cx="5847010" cy="647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62760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DC5A77-10C9-4ECF-B7EB-8D917F36A9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FFE28B5-FB16-49A9-B851-3C35FAC0C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10905976" cy="165113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74D8BD-B8AD-46FE-9F19-B1898C025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754" y="1087374"/>
            <a:ext cx="8983489" cy="1000978"/>
          </a:xfrm>
        </p:spPr>
        <p:txBody>
          <a:bodyPr>
            <a:normAutofit/>
          </a:bodyPr>
          <a:lstStyle/>
          <a:p>
            <a:r>
              <a:rPr lang="en-US" dirty="0"/>
              <a:t>ASPD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1014442-855A-4E0F-8D09-C314661A48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14533" y="758952"/>
            <a:ext cx="1185379" cy="1651133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B1ABF09-86CF-414E-88A5-2B84CC723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3" y="2526526"/>
            <a:ext cx="1169701" cy="3563378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FE91770-CDBB-4D24-94E5-AD484F36C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79019" y="2526526"/>
            <a:ext cx="10920893" cy="3563377"/>
          </a:xfrm>
          <a:prstGeom prst="rect">
            <a:avLst/>
          </a:prstGeom>
          <a:solidFill>
            <a:schemeClr val="bg2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6F36A04-BBD2-4BC4-8C41-47F11515C5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0753" y="2535446"/>
            <a:ext cx="8983489" cy="355445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Occurs in older adults (1% in middle age)</a:t>
            </a:r>
          </a:p>
          <a:p>
            <a:r>
              <a:rPr lang="en-US" dirty="0">
                <a:solidFill>
                  <a:schemeClr val="tx1"/>
                </a:solidFill>
              </a:rPr>
              <a:t>Younger pts with family </a:t>
            </a:r>
            <a:r>
              <a:rPr lang="en-US" dirty="0" err="1">
                <a:solidFill>
                  <a:schemeClr val="tx1"/>
                </a:solidFill>
              </a:rPr>
              <a:t>hx</a:t>
            </a:r>
            <a:r>
              <a:rPr lang="en-US" dirty="0">
                <a:solidFill>
                  <a:schemeClr val="tx1"/>
                </a:solidFill>
              </a:rPr>
              <a:t> (AD inheritance)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Mutation in hPer2 and CK∆</a:t>
            </a:r>
          </a:p>
          <a:p>
            <a:r>
              <a:rPr lang="en-US" dirty="0">
                <a:solidFill>
                  <a:schemeClr val="tx1"/>
                </a:solidFill>
              </a:rPr>
              <a:t>Shortened circadian tau (23.3 h)</a:t>
            </a:r>
          </a:p>
          <a:p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Heightened sensitivity to phase advance (decreased to phase delay)</a:t>
            </a:r>
          </a:p>
          <a:p>
            <a:r>
              <a:rPr lang="en-US" b="1" dirty="0">
                <a:solidFill>
                  <a:schemeClr val="tx1"/>
                </a:solidFill>
                <a:sym typeface="Wingdings" panose="05000000000000000000" pitchFamily="2" charset="2"/>
              </a:rPr>
              <a:t>Treatment: Evening light 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1D2A73-5CCF-0021-A131-2E391FB18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69268" y="6356350"/>
            <a:ext cx="591151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Kryger, Roth - 6th Edition</a:t>
            </a:r>
          </a:p>
        </p:txBody>
      </p:sp>
    </p:spTree>
    <p:extLst>
      <p:ext uri="{BB962C8B-B14F-4D97-AF65-F5344CB8AC3E}">
        <p14:creationId xmlns:p14="http://schemas.microsoft.com/office/powerpoint/2010/main" val="22686334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34377-1429-4670-94CA-C56CA4A30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OSA Risk Factors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19B6B9-CE5D-49D7-9DC0-AAD80E2A3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5780" y="571500"/>
            <a:ext cx="7315200" cy="59831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Increased BMI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Male Gender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Increased Age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Bed Partner History 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	Witnessed apnea/Snoring (PPV 64%)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Menopause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Bony/soft tissue abnormalities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04614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9DC5A77-10C9-4ECF-B7EB-8D917F36A9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FFE28B5-FB16-49A9-B851-3C35FAC0C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10905976" cy="165113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662C5D-E0CB-44F6-B919-0DD15E38E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754" y="1087374"/>
            <a:ext cx="8983489" cy="1000978"/>
          </a:xfrm>
        </p:spPr>
        <p:txBody>
          <a:bodyPr>
            <a:normAutofit/>
          </a:bodyPr>
          <a:lstStyle/>
          <a:p>
            <a:r>
              <a:rPr lang="en-US" dirty="0"/>
              <a:t>Irregular Sleep-Wake Rhythm Disorder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1014442-855A-4E0F-8D09-C314661A48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14533" y="758952"/>
            <a:ext cx="1185379" cy="1651133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B1ABF09-86CF-414E-88A5-2B84CC723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3" y="2526526"/>
            <a:ext cx="1169701" cy="3563378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FE91770-CDBB-4D24-94E5-AD484F36C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79019" y="2526526"/>
            <a:ext cx="10920893" cy="3563377"/>
          </a:xfrm>
          <a:prstGeom prst="rect">
            <a:avLst/>
          </a:prstGeom>
          <a:solidFill>
            <a:schemeClr val="bg2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6F36A04-BBD2-4BC4-8C41-47F11515C5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0753" y="2535446"/>
            <a:ext cx="8983489" cy="355445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Absence of a main sleep bout</a:t>
            </a:r>
          </a:p>
          <a:p>
            <a:r>
              <a:rPr lang="en-US" dirty="0">
                <a:solidFill>
                  <a:schemeClr val="tx1"/>
                </a:solidFill>
              </a:rPr>
              <a:t>At least 3 sleep episodes per day (2-4 h each)</a:t>
            </a:r>
          </a:p>
          <a:p>
            <a:r>
              <a:rPr lang="en-US" dirty="0">
                <a:solidFill>
                  <a:schemeClr val="tx1"/>
                </a:solidFill>
              </a:rPr>
              <a:t>Common in pts with dementia, autism, Asperger, Angelman syndrome</a:t>
            </a:r>
          </a:p>
          <a:p>
            <a:r>
              <a:rPr lang="en-US" dirty="0">
                <a:solidFill>
                  <a:schemeClr val="tx1"/>
                </a:solidFill>
              </a:rPr>
              <a:t>Impaired function of circadian clock / restricted access to zeitgebers</a:t>
            </a:r>
          </a:p>
          <a:p>
            <a:r>
              <a:rPr lang="en-US" dirty="0">
                <a:solidFill>
                  <a:schemeClr val="tx1"/>
                </a:solidFill>
              </a:rPr>
              <a:t>P/w insomnia &amp; EDS</a:t>
            </a:r>
          </a:p>
          <a:p>
            <a:r>
              <a:rPr lang="en-US" b="1" dirty="0">
                <a:solidFill>
                  <a:schemeClr val="tx1"/>
                </a:solidFill>
              </a:rPr>
              <a:t>Treatment: Light therapy (No hypnotics / No melatonin)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D96FF5-62CF-9B32-4CC4-817A7AE2E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69268" y="6356350"/>
            <a:ext cx="591151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Kryger, Roth - 6th Edition</a:t>
            </a:r>
          </a:p>
        </p:txBody>
      </p:sp>
    </p:spTree>
    <p:extLst>
      <p:ext uri="{BB962C8B-B14F-4D97-AF65-F5344CB8AC3E}">
        <p14:creationId xmlns:p14="http://schemas.microsoft.com/office/powerpoint/2010/main" val="46315754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9DC5A77-10C9-4ECF-B7EB-8D917F36A9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FFE28B5-FB16-49A9-B851-3C35FAC0C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10905976" cy="165113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74D8BD-B8AD-46FE-9F19-B1898C025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754" y="1087374"/>
            <a:ext cx="8983489" cy="1000978"/>
          </a:xfrm>
        </p:spPr>
        <p:txBody>
          <a:bodyPr>
            <a:normAutofit/>
          </a:bodyPr>
          <a:lstStyle/>
          <a:p>
            <a:r>
              <a:rPr lang="en-US" dirty="0"/>
              <a:t>Jet Lag Disorder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1014442-855A-4E0F-8D09-C314661A48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14533" y="758952"/>
            <a:ext cx="1185379" cy="1651133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B1ABF09-86CF-414E-88A5-2B84CC723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3" y="2526526"/>
            <a:ext cx="1169701" cy="3563378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FE91770-CDBB-4D24-94E5-AD484F36C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79019" y="2526526"/>
            <a:ext cx="10920893" cy="3563377"/>
          </a:xfrm>
          <a:prstGeom prst="rect">
            <a:avLst/>
          </a:prstGeom>
          <a:solidFill>
            <a:schemeClr val="bg2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6F36A04-BBD2-4BC4-8C41-47F11515C5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0753" y="2535446"/>
            <a:ext cx="8983489" cy="3554457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chemeClr val="tx1"/>
                </a:solidFill>
              </a:rPr>
              <a:t>EASTward</a:t>
            </a:r>
            <a:r>
              <a:rPr lang="en-US" dirty="0">
                <a:solidFill>
                  <a:schemeClr val="tx1"/>
                </a:solidFill>
              </a:rPr>
              <a:t> travel requires an advance to align with local time</a:t>
            </a:r>
          </a:p>
          <a:p>
            <a:pPr lvl="1"/>
            <a:r>
              <a:rPr lang="en-US" sz="2000" dirty="0">
                <a:solidFill>
                  <a:schemeClr val="tx1"/>
                </a:solidFill>
                <a:sym typeface="Wingdings" panose="05000000000000000000" pitchFamily="2" charset="2"/>
              </a:rPr>
              <a:t>Morning light (1 h advance at a time) </a:t>
            </a:r>
            <a:endParaRPr lang="en-US" sz="2000" dirty="0">
              <a:solidFill>
                <a:schemeClr val="tx1"/>
              </a:solidFill>
            </a:endParaRPr>
          </a:p>
          <a:p>
            <a:r>
              <a:rPr lang="en-US" dirty="0" err="1">
                <a:solidFill>
                  <a:schemeClr val="tx1"/>
                </a:solidFill>
              </a:rPr>
              <a:t>WESTward</a:t>
            </a:r>
            <a:r>
              <a:rPr lang="en-US" dirty="0">
                <a:solidFill>
                  <a:schemeClr val="tx1"/>
                </a:solidFill>
              </a:rPr>
              <a:t> travel requires a delay to align (easier)</a:t>
            </a:r>
          </a:p>
          <a:p>
            <a:pPr lvl="1"/>
            <a:r>
              <a:rPr lang="en-US" sz="2000" dirty="0">
                <a:solidFill>
                  <a:schemeClr val="tx1"/>
                </a:solidFill>
                <a:sym typeface="Wingdings" panose="05000000000000000000" pitchFamily="2" charset="2"/>
              </a:rPr>
              <a:t>Evening light (1 h delay at a time) </a:t>
            </a:r>
            <a:endParaRPr lang="en-US" sz="2000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DELAY recommended for travel in either direction over ≥ 8 time zones</a:t>
            </a:r>
          </a:p>
          <a:p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The more zones crossed, the longer it takes to adjust (1 day/zone)</a:t>
            </a:r>
          </a:p>
          <a:p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Stay on HOME time for travel &lt; 2 days </a:t>
            </a:r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DCF93A77-4BE1-4606-8FD7-023E9151F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69268" y="6356350"/>
            <a:ext cx="591151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Kryger, Roth - 6th Edition</a:t>
            </a:r>
          </a:p>
        </p:txBody>
      </p:sp>
    </p:spTree>
    <p:extLst>
      <p:ext uri="{BB962C8B-B14F-4D97-AF65-F5344CB8AC3E}">
        <p14:creationId xmlns:p14="http://schemas.microsoft.com/office/powerpoint/2010/main" val="225796960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9DC5A77-10C9-4ECF-B7EB-8D917F36A9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FFE28B5-FB16-49A9-B851-3C35FAC0C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10905976" cy="165113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74D8BD-B8AD-46FE-9F19-B1898C025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754" y="1087374"/>
            <a:ext cx="8983489" cy="1000978"/>
          </a:xfrm>
        </p:spPr>
        <p:txBody>
          <a:bodyPr>
            <a:normAutofit/>
          </a:bodyPr>
          <a:lstStyle/>
          <a:p>
            <a:r>
              <a:rPr lang="en-US" dirty="0"/>
              <a:t>Shift Work Disorder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1014442-855A-4E0F-8D09-C314661A48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14533" y="758952"/>
            <a:ext cx="1185379" cy="1651133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B1ABF09-86CF-414E-88A5-2B84CC723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3" y="2526526"/>
            <a:ext cx="1169701" cy="3563378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FE91770-CDBB-4D24-94E5-AD484F36C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79019" y="2526526"/>
            <a:ext cx="10920893" cy="3563377"/>
          </a:xfrm>
          <a:prstGeom prst="rect">
            <a:avLst/>
          </a:prstGeom>
          <a:solidFill>
            <a:schemeClr val="bg2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6F36A04-BBD2-4BC4-8C41-47F11515C5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0753" y="2535446"/>
            <a:ext cx="8983489" cy="3554457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Only FDA approved medications: Modafinil / armodafinil</a:t>
            </a:r>
          </a:p>
          <a:p>
            <a:r>
              <a:rPr lang="en-US" dirty="0">
                <a:solidFill>
                  <a:schemeClr val="tx1"/>
                </a:solidFill>
              </a:rPr>
              <a:t>Caffeine can be used as an option</a:t>
            </a:r>
          </a:p>
          <a:p>
            <a:r>
              <a:rPr lang="en-US" dirty="0">
                <a:solidFill>
                  <a:schemeClr val="tx1"/>
                </a:solidFill>
              </a:rPr>
              <a:t>Symptoms for 3 months in order to make a diagnosis 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BC669107-8F22-4B85-BF09-0C28EBF65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69268" y="6356350"/>
            <a:ext cx="591151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Kryger, Roth - 6th Edition</a:t>
            </a:r>
          </a:p>
        </p:txBody>
      </p:sp>
    </p:spTree>
    <p:extLst>
      <p:ext uri="{BB962C8B-B14F-4D97-AF65-F5344CB8AC3E}">
        <p14:creationId xmlns:p14="http://schemas.microsoft.com/office/powerpoint/2010/main" val="173409064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40630B-155F-ABE8-CE7C-1089005517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F4428-8BB9-07FF-0592-147439573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</a:t>
            </a:r>
            <a:br>
              <a:rPr lang="en-US" dirty="0"/>
            </a:br>
            <a:r>
              <a:rPr lang="en-US" dirty="0"/>
              <a:t>Sleep Disorders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025107-A552-C204-5FD4-7DDF3A504B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7714" y="864108"/>
            <a:ext cx="8000999" cy="5120640"/>
          </a:xfrm>
        </p:spPr>
        <p:txBody>
          <a:bodyPr numCol="2"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F10FA6"/>
                </a:solidFill>
              </a:rPr>
              <a:t>Sleep Breathing Disorders</a:t>
            </a:r>
          </a:p>
          <a:p>
            <a:r>
              <a:rPr lang="en-US" sz="2400" dirty="0">
                <a:solidFill>
                  <a:schemeClr val="tx1"/>
                </a:solidFill>
              </a:rPr>
              <a:t>Obstructive Sleep Apnea </a:t>
            </a:r>
          </a:p>
          <a:p>
            <a:r>
              <a:rPr lang="en-US" sz="2400" dirty="0">
                <a:solidFill>
                  <a:schemeClr val="tx1"/>
                </a:solidFill>
              </a:rPr>
              <a:t>Central Sleep Apnea </a:t>
            </a:r>
          </a:p>
          <a:p>
            <a:r>
              <a:rPr lang="en-US" sz="2400" dirty="0">
                <a:solidFill>
                  <a:schemeClr val="tx1"/>
                </a:solidFill>
              </a:rPr>
              <a:t>Obesity hypoventilation Syndrome</a:t>
            </a:r>
          </a:p>
          <a:p>
            <a:r>
              <a:rPr lang="en-US" sz="2400" dirty="0">
                <a:solidFill>
                  <a:schemeClr val="tx1"/>
                </a:solidFill>
              </a:rPr>
              <a:t>Upper Airway Resistance Syndrome </a:t>
            </a:r>
          </a:p>
          <a:p>
            <a:pPr marL="0" indent="0">
              <a:buNone/>
            </a:pPr>
            <a:endParaRPr lang="en-US" sz="2400" b="1" dirty="0">
              <a:solidFill>
                <a:srgbClr val="F10FA6"/>
              </a:solidFill>
            </a:endParaRPr>
          </a:p>
          <a:p>
            <a:pPr marL="0" indent="0">
              <a:buNone/>
            </a:pPr>
            <a:endParaRPr lang="en-US" sz="2400" b="1" dirty="0">
              <a:solidFill>
                <a:srgbClr val="F10FA6"/>
              </a:solidFill>
            </a:endParaRPr>
          </a:p>
          <a:p>
            <a:pPr marL="0" indent="0">
              <a:buNone/>
            </a:pPr>
            <a:endParaRPr lang="en-US" sz="2400" b="1" dirty="0">
              <a:solidFill>
                <a:srgbClr val="F10FA6"/>
              </a:solidFill>
            </a:endParaRPr>
          </a:p>
          <a:p>
            <a:pPr marL="0" indent="0">
              <a:buNone/>
            </a:pPr>
            <a:endParaRPr lang="en-US" sz="2400" b="1" dirty="0">
              <a:solidFill>
                <a:srgbClr val="F10FA6"/>
              </a:solidFill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rgbClr val="F10FA6"/>
                </a:solidFill>
              </a:rPr>
              <a:t>      Other Sleep Disorders 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Insomnia 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Parasomnia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Circadian Rhythm Disorders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Sleep Related Movement Disorders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Hypersomnia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Footer Placeholder 6">
            <a:extLst>
              <a:ext uri="{FF2B5EF4-FFF2-40B4-BE49-F238E27FC236}">
                <a16:creationId xmlns:a16="http://schemas.microsoft.com/office/drawing/2014/main" id="{DFB3C297-0584-092A-CA95-0B9B1EE27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26406" y="6299200"/>
            <a:ext cx="591151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algn="ctr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ICSD-3</a:t>
            </a:r>
          </a:p>
        </p:txBody>
      </p:sp>
    </p:spTree>
    <p:extLst>
      <p:ext uri="{BB962C8B-B14F-4D97-AF65-F5344CB8AC3E}">
        <p14:creationId xmlns:p14="http://schemas.microsoft.com/office/powerpoint/2010/main" val="1253485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9C5DB7-CAAC-ACEF-18AE-8A53437B54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29DC5A77-10C9-4ECF-B7EB-8D917F36A9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FFE28B5-FB16-49A9-B851-3C35FAC0C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10905976" cy="165113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65D6B3-3DFB-7320-1478-19D90FAB0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754" y="1087374"/>
            <a:ext cx="8983489" cy="100097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Sleep Related Movement Disorders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1014442-855A-4E0F-8D09-C314661A48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14533" y="758952"/>
            <a:ext cx="1185379" cy="1651133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B1ABF09-86CF-414E-88A5-2B84CC723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3" y="2526526"/>
            <a:ext cx="1169701" cy="3563378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FE91770-CDBB-4D24-94E5-AD484F36C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79019" y="2526526"/>
            <a:ext cx="10920893" cy="3563377"/>
          </a:xfrm>
          <a:prstGeom prst="rect">
            <a:avLst/>
          </a:prstGeom>
          <a:solidFill>
            <a:schemeClr val="bg2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84E468-E942-ECCB-3F12-BDB10F52D071}"/>
              </a:ext>
            </a:extLst>
          </p:cNvPr>
          <p:cNvSpPr txBox="1"/>
          <p:nvPr/>
        </p:nvSpPr>
        <p:spPr>
          <a:xfrm>
            <a:off x="1600753" y="2535446"/>
            <a:ext cx="8983489" cy="35544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b="0" i="0" dirty="0">
                <a:effectLst/>
              </a:rPr>
              <a:t>Restless legs syndrome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dirty="0"/>
              <a:t>Periodic limb movement disorder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b="0" i="0" dirty="0">
                <a:effectLst/>
              </a:rPr>
              <a:t>Sleep-related leg cramps 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b="0" i="0" dirty="0">
                <a:effectLst/>
              </a:rPr>
              <a:t>Sleep-related bruxism 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b="0" i="0" dirty="0">
                <a:effectLst/>
              </a:rPr>
              <a:t>Sleep-related rhythmic movement disorder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b="0" i="0" dirty="0">
                <a:effectLst/>
              </a:rPr>
              <a:t>Benign sleep myoclonus of infancy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b="0" i="0" dirty="0">
                <a:effectLst/>
              </a:rPr>
              <a:t>Propriospinal myoclonus at sleep onset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b="0" i="0" dirty="0">
                <a:effectLst/>
              </a:rPr>
              <a:t>Sleep-related movement disorder due to a medical disorder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b="0" i="0" dirty="0">
                <a:effectLst/>
              </a:rPr>
              <a:t>Sleep-related movement disorder due to a medication or substance</a:t>
            </a:r>
          </a:p>
        </p:txBody>
      </p:sp>
      <p:sp>
        <p:nvSpPr>
          <p:cNvPr id="5" name="Footer Placeholder 6">
            <a:extLst>
              <a:ext uri="{FF2B5EF4-FFF2-40B4-BE49-F238E27FC236}">
                <a16:creationId xmlns:a16="http://schemas.microsoft.com/office/drawing/2014/main" id="{06D5696D-30A7-06EA-7E4C-70E5B992B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69268" y="6356350"/>
            <a:ext cx="591151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ICSD-3</a:t>
            </a:r>
          </a:p>
        </p:txBody>
      </p:sp>
    </p:spTree>
    <p:extLst>
      <p:ext uri="{BB962C8B-B14F-4D97-AF65-F5344CB8AC3E}">
        <p14:creationId xmlns:p14="http://schemas.microsoft.com/office/powerpoint/2010/main" val="213938703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2C3D7-42E9-3206-106E-E9A67A925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Diagnostic Criteria for RLS</a:t>
            </a:r>
            <a:br>
              <a:rPr lang="en-US" dirty="0"/>
            </a:br>
            <a:r>
              <a:rPr lang="en-US" dirty="0"/>
              <a:t>(WKD)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1CB227-BBEE-090D-7930-BDE0838F39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457200" indent="-457200">
              <a:buAutoNum type="arabicParenBoth"/>
            </a:pPr>
            <a:r>
              <a:rPr lang="en-US" sz="2400" dirty="0"/>
              <a:t>An urge to move typically associated with an abnormal sensation in the legs</a:t>
            </a:r>
          </a:p>
          <a:p>
            <a:pPr marL="457200" indent="-457200">
              <a:buAutoNum type="arabicParenBoth"/>
            </a:pPr>
            <a:r>
              <a:rPr lang="en-US" sz="2400" dirty="0"/>
              <a:t>Symptoms that occur or are worsened by rest</a:t>
            </a:r>
          </a:p>
          <a:p>
            <a:pPr marL="457200" indent="-457200">
              <a:buAutoNum type="arabicParenBoth"/>
            </a:pPr>
            <a:r>
              <a:rPr lang="en-US" sz="2400" dirty="0"/>
              <a:t>Symptoms relieved by movement  </a:t>
            </a:r>
          </a:p>
          <a:p>
            <a:pPr marL="457200" indent="-457200">
              <a:buAutoNum type="arabicParenBoth"/>
            </a:pPr>
            <a:r>
              <a:rPr lang="en-US" sz="2400" dirty="0"/>
              <a:t>Symptoms that are more severe at night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9EA2866-A408-70E8-3E8D-CB660127FE92}"/>
              </a:ext>
            </a:extLst>
          </p:cNvPr>
          <p:cNvGrpSpPr/>
          <p:nvPr/>
        </p:nvGrpSpPr>
        <p:grpSpPr>
          <a:xfrm>
            <a:off x="8651631" y="324846"/>
            <a:ext cx="3201704" cy="2254230"/>
            <a:chOff x="8651631" y="324846"/>
            <a:chExt cx="3201704" cy="2254230"/>
          </a:xfrm>
        </p:grpSpPr>
        <p:sp>
          <p:nvSpPr>
            <p:cNvPr id="5" name="Explosion: 8 Points 4">
              <a:extLst>
                <a:ext uri="{FF2B5EF4-FFF2-40B4-BE49-F238E27FC236}">
                  <a16:creationId xmlns:a16="http://schemas.microsoft.com/office/drawing/2014/main" id="{94F7ED72-F4A5-D12D-435E-6ACEEA1D2AF2}"/>
                </a:ext>
              </a:extLst>
            </p:cNvPr>
            <p:cNvSpPr/>
            <p:nvPr/>
          </p:nvSpPr>
          <p:spPr>
            <a:xfrm>
              <a:off x="8651631" y="324846"/>
              <a:ext cx="3201704" cy="2254230"/>
            </a:xfrm>
            <a:prstGeom prst="irregularSeal1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F171043-668B-6C78-1058-897038894D90}"/>
                </a:ext>
              </a:extLst>
            </p:cNvPr>
            <p:cNvSpPr txBox="1"/>
            <p:nvPr/>
          </p:nvSpPr>
          <p:spPr>
            <a:xfrm>
              <a:off x="9508068" y="1123837"/>
              <a:ext cx="1676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Need to Meet All 4 Criteria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75603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47ABE-5527-36DF-CB90-2FF3EB3C2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Guideline Changes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933FEC-2D4D-A662-6570-DE3C5057CB0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Per AASM 2025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50C2E04-D246-DA97-0A6D-8C720CCBA8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564" t="18542" r="26259" b="16667"/>
          <a:stretch>
            <a:fillRect/>
          </a:stretch>
        </p:blipFill>
        <p:spPr>
          <a:xfrm>
            <a:off x="3957636" y="142874"/>
            <a:ext cx="7343135" cy="6172201"/>
          </a:xfrm>
          <a:prstGeom prst="rect">
            <a:avLst/>
          </a:prstGeom>
        </p:spPr>
      </p:pic>
      <p:sp>
        <p:nvSpPr>
          <p:cNvPr id="10" name="Footer Placeholder 6">
            <a:extLst>
              <a:ext uri="{FF2B5EF4-FFF2-40B4-BE49-F238E27FC236}">
                <a16:creationId xmlns:a16="http://schemas.microsoft.com/office/drawing/2014/main" id="{477D0E05-0650-CFD1-7957-4D7321A23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83668" y="6392863"/>
            <a:ext cx="591151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algn="ctr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Treatment of RLS and PLMD: An AASM clinical practice guidelines, JCSM, Vol 21, No1.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303717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A47C9E-4449-4187-71DA-FBA0A59818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178AB-33D8-66D3-45D8-250676114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</a:t>
            </a:r>
            <a:br>
              <a:rPr lang="en-US" dirty="0"/>
            </a:br>
            <a:r>
              <a:rPr lang="en-US" dirty="0"/>
              <a:t>Sleep Disorders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9CAD5F-525A-B562-AA34-9C58FCC88D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7714" y="864108"/>
            <a:ext cx="8000999" cy="5120640"/>
          </a:xfrm>
        </p:spPr>
        <p:txBody>
          <a:bodyPr numCol="2"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F10FA6"/>
                </a:solidFill>
              </a:rPr>
              <a:t>Sleep Breathing Disorders</a:t>
            </a:r>
          </a:p>
          <a:p>
            <a:r>
              <a:rPr lang="en-US" sz="2400" dirty="0">
                <a:solidFill>
                  <a:schemeClr val="tx1"/>
                </a:solidFill>
              </a:rPr>
              <a:t>Obstructive Sleep Apnea </a:t>
            </a:r>
          </a:p>
          <a:p>
            <a:r>
              <a:rPr lang="en-US" sz="2400" dirty="0">
                <a:solidFill>
                  <a:schemeClr val="tx1"/>
                </a:solidFill>
              </a:rPr>
              <a:t>Central Sleep Apnea </a:t>
            </a:r>
          </a:p>
          <a:p>
            <a:r>
              <a:rPr lang="en-US" sz="2400" dirty="0">
                <a:solidFill>
                  <a:schemeClr val="tx1"/>
                </a:solidFill>
              </a:rPr>
              <a:t>Obesity hypoventilation Syndrome</a:t>
            </a:r>
          </a:p>
          <a:p>
            <a:r>
              <a:rPr lang="en-US" sz="2400" dirty="0">
                <a:solidFill>
                  <a:schemeClr val="tx1"/>
                </a:solidFill>
              </a:rPr>
              <a:t>Upper Airway Resistance Syndrome </a:t>
            </a:r>
          </a:p>
          <a:p>
            <a:pPr marL="0" indent="0">
              <a:buNone/>
            </a:pPr>
            <a:endParaRPr lang="en-US" sz="2400" b="1" dirty="0">
              <a:solidFill>
                <a:srgbClr val="F10FA6"/>
              </a:solidFill>
            </a:endParaRPr>
          </a:p>
          <a:p>
            <a:pPr marL="0" indent="0">
              <a:buNone/>
            </a:pPr>
            <a:endParaRPr lang="en-US" sz="2400" b="1" dirty="0">
              <a:solidFill>
                <a:srgbClr val="F10FA6"/>
              </a:solidFill>
            </a:endParaRPr>
          </a:p>
          <a:p>
            <a:pPr marL="0" indent="0">
              <a:buNone/>
            </a:pPr>
            <a:endParaRPr lang="en-US" sz="2400" b="1" dirty="0">
              <a:solidFill>
                <a:srgbClr val="F10FA6"/>
              </a:solidFill>
            </a:endParaRPr>
          </a:p>
          <a:p>
            <a:pPr marL="0" indent="0">
              <a:buNone/>
            </a:pPr>
            <a:endParaRPr lang="en-US" sz="2400" b="1" dirty="0">
              <a:solidFill>
                <a:srgbClr val="F10FA6"/>
              </a:solidFill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rgbClr val="F10FA6"/>
                </a:solidFill>
              </a:rPr>
              <a:t>      Other Sleep Disorders 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Insomnia 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Parasomnia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Circadian Rhythm Disorders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Sleep Related Movement Disorders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Hypersomnia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Footer Placeholder 6">
            <a:extLst>
              <a:ext uri="{FF2B5EF4-FFF2-40B4-BE49-F238E27FC236}">
                <a16:creationId xmlns:a16="http://schemas.microsoft.com/office/drawing/2014/main" id="{A75D8B0E-AA84-47F5-BA1A-73F767B08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26406" y="6299200"/>
            <a:ext cx="591151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algn="ctr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ICSD-3</a:t>
            </a:r>
          </a:p>
        </p:txBody>
      </p:sp>
    </p:spTree>
    <p:extLst>
      <p:ext uri="{BB962C8B-B14F-4D97-AF65-F5344CB8AC3E}">
        <p14:creationId xmlns:p14="http://schemas.microsoft.com/office/powerpoint/2010/main" val="1739512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4A0B6F6-7314-26D8-580F-21ECAA63BA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8493F921-D1F3-905F-19BF-050BD14FA3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128D728-8A89-7067-A67E-B1101FD286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10905976" cy="165113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EC40AD-62A3-79AE-1B79-E7D297371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754" y="1087374"/>
            <a:ext cx="8983489" cy="100097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Central Disorders of Hypersomnia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4D05AAD-E81E-980F-0B83-01D715DA13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14533" y="758952"/>
            <a:ext cx="1185379" cy="1651133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0E3A03D-C0E8-0501-4495-B48AFA4334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3" y="2526526"/>
            <a:ext cx="1169701" cy="3563378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D08FC57-79F2-20B1-F593-87B1EB293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79019" y="2526526"/>
            <a:ext cx="10920893" cy="3563377"/>
          </a:xfrm>
          <a:prstGeom prst="rect">
            <a:avLst/>
          </a:prstGeom>
          <a:solidFill>
            <a:schemeClr val="bg2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24EE7A-B3F8-58B6-07A0-AF4355E1EEF2}"/>
              </a:ext>
            </a:extLst>
          </p:cNvPr>
          <p:cNvSpPr txBox="1"/>
          <p:nvPr/>
        </p:nvSpPr>
        <p:spPr>
          <a:xfrm>
            <a:off x="1600753" y="2535446"/>
            <a:ext cx="8983489" cy="35544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Narcolepsy type 1</a:t>
            </a:r>
          </a:p>
          <a:p>
            <a:r>
              <a:rPr lang="en-US" dirty="0"/>
              <a:t>Narcolepsy type 2</a:t>
            </a:r>
          </a:p>
          <a:p>
            <a:r>
              <a:rPr lang="en-US" dirty="0"/>
              <a:t>Idiopathic hypersomnia </a:t>
            </a:r>
          </a:p>
          <a:p>
            <a:r>
              <a:rPr lang="en-US" dirty="0"/>
              <a:t>Kleine-Levin syndrome</a:t>
            </a:r>
          </a:p>
          <a:p>
            <a:r>
              <a:rPr lang="en-US" dirty="0"/>
              <a:t>Hypersomnia due to a medical disorder</a:t>
            </a:r>
          </a:p>
          <a:p>
            <a:r>
              <a:rPr lang="en-US" dirty="0"/>
              <a:t>Hypersomnia due to a medication or substance</a:t>
            </a:r>
          </a:p>
          <a:p>
            <a:r>
              <a:rPr lang="en-US" dirty="0"/>
              <a:t>Hypersomnia associated with a psychiatric disorder</a:t>
            </a:r>
          </a:p>
          <a:p>
            <a:r>
              <a:rPr lang="en-US" dirty="0"/>
              <a:t>Insufficient sleep syndrome</a:t>
            </a:r>
          </a:p>
        </p:txBody>
      </p:sp>
      <p:sp>
        <p:nvSpPr>
          <p:cNvPr id="5" name="Footer Placeholder 6">
            <a:extLst>
              <a:ext uri="{FF2B5EF4-FFF2-40B4-BE49-F238E27FC236}">
                <a16:creationId xmlns:a16="http://schemas.microsoft.com/office/drawing/2014/main" id="{610D9B71-D75C-6CEA-9729-0B04CEA0B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69268" y="6356350"/>
            <a:ext cx="591151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ICSD-3</a:t>
            </a:r>
          </a:p>
        </p:txBody>
      </p:sp>
    </p:spTree>
    <p:extLst>
      <p:ext uri="{BB962C8B-B14F-4D97-AF65-F5344CB8AC3E}">
        <p14:creationId xmlns:p14="http://schemas.microsoft.com/office/powerpoint/2010/main" val="201935492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B3C3FE4-D2A5-473C-B80E-A0B90187D5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949" r="16790" b="-1"/>
          <a:stretch/>
        </p:blipFill>
        <p:spPr>
          <a:xfrm>
            <a:off x="-7366" y="10"/>
            <a:ext cx="4855591" cy="6857990"/>
          </a:xfrm>
          <a:custGeom>
            <a:avLst/>
            <a:gdLst/>
            <a:ahLst/>
            <a:cxnLst/>
            <a:rect l="l" t="t" r="r" b="b"/>
            <a:pathLst>
              <a:path w="4636517" h="6858000">
                <a:moveTo>
                  <a:pt x="0" y="0"/>
                </a:moveTo>
                <a:lnTo>
                  <a:pt x="4636517" y="0"/>
                </a:lnTo>
                <a:lnTo>
                  <a:pt x="463651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0A69B8-803F-40E8-DD83-0AF2EBBE2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7048" y="407987"/>
            <a:ext cx="5721484" cy="1325563"/>
          </a:xfrm>
        </p:spPr>
        <p:txBody>
          <a:bodyPr>
            <a:normAutofit/>
          </a:bodyPr>
          <a:lstStyle/>
          <a:p>
            <a:r>
              <a:rPr lang="en-US" dirty="0"/>
              <a:t>Narcolepsy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12A13B9-83A8-4F97-2057-AD27847F34C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32264682"/>
              </p:ext>
            </p:extLst>
          </p:nvPr>
        </p:nvGraphicFramePr>
        <p:xfrm>
          <a:off x="1594337" y="683906"/>
          <a:ext cx="9190893" cy="56817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Footer Placeholder 6">
            <a:extLst>
              <a:ext uri="{FF2B5EF4-FFF2-40B4-BE49-F238E27FC236}">
                <a16:creationId xmlns:a16="http://schemas.microsoft.com/office/drawing/2014/main" id="{420B1D60-90EB-FA47-462D-3D6C1F6C8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26406" y="6299200"/>
            <a:ext cx="591151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algn="ctr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ICSD-3</a:t>
            </a:r>
          </a:p>
        </p:txBody>
      </p:sp>
    </p:spTree>
    <p:extLst>
      <p:ext uri="{BB962C8B-B14F-4D97-AF65-F5344CB8AC3E}">
        <p14:creationId xmlns:p14="http://schemas.microsoft.com/office/powerpoint/2010/main" val="2314620539"/>
      </p:ext>
    </p:extLst>
  </p:cSld>
  <p:clrMapOvr>
    <a:masterClrMapping/>
  </p:clrMapOvr>
</p:sld>
</file>

<file path=ppt/theme/theme1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1_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e95f1b23-abaf-45ee-821d-b7ab251ab3bf}" enabled="0" method="" siteId="{e95f1b23-abaf-45ee-821d-b7ab251ab3b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3264</TotalTime>
  <Words>4631</Words>
  <Application>Microsoft Office PowerPoint</Application>
  <PresentationFormat>Widescreen</PresentationFormat>
  <Paragraphs>883</Paragraphs>
  <Slides>108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108</vt:i4>
      </vt:variant>
    </vt:vector>
  </HeadingPairs>
  <TitlesOfParts>
    <vt:vector size="123" baseType="lpstr">
      <vt:lpstr>Arial</vt:lpstr>
      <vt:lpstr>Broadway</vt:lpstr>
      <vt:lpstr>Calibri</vt:lpstr>
      <vt:lpstr>Corbel</vt:lpstr>
      <vt:lpstr>ff-quadraat-web-pro</vt:lpstr>
      <vt:lpstr>Helvetica</vt:lpstr>
      <vt:lpstr>Helvetica Light</vt:lpstr>
      <vt:lpstr>Impact</vt:lpstr>
      <vt:lpstr>NexusSerif</vt:lpstr>
      <vt:lpstr>Source Sans Pro Light</vt:lpstr>
      <vt:lpstr>Times New Roman</vt:lpstr>
      <vt:lpstr>Wingdings</vt:lpstr>
      <vt:lpstr>Wingdings 2</vt:lpstr>
      <vt:lpstr>Frame</vt:lpstr>
      <vt:lpstr>1_Frame</vt:lpstr>
      <vt:lpstr>Sleep Medicine: Disorders, Diagnostic Tests, and Treatments</vt:lpstr>
      <vt:lpstr>Learning Objectives</vt:lpstr>
      <vt:lpstr>Sleep Physiology: What Does Normal Sleep Look Like?</vt:lpstr>
      <vt:lpstr>Sleep Stages on EEG – AASM Scoring Criteria</vt:lpstr>
      <vt:lpstr>Normal Sleep Distribution: Hypnogram</vt:lpstr>
      <vt:lpstr>Sleep Architecture Changes with Aging </vt:lpstr>
      <vt:lpstr>Normal Physiologic Changes in Sleep</vt:lpstr>
      <vt:lpstr>Types Of  Sleep Disorders</vt:lpstr>
      <vt:lpstr>OSA Risk Factors</vt:lpstr>
      <vt:lpstr>OSA Screening: STOP-BANG</vt:lpstr>
      <vt:lpstr>OSA Screening: STOP-BANG</vt:lpstr>
      <vt:lpstr>What to do with Intermediate Risk Patients?</vt:lpstr>
      <vt:lpstr>Testing for OSA</vt:lpstr>
      <vt:lpstr>WatchPAT (HSAT)</vt:lpstr>
      <vt:lpstr>Classifying OSA Severity</vt:lpstr>
      <vt:lpstr>OSA:  Who Do We Treat?</vt:lpstr>
      <vt:lpstr>SAVE Trial </vt:lpstr>
      <vt:lpstr>Respiratory Events on PSG</vt:lpstr>
      <vt:lpstr>Effects of OSA</vt:lpstr>
      <vt:lpstr>OSA &amp; Atrial fibrillation</vt:lpstr>
      <vt:lpstr>OSA &amp; Hypertension</vt:lpstr>
      <vt:lpstr>OSA:  Cardiovascular Risk </vt:lpstr>
      <vt:lpstr>OSA:  Metabolic and Neurovascular Effects</vt:lpstr>
      <vt:lpstr>OSA Effects on Mental Health</vt:lpstr>
      <vt:lpstr>Managing OSA in a Psychiatric Practice </vt:lpstr>
      <vt:lpstr>Managing OSA in a Psychiatric Practice </vt:lpstr>
      <vt:lpstr>OSA and Mental Disorders: A Bidirectional Mendelian Randomization Study</vt:lpstr>
      <vt:lpstr>Genetically Predicted OSA on Mental Disorders</vt:lpstr>
      <vt:lpstr>Genetically Predicted Mental Disorders on OSA</vt:lpstr>
      <vt:lpstr>OSA:  Other Effects</vt:lpstr>
      <vt:lpstr>Treatment for OSA</vt:lpstr>
      <vt:lpstr>CPAP Therapy </vt:lpstr>
      <vt:lpstr>Meta-analysis for Surgical Weight Loss to Treat OSA </vt:lpstr>
      <vt:lpstr>Hypoglossal Nerve Stimulator: Inspire </vt:lpstr>
      <vt:lpstr>Hypoglossal Nerve Stimulator: Inspire </vt:lpstr>
      <vt:lpstr>Emerging Treatments for OSA</vt:lpstr>
      <vt:lpstr>Types Of  Sleep Disorders</vt:lpstr>
      <vt:lpstr>Insomnia: A Public Health Burden </vt:lpstr>
      <vt:lpstr>Insomnia: A Change in Definition</vt:lpstr>
      <vt:lpstr>Insomnia Definitions and Diagnosis </vt:lpstr>
      <vt:lpstr>Insomnia Classifications </vt:lpstr>
      <vt:lpstr>Insomnia: Diagnostic Testing</vt:lpstr>
      <vt:lpstr>PowerPoint Presentation</vt:lpstr>
      <vt:lpstr>Insomnia: How Medications Change Sleep Perception and Quality </vt:lpstr>
      <vt:lpstr>FDA Approved Medications for Treatment of Insomnia </vt:lpstr>
      <vt:lpstr>Non-Benzodiazepine Receptor Agonists </vt:lpstr>
      <vt:lpstr>Insomnia: The Dark Side of BZD and Z-Drugs</vt:lpstr>
      <vt:lpstr>Insomnia: Receptor Mediated MOA of Hypnotics </vt:lpstr>
      <vt:lpstr>Off Label Medications for Insomnia </vt:lpstr>
      <vt:lpstr>Insomnia: Antidepressants</vt:lpstr>
      <vt:lpstr>Insomnia: Anticonvulsants </vt:lpstr>
      <vt:lpstr>Insomnia: Atypical Antipsychotics</vt:lpstr>
      <vt:lpstr>Insomnia: Receptor Mediated MOA of Hypnotics </vt:lpstr>
      <vt:lpstr>Insomnia: Orexin Receptor Antagonists </vt:lpstr>
      <vt:lpstr>Insomnia: Melatonergic Drugs</vt:lpstr>
      <vt:lpstr>Insomnia: Antidepressants</vt:lpstr>
      <vt:lpstr>PowerPoint Presentation</vt:lpstr>
      <vt:lpstr>Insomnia:  Up and Coming</vt:lpstr>
      <vt:lpstr>Insomnia: Changes with Aging</vt:lpstr>
      <vt:lpstr>What Happens to Sleep As We Age?</vt:lpstr>
      <vt:lpstr>Non – Pharmacologic Treatments of Insomnia</vt:lpstr>
      <vt:lpstr>What is Good Sleep Hygiene?</vt:lpstr>
      <vt:lpstr>CBT-I Therapy for Insomnia</vt:lpstr>
      <vt:lpstr>Treatment Effects of CBT-I, SRT, and SH</vt:lpstr>
      <vt:lpstr>Types Of  Sleep Disorders</vt:lpstr>
      <vt:lpstr>Parasomnias</vt:lpstr>
      <vt:lpstr>Parasomnia Classifications</vt:lpstr>
      <vt:lpstr>PowerPoint Presentation</vt:lpstr>
      <vt:lpstr>Disorders of Arousal</vt:lpstr>
      <vt:lpstr>NREM Parasomnia</vt:lpstr>
      <vt:lpstr>PowerPoint Presentation</vt:lpstr>
      <vt:lpstr>REM Parasomnia</vt:lpstr>
      <vt:lpstr>PowerPoint Presentation</vt:lpstr>
      <vt:lpstr>PowerPoint Presentation</vt:lpstr>
      <vt:lpstr>PowerPoint Presentation</vt:lpstr>
      <vt:lpstr>Types Of  Sleep Disorders</vt:lpstr>
      <vt:lpstr>Typical Circadian Cycle</vt:lpstr>
      <vt:lpstr>Two-Process Model of Sleep</vt:lpstr>
      <vt:lpstr>Temperature – Melatonin Curves</vt:lpstr>
      <vt:lpstr>Thermoregulation During Sleep</vt:lpstr>
      <vt:lpstr>Location of the Clock </vt:lpstr>
      <vt:lpstr>Effects of Circadian Clock</vt:lpstr>
      <vt:lpstr>Sleep Phase Disorders</vt:lpstr>
      <vt:lpstr>Intrinsic Circadian Disorders</vt:lpstr>
      <vt:lpstr>PowerPoint Presentation</vt:lpstr>
      <vt:lpstr>Extrinsic Circadian Disorders</vt:lpstr>
      <vt:lpstr>DSPD</vt:lpstr>
      <vt:lpstr>PowerPoint Presentation</vt:lpstr>
      <vt:lpstr>ASPD</vt:lpstr>
      <vt:lpstr>Irregular Sleep-Wake Rhythm Disorder</vt:lpstr>
      <vt:lpstr>Jet Lag Disorder</vt:lpstr>
      <vt:lpstr>Shift Work Disorder</vt:lpstr>
      <vt:lpstr>Types Of  Sleep Disorders</vt:lpstr>
      <vt:lpstr>Sleep Related Movement Disorders</vt:lpstr>
      <vt:lpstr>Diagnostic Criteria for RLS (WKD)</vt:lpstr>
      <vt:lpstr>Guideline Changes</vt:lpstr>
      <vt:lpstr>Types Of  Sleep Disorders</vt:lpstr>
      <vt:lpstr>Central Disorders of Hypersomnia</vt:lpstr>
      <vt:lpstr>Narcolepsy</vt:lpstr>
      <vt:lpstr>Narcolepsy: Diagnostic Testing</vt:lpstr>
      <vt:lpstr>Narcolepsy Definition (ICSD-3)</vt:lpstr>
      <vt:lpstr>MOA of NT1</vt:lpstr>
      <vt:lpstr>MOA of Cataplexy </vt:lpstr>
      <vt:lpstr>MOA of NT2</vt:lpstr>
      <vt:lpstr>Treatments  Goals</vt:lpstr>
      <vt:lpstr>Treatments: MOA and Therapeutic Targets</vt:lpstr>
      <vt:lpstr>PowerPoint Presentation</vt:lpstr>
      <vt:lpstr>Questions????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OSA and Other Sleep Disorders</dc:title>
  <dc:creator>Rish Kansal</dc:creator>
  <cp:lastModifiedBy>Rish Kansal</cp:lastModifiedBy>
  <cp:revision>57</cp:revision>
  <dcterms:created xsi:type="dcterms:W3CDTF">2022-01-03T16:02:34Z</dcterms:created>
  <dcterms:modified xsi:type="dcterms:W3CDTF">2025-10-31T18:44:17Z</dcterms:modified>
</cp:coreProperties>
</file>