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29" r:id="rId3"/>
    <p:sldId id="315" r:id="rId4"/>
    <p:sldId id="316" r:id="rId5"/>
    <p:sldId id="317" r:id="rId6"/>
    <p:sldId id="318" r:id="rId7"/>
    <p:sldId id="319" r:id="rId8"/>
    <p:sldId id="320" r:id="rId9"/>
    <p:sldId id="336" r:id="rId10"/>
    <p:sldId id="257" r:id="rId11"/>
    <p:sldId id="273" r:id="rId12"/>
    <p:sldId id="277" r:id="rId13"/>
    <p:sldId id="275" r:id="rId14"/>
    <p:sldId id="276" r:id="rId15"/>
    <p:sldId id="274" r:id="rId16"/>
    <p:sldId id="278" r:id="rId17"/>
    <p:sldId id="325" r:id="rId18"/>
    <p:sldId id="327" r:id="rId19"/>
    <p:sldId id="281" r:id="rId20"/>
    <p:sldId id="337" r:id="rId21"/>
    <p:sldId id="292" r:id="rId22"/>
    <p:sldId id="283" r:id="rId23"/>
    <p:sldId id="284" r:id="rId24"/>
    <p:sldId id="286" r:id="rId25"/>
    <p:sldId id="287" r:id="rId26"/>
    <p:sldId id="288" r:id="rId27"/>
    <p:sldId id="289" r:id="rId28"/>
    <p:sldId id="304" r:id="rId29"/>
    <p:sldId id="305" r:id="rId30"/>
    <p:sldId id="294" r:id="rId31"/>
    <p:sldId id="298" r:id="rId32"/>
    <p:sldId id="296" r:id="rId33"/>
    <p:sldId id="297" r:id="rId34"/>
    <p:sldId id="295" r:id="rId35"/>
    <p:sldId id="306" r:id="rId36"/>
    <p:sldId id="299" r:id="rId37"/>
    <p:sldId id="301" r:id="rId38"/>
    <p:sldId id="303" r:id="rId39"/>
    <p:sldId id="302" r:id="rId40"/>
    <p:sldId id="307" r:id="rId41"/>
    <p:sldId id="308" r:id="rId42"/>
    <p:sldId id="310" r:id="rId43"/>
    <p:sldId id="312" r:id="rId44"/>
    <p:sldId id="313" r:id="rId45"/>
    <p:sldId id="322" r:id="rId46"/>
    <p:sldId id="321" r:id="rId47"/>
    <p:sldId id="332" r:id="rId48"/>
    <p:sldId id="326" r:id="rId49"/>
    <p:sldId id="331" r:id="rId50"/>
    <p:sldId id="328" r:id="rId51"/>
    <p:sldId id="266" r:id="rId52"/>
    <p:sldId id="282" r:id="rId53"/>
    <p:sldId id="338" r:id="rId54"/>
    <p:sldId id="323" r:id="rId55"/>
    <p:sldId id="333" r:id="rId56"/>
    <p:sldId id="33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276F94-8472-6843-9A45-59A5A87629F5}">
          <p14:sldIdLst>
            <p14:sldId id="256"/>
            <p14:sldId id="329"/>
            <p14:sldId id="315"/>
            <p14:sldId id="316"/>
            <p14:sldId id="317"/>
            <p14:sldId id="318"/>
            <p14:sldId id="319"/>
            <p14:sldId id="320"/>
            <p14:sldId id="336"/>
            <p14:sldId id="257"/>
            <p14:sldId id="273"/>
            <p14:sldId id="277"/>
            <p14:sldId id="275"/>
            <p14:sldId id="276"/>
            <p14:sldId id="274"/>
            <p14:sldId id="278"/>
            <p14:sldId id="325"/>
            <p14:sldId id="327"/>
            <p14:sldId id="281"/>
            <p14:sldId id="337"/>
            <p14:sldId id="292"/>
            <p14:sldId id="283"/>
            <p14:sldId id="284"/>
            <p14:sldId id="286"/>
            <p14:sldId id="287"/>
            <p14:sldId id="288"/>
            <p14:sldId id="289"/>
            <p14:sldId id="304"/>
            <p14:sldId id="305"/>
            <p14:sldId id="294"/>
            <p14:sldId id="298"/>
            <p14:sldId id="296"/>
            <p14:sldId id="297"/>
            <p14:sldId id="295"/>
            <p14:sldId id="306"/>
            <p14:sldId id="299"/>
            <p14:sldId id="301"/>
            <p14:sldId id="303"/>
            <p14:sldId id="302"/>
            <p14:sldId id="307"/>
            <p14:sldId id="308"/>
            <p14:sldId id="310"/>
            <p14:sldId id="312"/>
            <p14:sldId id="313"/>
            <p14:sldId id="322"/>
            <p14:sldId id="321"/>
            <p14:sldId id="332"/>
            <p14:sldId id="326"/>
            <p14:sldId id="331"/>
            <p14:sldId id="328"/>
            <p14:sldId id="266"/>
            <p14:sldId id="282"/>
            <p14:sldId id="338"/>
            <p14:sldId id="323"/>
            <p14:sldId id="333"/>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093"/>
    <a:srgbClr val="FF2F92"/>
    <a:srgbClr val="0432FF"/>
    <a:srgbClr val="FF7E79"/>
    <a:srgbClr val="73FEFF"/>
    <a:srgbClr val="929000"/>
    <a:srgbClr val="FFD579"/>
    <a:srgbClr val="941100"/>
    <a:srgbClr val="009193"/>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937"/>
  </p:normalViewPr>
  <p:slideViewPr>
    <p:cSldViewPr snapToGrid="0" snapToObjects="1">
      <p:cViewPr varScale="1">
        <p:scale>
          <a:sx n="103" d="100"/>
          <a:sy n="103" d="100"/>
        </p:scale>
        <p:origin x="77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72118-D762-F341-82BF-17A3F62F4182}" type="doc">
      <dgm:prSet loTypeId="urn:microsoft.com/office/officeart/2005/8/layout/default" loCatId="hierarchy" qsTypeId="urn:microsoft.com/office/officeart/2005/8/quickstyle/simple1" qsCatId="simple" csTypeId="urn:microsoft.com/office/officeart/2005/8/colors/colorful5" csCatId="colorful" phldr="1"/>
      <dgm:spPr/>
      <dgm:t>
        <a:bodyPr/>
        <a:lstStyle/>
        <a:p>
          <a:endParaRPr lang="en-US"/>
        </a:p>
      </dgm:t>
    </dgm:pt>
    <dgm:pt modelId="{9BEFCD41-E750-9143-8C9C-7C260147F4A7}">
      <dgm:prSet custT="1"/>
      <dgm:spPr>
        <a:solidFill>
          <a:schemeClr val="accent5">
            <a:lumMod val="60000"/>
            <a:lumOff val="40000"/>
          </a:schemeClr>
        </a:solidFill>
      </dgm:spPr>
      <dgm:t>
        <a:bodyPr/>
        <a:lstStyle/>
        <a:p>
          <a:pPr>
            <a:lnSpc>
              <a:spcPct val="150000"/>
            </a:lnSpc>
          </a:pPr>
          <a:r>
            <a:rPr lang="en-US" sz="1600" b="0" i="0" baseline="0" dirty="0">
              <a:solidFill>
                <a:schemeClr val="tx1"/>
              </a:solidFill>
              <a:latin typeface="Times New Roman" panose="02020603050405020304" pitchFamily="18" charset="0"/>
              <a:cs typeface="Times New Roman" panose="02020603050405020304" pitchFamily="18" charset="0"/>
            </a:rPr>
            <a:t>46-year-old woman with bipolar II disorder comes for follow-up.</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9F4167F-67E7-294A-BD46-9F1C31B3A455}" type="parTrans" cxnId="{0D233A01-2408-6346-9F55-880E342CD014}">
      <dgm:prSet/>
      <dgm:spPr/>
      <dgm:t>
        <a:bodyPr/>
        <a:lstStyle/>
        <a:p>
          <a:endParaRPr lang="en-US"/>
        </a:p>
      </dgm:t>
    </dgm:pt>
    <dgm:pt modelId="{4D1FB20B-36DC-E846-A1C5-CB5141B83814}" type="sibTrans" cxnId="{0D233A01-2408-6346-9F55-880E342CD014}">
      <dgm:prSet/>
      <dgm:spPr/>
      <dgm:t>
        <a:bodyPr/>
        <a:lstStyle/>
        <a:p>
          <a:endParaRPr lang="en-US"/>
        </a:p>
      </dgm:t>
    </dgm:pt>
    <dgm:pt modelId="{ADD2A6FA-C353-FD4D-A2EA-453529818A44}">
      <dgm:prSe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dgm:spPr>
      <dgm:t>
        <a:bodyPr/>
        <a:lstStyle/>
        <a:p>
          <a:pPr>
            <a:lnSpc>
              <a:spcPct val="150000"/>
            </a:lnSpc>
          </a:pPr>
          <a:r>
            <a:rPr lang="en-US" sz="1600" b="0" i="0" baseline="0" dirty="0">
              <a:solidFill>
                <a:schemeClr val="tx1"/>
              </a:solidFill>
              <a:latin typeface="Times New Roman" panose="02020603050405020304" pitchFamily="18" charset="0"/>
              <a:cs typeface="Times New Roman" panose="02020603050405020304" pitchFamily="18" charset="0"/>
            </a:rPr>
            <a:t>Her last hypomanic episode was over 15 years ago; since then, she has lived in a depressive state - low energy, social withdrawal, &amp; weight gain.</a:t>
          </a:r>
          <a:endParaRPr lang="en-US" sz="1600" dirty="0">
            <a:solidFill>
              <a:schemeClr val="tx1"/>
            </a:solidFill>
            <a:latin typeface="Times New Roman" panose="02020603050405020304" pitchFamily="18" charset="0"/>
            <a:cs typeface="Times New Roman" panose="02020603050405020304" pitchFamily="18" charset="0"/>
          </a:endParaRPr>
        </a:p>
      </dgm:t>
    </dgm:pt>
    <dgm:pt modelId="{9FB22DA9-F58F-4F4E-95C9-EE48BF1CBA5E}" type="parTrans" cxnId="{A7C86B55-EBE8-0B4B-87E6-53477834EC93}">
      <dgm:prSet/>
      <dgm:spPr/>
      <dgm:t>
        <a:bodyPr/>
        <a:lstStyle/>
        <a:p>
          <a:endParaRPr lang="en-US"/>
        </a:p>
      </dgm:t>
    </dgm:pt>
    <dgm:pt modelId="{8AFEE548-A4C3-194B-9A57-6768D9302211}" type="sibTrans" cxnId="{A7C86B55-EBE8-0B4B-87E6-53477834EC93}">
      <dgm:prSet/>
      <dgm:spPr/>
      <dgm:t>
        <a:bodyPr/>
        <a:lstStyle/>
        <a:p>
          <a:endParaRPr lang="en-US"/>
        </a:p>
      </dgm:t>
    </dgm:pt>
    <dgm:pt modelId="{141627F8-F73D-7D4A-B647-2EBA31F2F10E}">
      <dgm:prSet custT="1"/>
      <dgm:spPr>
        <a:solidFill>
          <a:schemeClr val="accent6">
            <a:lumMod val="20000"/>
            <a:lumOff val="80000"/>
          </a:schemeClr>
        </a:solidFill>
      </dgm:spPr>
      <dgm:t>
        <a:bodyPr/>
        <a:lstStyle/>
        <a:p>
          <a:pPr>
            <a:lnSpc>
              <a:spcPct val="150000"/>
            </a:lnSpc>
          </a:pPr>
          <a:r>
            <a:rPr lang="en-US" sz="1600" b="0" i="0" baseline="0" dirty="0">
              <a:solidFill>
                <a:schemeClr val="tx1"/>
              </a:solidFill>
              <a:latin typeface="Times New Roman" panose="02020603050405020304" pitchFamily="18" charset="0"/>
              <a:cs typeface="Times New Roman" panose="02020603050405020304" pitchFamily="18" charset="0"/>
            </a:rPr>
            <a:t>She’s maintained on lamotrigine 200 mg and quetiapine 150 mg </a:t>
          </a:r>
          <a:r>
            <a:rPr lang="en-US" sz="1600" b="0" i="0" baseline="0" dirty="0" err="1">
              <a:solidFill>
                <a:schemeClr val="tx1"/>
              </a:solidFill>
              <a:latin typeface="Times New Roman" panose="02020603050405020304" pitchFamily="18" charset="0"/>
              <a:cs typeface="Times New Roman" panose="02020603050405020304" pitchFamily="18" charset="0"/>
            </a:rPr>
            <a:t>qHS</a:t>
          </a:r>
          <a:r>
            <a:rPr lang="en-US" sz="1600" b="0" i="0" baseline="0" dirty="0">
              <a:solidFill>
                <a:schemeClr val="tx1"/>
              </a:solidFill>
              <a:latin typeface="Times New Roman" panose="02020603050405020304" pitchFamily="18" charset="0"/>
              <a:cs typeface="Times New Roman" panose="02020603050405020304" pitchFamily="18" charset="0"/>
            </a:rPr>
            <a:t>. Over the years, her A1c crept to 6.5 and BMI to 36.</a:t>
          </a:r>
          <a:endParaRPr lang="en-US" sz="1600" dirty="0">
            <a:solidFill>
              <a:schemeClr val="tx1"/>
            </a:solidFill>
            <a:latin typeface="Times New Roman" panose="02020603050405020304" pitchFamily="18" charset="0"/>
            <a:cs typeface="Times New Roman" panose="02020603050405020304" pitchFamily="18" charset="0"/>
          </a:endParaRPr>
        </a:p>
      </dgm:t>
    </dgm:pt>
    <dgm:pt modelId="{0952E266-D335-054F-BA56-C86E82704BF7}" type="parTrans" cxnId="{20E7698C-1F25-C54E-98CC-E44B80A2332D}">
      <dgm:prSet/>
      <dgm:spPr/>
      <dgm:t>
        <a:bodyPr/>
        <a:lstStyle/>
        <a:p>
          <a:endParaRPr lang="en-US"/>
        </a:p>
      </dgm:t>
    </dgm:pt>
    <dgm:pt modelId="{66E9F2D5-5E4F-394E-BC5C-F2FF3653A268}" type="sibTrans" cxnId="{20E7698C-1F25-C54E-98CC-E44B80A2332D}">
      <dgm:prSet/>
      <dgm:spPr/>
      <dgm:t>
        <a:bodyPr/>
        <a:lstStyle/>
        <a:p>
          <a:endParaRPr lang="en-US"/>
        </a:p>
      </dgm:t>
    </dgm:pt>
    <dgm:pt modelId="{96D098AA-C732-904A-935E-22F64CDD7DE9}">
      <dgm:prSet custT="1"/>
      <dgm:spPr>
        <a:gradFill flip="none" rotWithShape="0">
          <a:gsLst>
            <a:gs pos="0">
              <a:srgbClr val="011893">
                <a:tint val="66000"/>
                <a:satMod val="160000"/>
              </a:srgbClr>
            </a:gs>
            <a:gs pos="50000">
              <a:srgbClr val="011893">
                <a:tint val="44500"/>
                <a:satMod val="160000"/>
              </a:srgbClr>
            </a:gs>
            <a:gs pos="100000">
              <a:srgbClr val="011893">
                <a:tint val="23500"/>
                <a:satMod val="160000"/>
              </a:srgbClr>
            </a:gs>
          </a:gsLst>
          <a:lin ang="2700000" scaled="1"/>
          <a:tileRect/>
        </a:gradFill>
      </dgm:spPr>
      <dgm:t>
        <a:bodyPr/>
        <a:lstStyle/>
        <a:p>
          <a:pPr>
            <a:lnSpc>
              <a:spcPct val="150000"/>
            </a:lnSpc>
          </a:pPr>
          <a:r>
            <a:rPr lang="en-US" sz="1600" b="0" i="0" baseline="0" dirty="0">
              <a:solidFill>
                <a:schemeClr val="tx1"/>
              </a:solidFill>
              <a:latin typeface="Times New Roman" panose="02020603050405020304" pitchFamily="18" charset="0"/>
              <a:cs typeface="Times New Roman" panose="02020603050405020304" pitchFamily="18" charset="0"/>
            </a:rPr>
            <a:t>Three months after her PCP starts semaglutide 0.5 mg weekly. She returns -</a:t>
          </a:r>
          <a:br>
            <a:rPr lang="en-US" sz="1600" b="0" i="0" baseline="0" dirty="0">
              <a:solidFill>
                <a:schemeClr val="tx1"/>
              </a:solidFill>
              <a:latin typeface="Times New Roman" panose="02020603050405020304" pitchFamily="18" charset="0"/>
              <a:cs typeface="Times New Roman" panose="02020603050405020304" pitchFamily="18" charset="0"/>
            </a:rPr>
          </a:br>
          <a:r>
            <a:rPr lang="en-US" sz="1600" b="0" i="0" baseline="0" dirty="0">
              <a:solidFill>
                <a:schemeClr val="tx1"/>
              </a:solidFill>
              <a:latin typeface="Times New Roman" panose="02020603050405020304" pitchFamily="18" charset="0"/>
              <a:cs typeface="Times New Roman" panose="02020603050405020304" pitchFamily="18" charset="0"/>
            </a:rPr>
            <a:t>Affect brighter. Speech spontaneous. She says “I’ walking, cooking, &amp; want to plan things.</a:t>
          </a:r>
          <a:endParaRPr lang="en-US" sz="1600" dirty="0">
            <a:solidFill>
              <a:schemeClr val="tx1"/>
            </a:solidFill>
            <a:latin typeface="Times New Roman" panose="02020603050405020304" pitchFamily="18" charset="0"/>
            <a:cs typeface="Times New Roman" panose="02020603050405020304" pitchFamily="18" charset="0"/>
          </a:endParaRPr>
        </a:p>
      </dgm:t>
    </dgm:pt>
    <dgm:pt modelId="{26ACDCEC-F6E0-3940-A142-E34242D6FBB9}" type="parTrans" cxnId="{715C9DD1-5EFF-7542-BD3B-3D0D0FC709B0}">
      <dgm:prSet/>
      <dgm:spPr/>
      <dgm:t>
        <a:bodyPr/>
        <a:lstStyle/>
        <a:p>
          <a:endParaRPr lang="en-US"/>
        </a:p>
      </dgm:t>
    </dgm:pt>
    <dgm:pt modelId="{7D738E25-7FE6-B94E-BBA3-4D125958CD9F}" type="sibTrans" cxnId="{715C9DD1-5EFF-7542-BD3B-3D0D0FC709B0}">
      <dgm:prSet/>
      <dgm:spPr/>
      <dgm:t>
        <a:bodyPr/>
        <a:lstStyle/>
        <a:p>
          <a:endParaRPr lang="en-US"/>
        </a:p>
      </dgm:t>
    </dgm:pt>
    <dgm:pt modelId="{3127A270-C2A9-C046-964D-89DC157B8357}">
      <dgm:prSet custT="1"/>
      <dgm:spPr>
        <a:solidFill>
          <a:schemeClr val="bg2">
            <a:lumMod val="90000"/>
          </a:schemeClr>
        </a:solidFill>
      </dgm:spPr>
      <dgm:t>
        <a:bodyPr/>
        <a:lstStyle/>
        <a:p>
          <a:pPr>
            <a:lnSpc>
              <a:spcPct val="150000"/>
            </a:lnSpc>
          </a:pPr>
          <a:r>
            <a:rPr lang="en-US" sz="1600" b="0" i="0" baseline="0" dirty="0">
              <a:solidFill>
                <a:schemeClr val="tx1"/>
              </a:solidFill>
              <a:latin typeface="Times New Roman" panose="02020603050405020304" pitchFamily="18" charset="0"/>
              <a:cs typeface="Times New Roman" panose="02020603050405020304" pitchFamily="18" charset="0"/>
            </a:rPr>
            <a:t>Her A1c has fallen to 5.8, weight down by 9 kg. Sleep and mood restored. </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D03C399-4B59-4542-8933-A7A26E624C21}" type="parTrans" cxnId="{E252B392-F768-D148-9A26-C5E7308570F2}">
      <dgm:prSet/>
      <dgm:spPr/>
      <dgm:t>
        <a:bodyPr/>
        <a:lstStyle/>
        <a:p>
          <a:endParaRPr lang="en-US"/>
        </a:p>
      </dgm:t>
    </dgm:pt>
    <dgm:pt modelId="{AC04D335-13D6-9748-B118-EFB740201B56}" type="sibTrans" cxnId="{E252B392-F768-D148-9A26-C5E7308570F2}">
      <dgm:prSet/>
      <dgm:spPr/>
      <dgm:t>
        <a:bodyPr/>
        <a:lstStyle/>
        <a:p>
          <a:endParaRPr lang="en-US"/>
        </a:p>
      </dgm:t>
    </dgm:pt>
    <dgm:pt modelId="{6ABD0D7F-8E1E-4E4F-99FC-819DBAD832DD}">
      <dgm:prSet custT="1"/>
      <dgm:spPr>
        <a:gradFill flip="none" rotWithShape="0">
          <a:gsLst>
            <a:gs pos="0">
              <a:srgbClr val="4E8F00">
                <a:tint val="66000"/>
                <a:satMod val="160000"/>
              </a:srgbClr>
            </a:gs>
            <a:gs pos="50000">
              <a:srgbClr val="4E8F00">
                <a:tint val="44500"/>
                <a:satMod val="160000"/>
              </a:srgbClr>
            </a:gs>
            <a:gs pos="100000">
              <a:srgbClr val="4E8F00">
                <a:tint val="23500"/>
                <a:satMod val="160000"/>
              </a:srgbClr>
            </a:gs>
          </a:gsLst>
          <a:lin ang="5400000" scaled="1"/>
          <a:tileRect/>
        </a:gradFill>
      </dgm:spPr>
      <dgm:t>
        <a:bodyPr/>
        <a:lstStyle/>
        <a:p>
          <a:pPr>
            <a:lnSpc>
              <a:spcPct val="150000"/>
            </a:lnSpc>
          </a:pPr>
          <a:r>
            <a:rPr lang="en-US" sz="1600" b="0" baseline="0" dirty="0">
              <a:solidFill>
                <a:schemeClr val="tx1"/>
              </a:solidFill>
              <a:latin typeface="Times New Roman" panose="02020603050405020304" pitchFamily="18" charset="0"/>
              <a:cs typeface="Times New Roman" panose="02020603050405020304" pitchFamily="18" charset="0"/>
            </a:rPr>
            <a:t>She says, ‘It’s strange. My body feels lighter, but so does my mind.’</a:t>
          </a:r>
          <a:endParaRPr lang="en-US" sz="1600" dirty="0">
            <a:solidFill>
              <a:schemeClr val="tx1"/>
            </a:solidFill>
            <a:latin typeface="Times New Roman" panose="02020603050405020304" pitchFamily="18" charset="0"/>
            <a:cs typeface="Times New Roman" panose="02020603050405020304" pitchFamily="18" charset="0"/>
          </a:endParaRPr>
        </a:p>
      </dgm:t>
    </dgm:pt>
    <dgm:pt modelId="{BC4B283E-92D4-3449-854E-A52D23DC9401}" type="parTrans" cxnId="{7A73115D-CEAE-D749-ABC5-C8076DC5964C}">
      <dgm:prSet/>
      <dgm:spPr/>
      <dgm:t>
        <a:bodyPr/>
        <a:lstStyle/>
        <a:p>
          <a:endParaRPr lang="en-US"/>
        </a:p>
      </dgm:t>
    </dgm:pt>
    <dgm:pt modelId="{C02D72FE-E9D5-4D47-B1DA-94B14D02EDE3}" type="sibTrans" cxnId="{7A73115D-CEAE-D749-ABC5-C8076DC5964C}">
      <dgm:prSet/>
      <dgm:spPr/>
      <dgm:t>
        <a:bodyPr/>
        <a:lstStyle/>
        <a:p>
          <a:endParaRPr lang="en-US"/>
        </a:p>
      </dgm:t>
    </dgm:pt>
    <dgm:pt modelId="{EB7A319E-2D29-F847-9730-6FAADD7125F5}" type="pres">
      <dgm:prSet presAssocID="{76772118-D762-F341-82BF-17A3F62F4182}" presName="diagram" presStyleCnt="0">
        <dgm:presLayoutVars>
          <dgm:dir/>
          <dgm:resizeHandles val="exact"/>
        </dgm:presLayoutVars>
      </dgm:prSet>
      <dgm:spPr/>
    </dgm:pt>
    <dgm:pt modelId="{3A5F9C1B-B33E-3E48-A3E0-A71B3289150E}" type="pres">
      <dgm:prSet presAssocID="{9BEFCD41-E750-9143-8C9C-7C260147F4A7}" presName="node" presStyleLbl="node1" presStyleIdx="0" presStyleCnt="6" custScaleX="119643" custScaleY="142752" custLinFactNeighborX="-38992" custLinFactNeighborY="-5751">
        <dgm:presLayoutVars>
          <dgm:bulletEnabled val="1"/>
        </dgm:presLayoutVars>
      </dgm:prSet>
      <dgm:spPr/>
    </dgm:pt>
    <dgm:pt modelId="{165292A0-9E10-994B-BC1E-E0E60A5D9921}" type="pres">
      <dgm:prSet presAssocID="{4D1FB20B-36DC-E846-A1C5-CB5141B83814}" presName="sibTrans" presStyleCnt="0"/>
      <dgm:spPr/>
    </dgm:pt>
    <dgm:pt modelId="{08AAB7EB-2A6C-584F-A5B5-506E01457CEF}" type="pres">
      <dgm:prSet presAssocID="{ADD2A6FA-C353-FD4D-A2EA-453529818A44}" presName="node" presStyleLbl="node1" presStyleIdx="1" presStyleCnt="6" custScaleX="143783" custScaleY="217697" custLinFactNeighborX="-1511" custLinFactNeighborY="18150">
        <dgm:presLayoutVars>
          <dgm:bulletEnabled val="1"/>
        </dgm:presLayoutVars>
      </dgm:prSet>
      <dgm:spPr/>
    </dgm:pt>
    <dgm:pt modelId="{F01ED8C8-A434-ED45-9B32-0BEF1E1E5FD5}" type="pres">
      <dgm:prSet presAssocID="{8AFEE548-A4C3-194B-9A57-6768D9302211}" presName="sibTrans" presStyleCnt="0"/>
      <dgm:spPr/>
    </dgm:pt>
    <dgm:pt modelId="{BB5C575C-D625-7E4D-BA71-F22899232275}" type="pres">
      <dgm:prSet presAssocID="{141627F8-F73D-7D4A-B647-2EBA31F2F10E}" presName="node" presStyleLbl="node1" presStyleIdx="2" presStyleCnt="6" custScaleX="116622" custScaleY="204345" custLinFactNeighborX="14424" custLinFactNeighborY="17203">
        <dgm:presLayoutVars>
          <dgm:bulletEnabled val="1"/>
        </dgm:presLayoutVars>
      </dgm:prSet>
      <dgm:spPr/>
    </dgm:pt>
    <dgm:pt modelId="{4A051186-7A43-9743-8C51-23033ED6D7FB}" type="pres">
      <dgm:prSet presAssocID="{66E9F2D5-5E4F-394E-BC5C-F2FF3653A268}" presName="sibTrans" presStyleCnt="0"/>
      <dgm:spPr/>
    </dgm:pt>
    <dgm:pt modelId="{D7A2C41E-D74F-144E-9832-1CABB87FE523}" type="pres">
      <dgm:prSet presAssocID="{96D098AA-C732-904A-935E-22F64CDD7DE9}" presName="node" presStyleLbl="node1" presStyleIdx="3" presStyleCnt="6" custScaleX="154570" custScaleY="278425" custLinFactNeighborX="-39618" custLinFactNeighborY="-15427">
        <dgm:presLayoutVars>
          <dgm:bulletEnabled val="1"/>
        </dgm:presLayoutVars>
      </dgm:prSet>
      <dgm:spPr/>
    </dgm:pt>
    <dgm:pt modelId="{2ED1FA41-B0B3-DE42-AAC4-DC525241437C}" type="pres">
      <dgm:prSet presAssocID="{7D738E25-7FE6-B94E-BBA3-4D125958CD9F}" presName="sibTrans" presStyleCnt="0"/>
      <dgm:spPr/>
    </dgm:pt>
    <dgm:pt modelId="{153BA423-0429-3B4D-A2BB-DDBAC05B0B5E}" type="pres">
      <dgm:prSet presAssocID="{3127A270-C2A9-C046-964D-89DC157B8357}" presName="node" presStyleLbl="node1" presStyleIdx="4" presStyleCnt="6" custScaleX="107684" custScaleY="127798" custLinFactNeighborX="-7907" custLinFactNeighborY="-25574">
        <dgm:presLayoutVars>
          <dgm:bulletEnabled val="1"/>
        </dgm:presLayoutVars>
      </dgm:prSet>
      <dgm:spPr/>
    </dgm:pt>
    <dgm:pt modelId="{18773C33-6EC5-BA47-B8FB-FCD91A297E36}" type="pres">
      <dgm:prSet presAssocID="{AC04D335-13D6-9748-B118-EFB740201B56}" presName="sibTrans" presStyleCnt="0"/>
      <dgm:spPr/>
    </dgm:pt>
    <dgm:pt modelId="{0DABFF13-C241-7142-80CA-1B2AA7847341}" type="pres">
      <dgm:prSet presAssocID="{6ABD0D7F-8E1E-4E4F-99FC-819DBAD832DD}" presName="node" presStyleLbl="node1" presStyleIdx="5" presStyleCnt="6" custScaleX="120086" custScaleY="148875" custLinFactNeighborX="16573" custLinFactNeighborY="-30334">
        <dgm:presLayoutVars>
          <dgm:bulletEnabled val="1"/>
        </dgm:presLayoutVars>
      </dgm:prSet>
      <dgm:spPr/>
    </dgm:pt>
  </dgm:ptLst>
  <dgm:cxnLst>
    <dgm:cxn modelId="{0D233A01-2408-6346-9F55-880E342CD014}" srcId="{76772118-D762-F341-82BF-17A3F62F4182}" destId="{9BEFCD41-E750-9143-8C9C-7C260147F4A7}" srcOrd="0" destOrd="0" parTransId="{19F4167F-67E7-294A-BD46-9F1C31B3A455}" sibTransId="{4D1FB20B-36DC-E846-A1C5-CB5141B83814}"/>
    <dgm:cxn modelId="{269E0F07-EF6D-C94C-ABE8-A4936313D607}" type="presOf" srcId="{3127A270-C2A9-C046-964D-89DC157B8357}" destId="{153BA423-0429-3B4D-A2BB-DDBAC05B0B5E}" srcOrd="0" destOrd="0" presId="urn:microsoft.com/office/officeart/2005/8/layout/default"/>
    <dgm:cxn modelId="{BA660C24-812F-6240-86A5-5DB4645BAF10}" type="presOf" srcId="{76772118-D762-F341-82BF-17A3F62F4182}" destId="{EB7A319E-2D29-F847-9730-6FAADD7125F5}" srcOrd="0" destOrd="0" presId="urn:microsoft.com/office/officeart/2005/8/layout/default"/>
    <dgm:cxn modelId="{5CBB2E47-CC9B-EA48-9EA9-3B1FB06FEE74}" type="presOf" srcId="{9BEFCD41-E750-9143-8C9C-7C260147F4A7}" destId="{3A5F9C1B-B33E-3E48-A3E0-A71B3289150E}" srcOrd="0" destOrd="0" presId="urn:microsoft.com/office/officeart/2005/8/layout/default"/>
    <dgm:cxn modelId="{9DC1B84E-EE06-964A-86FA-F4D02B816EE0}" type="presOf" srcId="{6ABD0D7F-8E1E-4E4F-99FC-819DBAD832DD}" destId="{0DABFF13-C241-7142-80CA-1B2AA7847341}" srcOrd="0" destOrd="0" presId="urn:microsoft.com/office/officeart/2005/8/layout/default"/>
    <dgm:cxn modelId="{A7C86B55-EBE8-0B4B-87E6-53477834EC93}" srcId="{76772118-D762-F341-82BF-17A3F62F4182}" destId="{ADD2A6FA-C353-FD4D-A2EA-453529818A44}" srcOrd="1" destOrd="0" parTransId="{9FB22DA9-F58F-4F4E-95C9-EE48BF1CBA5E}" sibTransId="{8AFEE548-A4C3-194B-9A57-6768D9302211}"/>
    <dgm:cxn modelId="{46102358-D22E-554D-A287-5A04E8E739DD}" type="presOf" srcId="{ADD2A6FA-C353-FD4D-A2EA-453529818A44}" destId="{08AAB7EB-2A6C-584F-A5B5-506E01457CEF}" srcOrd="0" destOrd="0" presId="urn:microsoft.com/office/officeart/2005/8/layout/default"/>
    <dgm:cxn modelId="{7A73115D-CEAE-D749-ABC5-C8076DC5964C}" srcId="{76772118-D762-F341-82BF-17A3F62F4182}" destId="{6ABD0D7F-8E1E-4E4F-99FC-819DBAD832DD}" srcOrd="5" destOrd="0" parTransId="{BC4B283E-92D4-3449-854E-A52D23DC9401}" sibTransId="{C02D72FE-E9D5-4D47-B1DA-94B14D02EDE3}"/>
    <dgm:cxn modelId="{20E7698C-1F25-C54E-98CC-E44B80A2332D}" srcId="{76772118-D762-F341-82BF-17A3F62F4182}" destId="{141627F8-F73D-7D4A-B647-2EBA31F2F10E}" srcOrd="2" destOrd="0" parTransId="{0952E266-D335-054F-BA56-C86E82704BF7}" sibTransId="{66E9F2D5-5E4F-394E-BC5C-F2FF3653A268}"/>
    <dgm:cxn modelId="{E252B392-F768-D148-9A26-C5E7308570F2}" srcId="{76772118-D762-F341-82BF-17A3F62F4182}" destId="{3127A270-C2A9-C046-964D-89DC157B8357}" srcOrd="4" destOrd="0" parTransId="{1D03C399-4B59-4542-8933-A7A26E624C21}" sibTransId="{AC04D335-13D6-9748-B118-EFB740201B56}"/>
    <dgm:cxn modelId="{A5709293-C7DA-9E42-9DD4-B43985F73B75}" type="presOf" srcId="{141627F8-F73D-7D4A-B647-2EBA31F2F10E}" destId="{BB5C575C-D625-7E4D-BA71-F22899232275}" srcOrd="0" destOrd="0" presId="urn:microsoft.com/office/officeart/2005/8/layout/default"/>
    <dgm:cxn modelId="{69CC32C7-AE4C-0E44-A65F-DCC3C65CE7EA}" type="presOf" srcId="{96D098AA-C732-904A-935E-22F64CDD7DE9}" destId="{D7A2C41E-D74F-144E-9832-1CABB87FE523}" srcOrd="0" destOrd="0" presId="urn:microsoft.com/office/officeart/2005/8/layout/default"/>
    <dgm:cxn modelId="{715C9DD1-5EFF-7542-BD3B-3D0D0FC709B0}" srcId="{76772118-D762-F341-82BF-17A3F62F4182}" destId="{96D098AA-C732-904A-935E-22F64CDD7DE9}" srcOrd="3" destOrd="0" parTransId="{26ACDCEC-F6E0-3940-A142-E34242D6FBB9}" sibTransId="{7D738E25-7FE6-B94E-BBA3-4D125958CD9F}"/>
    <dgm:cxn modelId="{E97F7446-A924-D548-8D4A-C1149B755092}" type="presParOf" srcId="{EB7A319E-2D29-F847-9730-6FAADD7125F5}" destId="{3A5F9C1B-B33E-3E48-A3E0-A71B3289150E}" srcOrd="0" destOrd="0" presId="urn:microsoft.com/office/officeart/2005/8/layout/default"/>
    <dgm:cxn modelId="{C797ABB4-D173-F349-B744-603836549FCC}" type="presParOf" srcId="{EB7A319E-2D29-F847-9730-6FAADD7125F5}" destId="{165292A0-9E10-994B-BC1E-E0E60A5D9921}" srcOrd="1" destOrd="0" presId="urn:microsoft.com/office/officeart/2005/8/layout/default"/>
    <dgm:cxn modelId="{A6FC8B48-7082-5145-AA56-CAC93DBA0A4B}" type="presParOf" srcId="{EB7A319E-2D29-F847-9730-6FAADD7125F5}" destId="{08AAB7EB-2A6C-584F-A5B5-506E01457CEF}" srcOrd="2" destOrd="0" presId="urn:microsoft.com/office/officeart/2005/8/layout/default"/>
    <dgm:cxn modelId="{09B9C739-E592-7B48-AA5C-BA838CF4C34C}" type="presParOf" srcId="{EB7A319E-2D29-F847-9730-6FAADD7125F5}" destId="{F01ED8C8-A434-ED45-9B32-0BEF1E1E5FD5}" srcOrd="3" destOrd="0" presId="urn:microsoft.com/office/officeart/2005/8/layout/default"/>
    <dgm:cxn modelId="{C8E0E69F-FB28-974C-BF30-5BDA31A392D1}" type="presParOf" srcId="{EB7A319E-2D29-F847-9730-6FAADD7125F5}" destId="{BB5C575C-D625-7E4D-BA71-F22899232275}" srcOrd="4" destOrd="0" presId="urn:microsoft.com/office/officeart/2005/8/layout/default"/>
    <dgm:cxn modelId="{FE9F9504-E938-B84A-9D6A-C56C1CCA93FD}" type="presParOf" srcId="{EB7A319E-2D29-F847-9730-6FAADD7125F5}" destId="{4A051186-7A43-9743-8C51-23033ED6D7FB}" srcOrd="5" destOrd="0" presId="urn:microsoft.com/office/officeart/2005/8/layout/default"/>
    <dgm:cxn modelId="{1A103E74-7D38-F74E-88D5-C1DCFBB9A221}" type="presParOf" srcId="{EB7A319E-2D29-F847-9730-6FAADD7125F5}" destId="{D7A2C41E-D74F-144E-9832-1CABB87FE523}" srcOrd="6" destOrd="0" presId="urn:microsoft.com/office/officeart/2005/8/layout/default"/>
    <dgm:cxn modelId="{40229C95-D100-304B-B563-678512AF8A3B}" type="presParOf" srcId="{EB7A319E-2D29-F847-9730-6FAADD7125F5}" destId="{2ED1FA41-B0B3-DE42-AAC4-DC525241437C}" srcOrd="7" destOrd="0" presId="urn:microsoft.com/office/officeart/2005/8/layout/default"/>
    <dgm:cxn modelId="{B94AA00E-8AED-F741-8113-DC1AFCC3CC0B}" type="presParOf" srcId="{EB7A319E-2D29-F847-9730-6FAADD7125F5}" destId="{153BA423-0429-3B4D-A2BB-DDBAC05B0B5E}" srcOrd="8" destOrd="0" presId="urn:microsoft.com/office/officeart/2005/8/layout/default"/>
    <dgm:cxn modelId="{F26042EE-87C0-2A4C-870A-08CF3D4D38AB}" type="presParOf" srcId="{EB7A319E-2D29-F847-9730-6FAADD7125F5}" destId="{18773C33-6EC5-BA47-B8FB-FCD91A297E36}" srcOrd="9" destOrd="0" presId="urn:microsoft.com/office/officeart/2005/8/layout/default"/>
    <dgm:cxn modelId="{D7D7C7D4-9FE8-D342-8283-D4A199B062B9}" type="presParOf" srcId="{EB7A319E-2D29-F847-9730-6FAADD7125F5}" destId="{0DABFF13-C241-7142-80CA-1B2AA784734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936166-89C2-5F40-9CBB-71D4B104737C}" type="doc">
      <dgm:prSet loTypeId="urn:microsoft.com/office/officeart/2008/layout/AlternatingPictureBlocks" loCatId="process" qsTypeId="urn:microsoft.com/office/officeart/2005/8/quickstyle/simple1" qsCatId="simple" csTypeId="urn:microsoft.com/office/officeart/2005/8/colors/colorful2" csCatId="colorful" phldr="1"/>
      <dgm:spPr/>
      <dgm:t>
        <a:bodyPr/>
        <a:lstStyle/>
        <a:p>
          <a:endParaRPr lang="en-US"/>
        </a:p>
      </dgm:t>
    </dgm:pt>
    <dgm:pt modelId="{F9B02402-AFE1-3346-8276-56A20B10E843}">
      <dgm:prSe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dgm:spPr>
      <dgm:t>
        <a:bodyPr/>
        <a:lstStyle/>
        <a:p>
          <a:pPr>
            <a:lnSpc>
              <a:spcPct val="150000"/>
            </a:lnSpc>
          </a:pPr>
          <a:r>
            <a:rPr lang="en-US" sz="1900" b="0" dirty="0">
              <a:solidFill>
                <a:schemeClr val="tx1"/>
              </a:solidFill>
              <a:latin typeface="Times New Roman" panose="02020603050405020304" pitchFamily="18" charset="0"/>
              <a:cs typeface="Times New Roman" panose="02020603050405020304" pitchFamily="18" charset="0"/>
            </a:rPr>
            <a:t>GLP-1 RAs (e.g., exenatide, liraglutide) reduce weight gain and metabolic risks in patients on antipsychotics such as clozapine and olanzapine.</a:t>
          </a:r>
        </a:p>
      </dgm:t>
    </dgm:pt>
    <dgm:pt modelId="{3EDEF07D-318E-9B4D-988B-159BD21DA083}" type="parTrans" cxnId="{0CBDE1CB-C289-B149-B8F8-8A043F78F116}">
      <dgm:prSet/>
      <dgm:spPr/>
      <dgm:t>
        <a:bodyPr/>
        <a:lstStyle/>
        <a:p>
          <a:endParaRPr lang="en-US"/>
        </a:p>
      </dgm:t>
    </dgm:pt>
    <dgm:pt modelId="{6E0E1EF3-A572-1D40-8F53-44C296C3E6CE}" type="sibTrans" cxnId="{0CBDE1CB-C289-B149-B8F8-8A043F78F116}">
      <dgm:prSet/>
      <dgm:spPr/>
      <dgm:t>
        <a:bodyPr/>
        <a:lstStyle/>
        <a:p>
          <a:endParaRPr lang="en-US"/>
        </a:p>
      </dgm:t>
    </dgm:pt>
    <dgm:pt modelId="{C17D729E-AA88-5F42-9209-C52CD7FCB4F0}">
      <dgm:prSet custT="1"/>
      <dgm:spPr>
        <a:gradFill flip="none" rotWithShape="0">
          <a:gsLst>
            <a:gs pos="0">
              <a:schemeClr val="accent2">
                <a:hueOff val="4681519"/>
                <a:satOff val="-5839"/>
                <a:lumOff val="1373"/>
                <a:tint val="66000"/>
                <a:satMod val="160000"/>
              </a:schemeClr>
            </a:gs>
            <a:gs pos="50000">
              <a:schemeClr val="accent2">
                <a:hueOff val="4681519"/>
                <a:satOff val="-5839"/>
                <a:lumOff val="1373"/>
                <a:tint val="44500"/>
                <a:satMod val="160000"/>
              </a:schemeClr>
            </a:gs>
            <a:gs pos="100000">
              <a:schemeClr val="accent2">
                <a:hueOff val="4681519"/>
                <a:satOff val="-5839"/>
                <a:lumOff val="1373"/>
                <a:tint val="23500"/>
                <a:satMod val="160000"/>
              </a:schemeClr>
            </a:gs>
          </a:gsLst>
          <a:path path="circle">
            <a:fillToRect t="100000" r="100000"/>
          </a:path>
          <a:tileRect l="-100000" b="-100000"/>
        </a:gradFill>
      </dgm:spPr>
      <dgm:t>
        <a:bodyPr/>
        <a:lstStyle/>
        <a:p>
          <a:pPr>
            <a:lnSpc>
              <a:spcPct val="150000"/>
            </a:lnSpc>
          </a:pPr>
          <a:r>
            <a:rPr lang="en-US" sz="1900" b="0" dirty="0">
              <a:solidFill>
                <a:schemeClr val="tx1"/>
              </a:solidFill>
              <a:latin typeface="Times New Roman" panose="02020603050405020304" pitchFamily="18" charset="0"/>
              <a:cs typeface="Times New Roman" panose="02020603050405020304" pitchFamily="18" charset="0"/>
            </a:rPr>
            <a:t>TAO trial: modest 2.3 kg weight loss over 3 months and improved lipid/glucose markers.</a:t>
          </a:r>
          <a:br>
            <a:rPr lang="en-US" sz="1900" b="0" dirty="0">
              <a:solidFill>
                <a:schemeClr val="tx1"/>
              </a:solidFill>
              <a:latin typeface="Times New Roman" panose="02020603050405020304" pitchFamily="18" charset="0"/>
              <a:cs typeface="Times New Roman" panose="02020603050405020304" pitchFamily="18" charset="0"/>
            </a:rPr>
          </a:br>
          <a:endParaRPr lang="en-US" sz="1900" b="0" dirty="0">
            <a:solidFill>
              <a:schemeClr val="tx1"/>
            </a:solidFill>
            <a:latin typeface="Times New Roman" panose="02020603050405020304" pitchFamily="18" charset="0"/>
            <a:cs typeface="Times New Roman" panose="02020603050405020304" pitchFamily="18" charset="0"/>
          </a:endParaRPr>
        </a:p>
      </dgm:t>
    </dgm:pt>
    <dgm:pt modelId="{EB146C0D-9E13-4C42-B951-918A947E4164}" type="sibTrans" cxnId="{ED88107C-1DE7-1B40-A4C3-1737DB99E01D}">
      <dgm:prSet/>
      <dgm:spPr/>
      <dgm:t>
        <a:bodyPr/>
        <a:lstStyle/>
        <a:p>
          <a:endParaRPr lang="en-US"/>
        </a:p>
      </dgm:t>
    </dgm:pt>
    <dgm:pt modelId="{401650C7-0DDE-CA48-88F4-8E2F53474CDB}" type="parTrans" cxnId="{ED88107C-1DE7-1B40-A4C3-1737DB99E01D}">
      <dgm:prSet/>
      <dgm:spPr/>
      <dgm:t>
        <a:bodyPr/>
        <a:lstStyle/>
        <a:p>
          <a:endParaRPr lang="en-US"/>
        </a:p>
      </dgm:t>
    </dgm:pt>
    <dgm:pt modelId="{789DF09C-20AC-6F41-A17E-A0723C4A76ED}" type="pres">
      <dgm:prSet presAssocID="{7D936166-89C2-5F40-9CBB-71D4B104737C}" presName="linearFlow" presStyleCnt="0">
        <dgm:presLayoutVars>
          <dgm:dir/>
          <dgm:resizeHandles val="exact"/>
        </dgm:presLayoutVars>
      </dgm:prSet>
      <dgm:spPr/>
    </dgm:pt>
    <dgm:pt modelId="{3030F2D4-82EE-4848-A85C-5B7DDB6E24B6}" type="pres">
      <dgm:prSet presAssocID="{F9B02402-AFE1-3346-8276-56A20B10E843}" presName="comp" presStyleCnt="0"/>
      <dgm:spPr/>
    </dgm:pt>
    <dgm:pt modelId="{1A2FE931-F6D5-5548-AD27-81E085EDFE82}" type="pres">
      <dgm:prSet presAssocID="{F9B02402-AFE1-3346-8276-56A20B10E843}" presName="rect2" presStyleLbl="node1" presStyleIdx="0" presStyleCnt="2">
        <dgm:presLayoutVars>
          <dgm:bulletEnabled val="1"/>
        </dgm:presLayoutVars>
      </dgm:prSet>
      <dgm:spPr/>
    </dgm:pt>
    <dgm:pt modelId="{98539E79-2327-AD4F-B355-CB702159BC68}" type="pres">
      <dgm:prSet presAssocID="{F9B02402-AFE1-3346-8276-56A20B10E843}" presName="rect1" presStyleLbl="lnNode1" presStyleIdx="0" presStyleCnt="2"/>
      <dgm:spPr>
        <a:ln>
          <a:solidFill>
            <a:srgbClr val="942093"/>
          </a:solidFill>
        </a:ln>
      </dgm:spPr>
    </dgm:pt>
    <dgm:pt modelId="{0BC0FE25-9E32-5441-B66D-7CE7797F9F5A}" type="pres">
      <dgm:prSet presAssocID="{6E0E1EF3-A572-1D40-8F53-44C296C3E6CE}" presName="sibTrans" presStyleCnt="0"/>
      <dgm:spPr/>
    </dgm:pt>
    <dgm:pt modelId="{54968927-C95C-DA48-9087-69E03A6BAD83}" type="pres">
      <dgm:prSet presAssocID="{C17D729E-AA88-5F42-9209-C52CD7FCB4F0}" presName="comp" presStyleCnt="0"/>
      <dgm:spPr/>
    </dgm:pt>
    <dgm:pt modelId="{671D2551-A971-074F-ACCD-EFB2795C9F1F}" type="pres">
      <dgm:prSet presAssocID="{C17D729E-AA88-5F42-9209-C52CD7FCB4F0}" presName="rect2" presStyleLbl="node1" presStyleIdx="1" presStyleCnt="2">
        <dgm:presLayoutVars>
          <dgm:bulletEnabled val="1"/>
        </dgm:presLayoutVars>
      </dgm:prSet>
      <dgm:spPr/>
    </dgm:pt>
    <dgm:pt modelId="{E1054CDA-92CF-054C-BEEE-60E4CF558682}" type="pres">
      <dgm:prSet presAssocID="{C17D729E-AA88-5F42-9209-C52CD7FCB4F0}" presName="rect1" presStyleLbl="lnNode1" presStyleIdx="1" presStyleCnt="2"/>
      <dgm:spPr/>
    </dgm:pt>
  </dgm:ptLst>
  <dgm:cxnLst>
    <dgm:cxn modelId="{A8B8B94D-DD6D-B24C-814C-17F95279C78B}" type="presOf" srcId="{C17D729E-AA88-5F42-9209-C52CD7FCB4F0}" destId="{671D2551-A971-074F-ACCD-EFB2795C9F1F}" srcOrd="0" destOrd="0" presId="urn:microsoft.com/office/officeart/2008/layout/AlternatingPictureBlocks"/>
    <dgm:cxn modelId="{ED88107C-1DE7-1B40-A4C3-1737DB99E01D}" srcId="{7D936166-89C2-5F40-9CBB-71D4B104737C}" destId="{C17D729E-AA88-5F42-9209-C52CD7FCB4F0}" srcOrd="1" destOrd="0" parTransId="{401650C7-0DDE-CA48-88F4-8E2F53474CDB}" sibTransId="{EB146C0D-9E13-4C42-B951-918A947E4164}"/>
    <dgm:cxn modelId="{D8F338C9-5816-2E4F-A1C9-9BDEA186A8F6}" type="presOf" srcId="{7D936166-89C2-5F40-9CBB-71D4B104737C}" destId="{789DF09C-20AC-6F41-A17E-A0723C4A76ED}" srcOrd="0" destOrd="0" presId="urn:microsoft.com/office/officeart/2008/layout/AlternatingPictureBlocks"/>
    <dgm:cxn modelId="{0CBDE1CB-C289-B149-B8F8-8A043F78F116}" srcId="{7D936166-89C2-5F40-9CBB-71D4B104737C}" destId="{F9B02402-AFE1-3346-8276-56A20B10E843}" srcOrd="0" destOrd="0" parTransId="{3EDEF07D-318E-9B4D-988B-159BD21DA083}" sibTransId="{6E0E1EF3-A572-1D40-8F53-44C296C3E6CE}"/>
    <dgm:cxn modelId="{AA2FC3D4-2AEC-594E-829C-53D7F8D097C6}" type="presOf" srcId="{F9B02402-AFE1-3346-8276-56A20B10E843}" destId="{1A2FE931-F6D5-5548-AD27-81E085EDFE82}" srcOrd="0" destOrd="0" presId="urn:microsoft.com/office/officeart/2008/layout/AlternatingPictureBlocks"/>
    <dgm:cxn modelId="{CEC73373-E37E-7541-AB23-FF55BFCD0068}" type="presParOf" srcId="{789DF09C-20AC-6F41-A17E-A0723C4A76ED}" destId="{3030F2D4-82EE-4848-A85C-5B7DDB6E24B6}" srcOrd="0" destOrd="0" presId="urn:microsoft.com/office/officeart/2008/layout/AlternatingPictureBlocks"/>
    <dgm:cxn modelId="{EE1F4651-4755-7541-B1A0-071544A23585}" type="presParOf" srcId="{3030F2D4-82EE-4848-A85C-5B7DDB6E24B6}" destId="{1A2FE931-F6D5-5548-AD27-81E085EDFE82}" srcOrd="0" destOrd="0" presId="urn:microsoft.com/office/officeart/2008/layout/AlternatingPictureBlocks"/>
    <dgm:cxn modelId="{97DACAFE-CE2B-5843-B15D-E56349A4194E}" type="presParOf" srcId="{3030F2D4-82EE-4848-A85C-5B7DDB6E24B6}" destId="{98539E79-2327-AD4F-B355-CB702159BC68}" srcOrd="1" destOrd="0" presId="urn:microsoft.com/office/officeart/2008/layout/AlternatingPictureBlocks"/>
    <dgm:cxn modelId="{446256A3-CA32-6646-A3BA-694CC133DB7D}" type="presParOf" srcId="{789DF09C-20AC-6F41-A17E-A0723C4A76ED}" destId="{0BC0FE25-9E32-5441-B66D-7CE7797F9F5A}" srcOrd="1" destOrd="0" presId="urn:microsoft.com/office/officeart/2008/layout/AlternatingPictureBlocks"/>
    <dgm:cxn modelId="{CA90972C-5950-F740-AFC7-984E24BF0BEA}" type="presParOf" srcId="{789DF09C-20AC-6F41-A17E-A0723C4A76ED}" destId="{54968927-C95C-DA48-9087-69E03A6BAD83}" srcOrd="2" destOrd="0" presId="urn:microsoft.com/office/officeart/2008/layout/AlternatingPictureBlocks"/>
    <dgm:cxn modelId="{2B726F13-B274-D042-8020-89A571C3B615}" type="presParOf" srcId="{54968927-C95C-DA48-9087-69E03A6BAD83}" destId="{671D2551-A971-074F-ACCD-EFB2795C9F1F}" srcOrd="0" destOrd="0" presId="urn:microsoft.com/office/officeart/2008/layout/AlternatingPictureBlocks"/>
    <dgm:cxn modelId="{6F09395B-914A-914F-BCCD-AFC05A2F30EC}" type="presParOf" srcId="{54968927-C95C-DA48-9087-69E03A6BAD83}" destId="{E1054CDA-92CF-054C-BEEE-60E4CF55868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268A5C-12EB-E547-BAE2-4A747154345C}"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BACA787E-CB4C-1042-9D12-37DC66D3F2A9}">
      <dgm:prSet phldrT="[Text]" custT="1"/>
      <dgm:spPr>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path path="circle">
            <a:fillToRect l="100000" t="100000"/>
          </a:path>
          <a:tileRect r="-100000" b="-100000"/>
        </a:gradFill>
      </dgm:spPr>
      <dgm:t>
        <a:bodyPr/>
        <a:lstStyle/>
        <a:p>
          <a:pPr>
            <a:buNone/>
          </a:pPr>
          <a:r>
            <a:rPr lang="en-US" sz="1900" b="0" i="0" u="none" dirty="0">
              <a:solidFill>
                <a:schemeClr val="tx1"/>
              </a:solidFill>
              <a:latin typeface="Times New Roman" panose="02020603050405020304" pitchFamily="18" charset="0"/>
              <a:cs typeface="Times New Roman" panose="02020603050405020304" pitchFamily="18" charset="0"/>
            </a:rPr>
            <a:t>GLP-1 Receptor Agonists (e.g., </a:t>
          </a:r>
          <a:r>
            <a:rPr lang="en-US" sz="1900" b="0" i="0" u="none" dirty="0" err="1">
              <a:solidFill>
                <a:schemeClr val="tx1"/>
              </a:solidFill>
              <a:latin typeface="Times New Roman" panose="02020603050405020304" pitchFamily="18" charset="0"/>
              <a:cs typeface="Times New Roman" panose="02020603050405020304" pitchFamily="18" charset="0"/>
            </a:rPr>
            <a:t>semaglutide</a:t>
          </a:r>
          <a:r>
            <a:rPr lang="en-US" sz="1900" b="0" i="0" u="none" dirty="0">
              <a:solidFill>
                <a:schemeClr val="tx1"/>
              </a:solidFill>
              <a:latin typeface="Times New Roman" panose="02020603050405020304" pitchFamily="18" charset="0"/>
              <a:cs typeface="Times New Roman" panose="02020603050405020304" pitchFamily="18" charset="0"/>
            </a:rPr>
            <a:t>, liraglutide) </a:t>
          </a:r>
          <a:endParaRPr lang="en-US" sz="1900" dirty="0">
            <a:solidFill>
              <a:schemeClr val="tx1"/>
            </a:solidFill>
            <a:latin typeface="Times New Roman" panose="02020603050405020304" pitchFamily="18" charset="0"/>
            <a:cs typeface="Times New Roman" panose="02020603050405020304" pitchFamily="18" charset="0"/>
          </a:endParaRPr>
        </a:p>
      </dgm:t>
    </dgm:pt>
    <dgm:pt modelId="{5AD0677B-3786-0C4B-A2A9-BE5EB40F464D}" type="parTrans" cxnId="{44A4BB61-D2CD-D146-ABBA-D20ADEABE16B}">
      <dgm:prSet/>
      <dgm:spPr/>
      <dgm:t>
        <a:bodyPr/>
        <a:lstStyle/>
        <a:p>
          <a:endParaRPr lang="en-US"/>
        </a:p>
      </dgm:t>
    </dgm:pt>
    <dgm:pt modelId="{8E48AB27-2510-834A-A8EE-2BC77E8ECED8}" type="sibTrans" cxnId="{44A4BB61-D2CD-D146-ABBA-D20ADEABE16B}">
      <dgm:prSet/>
      <dgm:spPr/>
      <dgm:t>
        <a:bodyPr/>
        <a:lstStyle/>
        <a:p>
          <a:endParaRPr lang="en-US"/>
        </a:p>
      </dgm:t>
    </dgm:pt>
    <dgm:pt modelId="{8EC257A4-F9CD-D04A-91CF-7BD0C61D7497}">
      <dgm:prSet phldrT="[Text]" custT="1"/>
      <dgm:spPr>
        <a:gradFill flip="none" rotWithShape="0">
          <a:gsLst>
            <a:gs pos="0">
              <a:schemeClr val="accent5">
                <a:hueOff val="-7450407"/>
                <a:satOff val="29858"/>
                <a:lumOff val="6471"/>
                <a:tint val="66000"/>
                <a:satMod val="160000"/>
              </a:schemeClr>
            </a:gs>
            <a:gs pos="50000">
              <a:schemeClr val="accent5">
                <a:hueOff val="-7450407"/>
                <a:satOff val="29858"/>
                <a:lumOff val="6471"/>
                <a:tint val="44500"/>
                <a:satMod val="160000"/>
              </a:schemeClr>
            </a:gs>
            <a:gs pos="100000">
              <a:schemeClr val="accent5">
                <a:hueOff val="-7450407"/>
                <a:satOff val="29858"/>
                <a:lumOff val="6471"/>
                <a:tint val="23500"/>
                <a:satMod val="160000"/>
              </a:schemeClr>
            </a:gs>
          </a:gsLst>
          <a:lin ang="2700000" scaled="1"/>
          <a:tileRect/>
        </a:gradFill>
      </dgm:spPr>
      <dgm:t>
        <a:bodyPr/>
        <a:lstStyle/>
        <a:p>
          <a:pPr>
            <a:buNone/>
          </a:pPr>
          <a:r>
            <a:rPr lang="en-US" sz="1900" b="0" i="0" u="none" dirty="0">
              <a:solidFill>
                <a:schemeClr val="tx1"/>
              </a:solidFill>
              <a:latin typeface="Times New Roman" panose="02020603050405020304" pitchFamily="18" charset="0"/>
              <a:cs typeface="Times New Roman" panose="02020603050405020304" pitchFamily="18" charset="0"/>
            </a:rPr>
            <a:t>Act on Meso-corticolimbic Dopamine System</a:t>
          </a:r>
          <a:r>
            <a:rPr lang="en-US" sz="1700" b="0" i="0" u="none" dirty="0">
              <a:solidFill>
                <a:schemeClr val="tx1"/>
              </a:solidFill>
              <a:latin typeface="Times New Roman" panose="02020603050405020304" pitchFamily="18" charset="0"/>
              <a:cs typeface="Times New Roman" panose="02020603050405020304" pitchFamily="18" charset="0"/>
            </a:rPr>
            <a:t> </a:t>
          </a:r>
        </a:p>
        <a:p>
          <a:pPr>
            <a:buNone/>
          </a:pPr>
          <a:r>
            <a:rPr lang="en-US" sz="1700" b="0" i="0" u="none" dirty="0">
              <a:solidFill>
                <a:schemeClr val="tx1"/>
              </a:solidFill>
              <a:latin typeface="Times New Roman" panose="02020603050405020304" pitchFamily="18" charset="0"/>
              <a:cs typeface="Times New Roman" panose="02020603050405020304" pitchFamily="18" charset="0"/>
            </a:rPr>
            <a:t>(VTA → Nucleus </a:t>
          </a:r>
          <a:r>
            <a:rPr lang="en-US" sz="1700" b="0" i="0" u="none" dirty="0" err="1">
              <a:solidFill>
                <a:schemeClr val="tx1"/>
              </a:solidFill>
              <a:latin typeface="Times New Roman" panose="02020603050405020304" pitchFamily="18" charset="0"/>
              <a:cs typeface="Times New Roman" panose="02020603050405020304" pitchFamily="18" charset="0"/>
            </a:rPr>
            <a:t>Accumbens</a:t>
          </a:r>
          <a:r>
            <a:rPr lang="en-US" sz="1700" b="0" i="0" u="none" dirty="0">
              <a:solidFill>
                <a:schemeClr val="tx1"/>
              </a:solidFill>
              <a:latin typeface="Times New Roman" panose="02020603050405020304" pitchFamily="18" charset="0"/>
              <a:cs typeface="Times New Roman" panose="02020603050405020304" pitchFamily="18" charset="0"/>
            </a:rPr>
            <a:t> → Prefrontal Cortex)</a:t>
          </a:r>
          <a:endParaRPr lang="en-US" sz="1700" dirty="0">
            <a:solidFill>
              <a:schemeClr val="tx1"/>
            </a:solidFill>
            <a:latin typeface="Times New Roman" panose="02020603050405020304" pitchFamily="18" charset="0"/>
            <a:cs typeface="Times New Roman" panose="02020603050405020304" pitchFamily="18" charset="0"/>
          </a:endParaRPr>
        </a:p>
      </dgm:t>
    </dgm:pt>
    <dgm:pt modelId="{D93BF162-1CF2-8C49-8C65-FE2C2CD9555B}" type="parTrans" cxnId="{27CFBE61-8429-474A-8F68-CFDB96845DF3}">
      <dgm:prSet/>
      <dgm:spPr/>
      <dgm:t>
        <a:bodyPr/>
        <a:lstStyle/>
        <a:p>
          <a:endParaRPr lang="en-US"/>
        </a:p>
      </dgm:t>
    </dgm:pt>
    <dgm:pt modelId="{F5A89E3B-B82F-5B4B-B006-2EBB314AACA3}" type="sibTrans" cxnId="{27CFBE61-8429-474A-8F68-CFDB96845DF3}">
      <dgm:prSet/>
      <dgm:spPr/>
      <dgm:t>
        <a:bodyPr/>
        <a:lstStyle/>
        <a:p>
          <a:endParaRPr lang="en-US"/>
        </a:p>
      </dgm:t>
    </dgm:pt>
    <dgm:pt modelId="{0AD5DA3E-5A13-AD48-8642-84F0F4B2BFB5}">
      <dgm:prSet phldrT="[Tex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dgm:spPr>
      <dgm:t>
        <a:bodyPr/>
        <a:lstStyle/>
        <a:p>
          <a:pPr>
            <a:buNone/>
          </a:pPr>
          <a:r>
            <a:rPr lang="en-US" sz="1900" b="0" i="0" u="none" dirty="0">
              <a:solidFill>
                <a:schemeClr val="tx1"/>
              </a:solidFill>
              <a:latin typeface="Times New Roman" panose="02020603050405020304" pitchFamily="18" charset="0"/>
              <a:cs typeface="Times New Roman" panose="02020603050405020304" pitchFamily="18" charset="0"/>
            </a:rPr>
            <a:t>Modulate Neurotransmission</a:t>
          </a:r>
        </a:p>
        <a:p>
          <a:pPr>
            <a:buNone/>
          </a:pPr>
          <a:r>
            <a:rPr lang="en-US" sz="1600" b="0" i="0" u="none" dirty="0">
              <a:solidFill>
                <a:schemeClr val="tx1"/>
              </a:solidFill>
              <a:latin typeface="Times New Roman" panose="02020603050405020304" pitchFamily="18" charset="0"/>
              <a:cs typeface="Times New Roman" panose="02020603050405020304" pitchFamily="18" charset="0"/>
            </a:rPr>
            <a:t>↓</a:t>
          </a:r>
          <a:r>
            <a:rPr lang="en-US" sz="1700" b="0" i="0" u="none" dirty="0">
              <a:solidFill>
                <a:schemeClr val="tx1"/>
              </a:solidFill>
              <a:latin typeface="Times New Roman" panose="02020603050405020304" pitchFamily="18" charset="0"/>
              <a:cs typeface="Times New Roman" panose="02020603050405020304" pitchFamily="18" charset="0"/>
            </a:rPr>
            <a:t>Excess dopamine release &amp; ↑Glutaminergic/ GABAergic balance </a:t>
          </a:r>
          <a:endParaRPr lang="en-US" sz="1700" dirty="0">
            <a:solidFill>
              <a:schemeClr val="tx1"/>
            </a:solidFill>
            <a:latin typeface="Times New Roman" panose="02020603050405020304" pitchFamily="18" charset="0"/>
            <a:cs typeface="Times New Roman" panose="02020603050405020304" pitchFamily="18" charset="0"/>
          </a:endParaRPr>
        </a:p>
      </dgm:t>
    </dgm:pt>
    <dgm:pt modelId="{52D87E64-89EE-0C4C-8FEF-0106D396EAD0}" type="parTrans" cxnId="{4A2DEDA7-62C6-E146-9830-44B64EA8976D}">
      <dgm:prSet/>
      <dgm:spPr/>
      <dgm:t>
        <a:bodyPr/>
        <a:lstStyle/>
        <a:p>
          <a:endParaRPr lang="en-US"/>
        </a:p>
      </dgm:t>
    </dgm:pt>
    <dgm:pt modelId="{EE8C8586-CB27-2D49-B636-A6E7414C7D88}" type="sibTrans" cxnId="{4A2DEDA7-62C6-E146-9830-44B64EA8976D}">
      <dgm:prSet/>
      <dgm:spPr/>
      <dgm:t>
        <a:bodyPr/>
        <a:lstStyle/>
        <a:p>
          <a:endParaRPr lang="en-US"/>
        </a:p>
      </dgm:t>
    </dgm:pt>
    <dgm:pt modelId="{0A65C027-5D59-7F4B-B271-B48BAF19E4E6}">
      <dgm:prSet custT="1"/>
      <dgm:spPr>
        <a:gradFill flip="none" rotWithShape="0">
          <a:gsLst>
            <a:gs pos="0">
              <a:schemeClr val="accent5">
                <a:hueOff val="-2483469"/>
                <a:satOff val="9953"/>
                <a:lumOff val="2157"/>
                <a:tint val="66000"/>
                <a:satMod val="160000"/>
              </a:schemeClr>
            </a:gs>
            <a:gs pos="50000">
              <a:schemeClr val="accent5">
                <a:hueOff val="-2483469"/>
                <a:satOff val="9953"/>
                <a:lumOff val="2157"/>
                <a:tint val="44500"/>
                <a:satMod val="160000"/>
              </a:schemeClr>
            </a:gs>
            <a:gs pos="100000">
              <a:schemeClr val="accent5">
                <a:hueOff val="-2483469"/>
                <a:satOff val="9953"/>
                <a:lumOff val="2157"/>
                <a:tint val="23500"/>
                <a:satMod val="160000"/>
              </a:schemeClr>
            </a:gs>
          </a:gsLst>
          <a:lin ang="2700000" scaled="1"/>
          <a:tileRect/>
        </a:gradFill>
      </dgm:spPr>
      <dgm:t>
        <a:bodyPr/>
        <a:lstStyle/>
        <a:p>
          <a:pPr>
            <a:buNone/>
          </a:pPr>
          <a:r>
            <a:rPr lang="en-US" sz="1900" b="0" i="0" u="none" dirty="0">
              <a:solidFill>
                <a:schemeClr val="tx1"/>
              </a:solidFill>
              <a:latin typeface="Times New Roman" panose="02020603050405020304" pitchFamily="18" charset="0"/>
              <a:cs typeface="Times New Roman" panose="02020603050405020304" pitchFamily="18" charset="0"/>
            </a:rPr>
            <a:t>“Recalibration” of Reward Circuit</a:t>
          </a:r>
        </a:p>
        <a:p>
          <a:pPr>
            <a:buNone/>
          </a:pPr>
          <a:r>
            <a:rPr lang="en-US" sz="1700" b="0" i="0" u="none" dirty="0">
              <a:solidFill>
                <a:schemeClr val="tx1"/>
              </a:solidFill>
              <a:latin typeface="Times New Roman" panose="02020603050405020304" pitchFamily="18" charset="0"/>
              <a:cs typeface="Times New Roman" panose="02020603050405020304" pitchFamily="18" charset="0"/>
            </a:rPr>
            <a:t>Preserve normal motivation &amp; ↓ drug/ cue-induced overactivation</a:t>
          </a:r>
          <a:endParaRPr lang="en-US" sz="1700" dirty="0">
            <a:solidFill>
              <a:schemeClr val="tx1"/>
            </a:solidFill>
            <a:latin typeface="Times New Roman" panose="02020603050405020304" pitchFamily="18" charset="0"/>
            <a:cs typeface="Times New Roman" panose="02020603050405020304" pitchFamily="18" charset="0"/>
          </a:endParaRPr>
        </a:p>
      </dgm:t>
    </dgm:pt>
    <dgm:pt modelId="{D7578F94-9FDC-974C-A8D9-1AE8E48D3615}" type="parTrans" cxnId="{004645DD-96D9-C749-A016-A3A751E2586C}">
      <dgm:prSet/>
      <dgm:spPr/>
      <dgm:t>
        <a:bodyPr/>
        <a:lstStyle/>
        <a:p>
          <a:endParaRPr lang="en-US"/>
        </a:p>
      </dgm:t>
    </dgm:pt>
    <dgm:pt modelId="{FA8F848D-58A5-9949-B4A9-17EA0129A7C5}" type="sibTrans" cxnId="{004645DD-96D9-C749-A016-A3A751E2586C}">
      <dgm:prSet/>
      <dgm:spPr/>
      <dgm:t>
        <a:bodyPr/>
        <a:lstStyle/>
        <a:p>
          <a:endParaRPr lang="en-US"/>
        </a:p>
      </dgm:t>
    </dgm:pt>
    <dgm:pt modelId="{542BA9F0-9159-F646-8E4A-89D735635627}">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dgm:spPr>
      <dgm:t>
        <a:bodyPr/>
        <a:lstStyle/>
        <a:p>
          <a:pPr>
            <a:buNone/>
          </a:pPr>
          <a:r>
            <a:rPr lang="en-US" sz="1900" b="0" i="0" u="none" dirty="0">
              <a:solidFill>
                <a:schemeClr val="tx1"/>
              </a:solidFill>
              <a:latin typeface="Times New Roman" panose="02020603050405020304" pitchFamily="18" charset="0"/>
              <a:cs typeface="Times New Roman" panose="02020603050405020304" pitchFamily="18" charset="0"/>
            </a:rPr>
            <a:t>↓ Craving &amp; Relapse Risk Without Emotional Blunting</a:t>
          </a:r>
          <a:endParaRPr lang="en-US" sz="1900" dirty="0">
            <a:solidFill>
              <a:schemeClr val="tx1"/>
            </a:solidFill>
            <a:latin typeface="Times New Roman" panose="02020603050405020304" pitchFamily="18" charset="0"/>
            <a:cs typeface="Times New Roman" panose="02020603050405020304" pitchFamily="18" charset="0"/>
          </a:endParaRPr>
        </a:p>
      </dgm:t>
    </dgm:pt>
    <dgm:pt modelId="{B8129D47-75C3-6C41-A868-3C007457412D}" type="parTrans" cxnId="{E1971812-C026-FE49-9329-9F321F5FBBB4}">
      <dgm:prSet/>
      <dgm:spPr/>
      <dgm:t>
        <a:bodyPr/>
        <a:lstStyle/>
        <a:p>
          <a:endParaRPr lang="en-US"/>
        </a:p>
      </dgm:t>
    </dgm:pt>
    <dgm:pt modelId="{014FE777-9813-0C4E-92DC-FE6A04EF2147}" type="sibTrans" cxnId="{E1971812-C026-FE49-9329-9F321F5FBBB4}">
      <dgm:prSet/>
      <dgm:spPr/>
      <dgm:t>
        <a:bodyPr/>
        <a:lstStyle/>
        <a:p>
          <a:endParaRPr lang="en-US"/>
        </a:p>
      </dgm:t>
    </dgm:pt>
    <dgm:pt modelId="{EEB41A10-C395-CA43-A0E0-0F4C13365744}" type="pres">
      <dgm:prSet presAssocID="{1E268A5C-12EB-E547-BAE2-4A747154345C}" presName="Name0" presStyleCnt="0">
        <dgm:presLayoutVars>
          <dgm:dir/>
          <dgm:animLvl val="lvl"/>
          <dgm:resizeHandles val="exact"/>
        </dgm:presLayoutVars>
      </dgm:prSet>
      <dgm:spPr/>
    </dgm:pt>
    <dgm:pt modelId="{64E460B8-969C-E448-9B51-D9D88E6F0A29}" type="pres">
      <dgm:prSet presAssocID="{542BA9F0-9159-F646-8E4A-89D735635627}" presName="boxAndChildren" presStyleCnt="0"/>
      <dgm:spPr/>
    </dgm:pt>
    <dgm:pt modelId="{B55E3459-BB40-9E4C-B14C-EE1B8DE76FE7}" type="pres">
      <dgm:prSet presAssocID="{542BA9F0-9159-F646-8E4A-89D735635627}" presName="parentTextBox" presStyleLbl="node1" presStyleIdx="0" presStyleCnt="5"/>
      <dgm:spPr/>
    </dgm:pt>
    <dgm:pt modelId="{596D9DCF-08B8-3147-9C4C-0CE697B43587}" type="pres">
      <dgm:prSet presAssocID="{FA8F848D-58A5-9949-B4A9-17EA0129A7C5}" presName="sp" presStyleCnt="0"/>
      <dgm:spPr/>
    </dgm:pt>
    <dgm:pt modelId="{31F0EF4A-6151-A049-9A28-998201209E7F}" type="pres">
      <dgm:prSet presAssocID="{0A65C027-5D59-7F4B-B271-B48BAF19E4E6}" presName="arrowAndChildren" presStyleCnt="0"/>
      <dgm:spPr/>
    </dgm:pt>
    <dgm:pt modelId="{9FEEA0F1-D96F-504F-9D75-5566970B0554}" type="pres">
      <dgm:prSet presAssocID="{0A65C027-5D59-7F4B-B271-B48BAF19E4E6}" presName="parentTextArrow" presStyleLbl="node1" presStyleIdx="1" presStyleCnt="5"/>
      <dgm:spPr/>
    </dgm:pt>
    <dgm:pt modelId="{991D518A-7E00-8545-BEA4-45E1B791D388}" type="pres">
      <dgm:prSet presAssocID="{EE8C8586-CB27-2D49-B636-A6E7414C7D88}" presName="sp" presStyleCnt="0"/>
      <dgm:spPr/>
    </dgm:pt>
    <dgm:pt modelId="{ADA7FEE2-E976-C44E-855A-ACC8F4EB9A6C}" type="pres">
      <dgm:prSet presAssocID="{0AD5DA3E-5A13-AD48-8642-84F0F4B2BFB5}" presName="arrowAndChildren" presStyleCnt="0"/>
      <dgm:spPr/>
    </dgm:pt>
    <dgm:pt modelId="{5C6C2C93-0D9D-1C44-87C2-116062C43B16}" type="pres">
      <dgm:prSet presAssocID="{0AD5DA3E-5A13-AD48-8642-84F0F4B2BFB5}" presName="parentTextArrow" presStyleLbl="node1" presStyleIdx="2" presStyleCnt="5"/>
      <dgm:spPr/>
    </dgm:pt>
    <dgm:pt modelId="{5AB69D6E-D31B-7F4D-954A-D171CDB8C7D4}" type="pres">
      <dgm:prSet presAssocID="{F5A89E3B-B82F-5B4B-B006-2EBB314AACA3}" presName="sp" presStyleCnt="0"/>
      <dgm:spPr/>
    </dgm:pt>
    <dgm:pt modelId="{C2A44209-3DE7-1D4A-8362-3599B6F0467B}" type="pres">
      <dgm:prSet presAssocID="{8EC257A4-F9CD-D04A-91CF-7BD0C61D7497}" presName="arrowAndChildren" presStyleCnt="0"/>
      <dgm:spPr/>
    </dgm:pt>
    <dgm:pt modelId="{D690C35E-082B-7648-84FB-D377141B37EA}" type="pres">
      <dgm:prSet presAssocID="{8EC257A4-F9CD-D04A-91CF-7BD0C61D7497}" presName="parentTextArrow" presStyleLbl="node1" presStyleIdx="3" presStyleCnt="5"/>
      <dgm:spPr/>
    </dgm:pt>
    <dgm:pt modelId="{0FC00337-54C8-8C48-B353-113F3A5347A5}" type="pres">
      <dgm:prSet presAssocID="{8E48AB27-2510-834A-A8EE-2BC77E8ECED8}" presName="sp" presStyleCnt="0"/>
      <dgm:spPr/>
    </dgm:pt>
    <dgm:pt modelId="{9EA38F1F-26AA-7F41-AFB0-59ECB2762936}" type="pres">
      <dgm:prSet presAssocID="{BACA787E-CB4C-1042-9D12-37DC66D3F2A9}" presName="arrowAndChildren" presStyleCnt="0"/>
      <dgm:spPr/>
    </dgm:pt>
    <dgm:pt modelId="{1D6B76C1-07B1-E84C-B48E-52A66BC1AB0E}" type="pres">
      <dgm:prSet presAssocID="{BACA787E-CB4C-1042-9D12-37DC66D3F2A9}" presName="parentTextArrow" presStyleLbl="node1" presStyleIdx="4" presStyleCnt="5"/>
      <dgm:spPr/>
    </dgm:pt>
  </dgm:ptLst>
  <dgm:cxnLst>
    <dgm:cxn modelId="{E1971812-C026-FE49-9329-9F321F5FBBB4}" srcId="{1E268A5C-12EB-E547-BAE2-4A747154345C}" destId="{542BA9F0-9159-F646-8E4A-89D735635627}" srcOrd="4" destOrd="0" parTransId="{B8129D47-75C3-6C41-A868-3C007457412D}" sibTransId="{014FE777-9813-0C4E-92DC-FE6A04EF2147}"/>
    <dgm:cxn modelId="{F9FED647-7233-6542-86A1-07C13EF075DB}" type="presOf" srcId="{0AD5DA3E-5A13-AD48-8642-84F0F4B2BFB5}" destId="{5C6C2C93-0D9D-1C44-87C2-116062C43B16}" srcOrd="0" destOrd="0" presId="urn:microsoft.com/office/officeart/2005/8/layout/process4"/>
    <dgm:cxn modelId="{44A4BB61-D2CD-D146-ABBA-D20ADEABE16B}" srcId="{1E268A5C-12EB-E547-BAE2-4A747154345C}" destId="{BACA787E-CB4C-1042-9D12-37DC66D3F2A9}" srcOrd="0" destOrd="0" parTransId="{5AD0677B-3786-0C4B-A2A9-BE5EB40F464D}" sibTransId="{8E48AB27-2510-834A-A8EE-2BC77E8ECED8}"/>
    <dgm:cxn modelId="{27CFBE61-8429-474A-8F68-CFDB96845DF3}" srcId="{1E268A5C-12EB-E547-BAE2-4A747154345C}" destId="{8EC257A4-F9CD-D04A-91CF-7BD0C61D7497}" srcOrd="1" destOrd="0" parTransId="{D93BF162-1CF2-8C49-8C65-FE2C2CD9555B}" sibTransId="{F5A89E3B-B82F-5B4B-B006-2EBB314AACA3}"/>
    <dgm:cxn modelId="{4A2DEDA7-62C6-E146-9830-44B64EA8976D}" srcId="{1E268A5C-12EB-E547-BAE2-4A747154345C}" destId="{0AD5DA3E-5A13-AD48-8642-84F0F4B2BFB5}" srcOrd="2" destOrd="0" parTransId="{52D87E64-89EE-0C4C-8FEF-0106D396EAD0}" sibTransId="{EE8C8586-CB27-2D49-B636-A6E7414C7D88}"/>
    <dgm:cxn modelId="{835F6DB6-C6CD-CC47-B367-7881572A55F9}" type="presOf" srcId="{BACA787E-CB4C-1042-9D12-37DC66D3F2A9}" destId="{1D6B76C1-07B1-E84C-B48E-52A66BC1AB0E}" srcOrd="0" destOrd="0" presId="urn:microsoft.com/office/officeart/2005/8/layout/process4"/>
    <dgm:cxn modelId="{1CABFBC8-E8FA-0741-8F05-C1A387E4AB92}" type="presOf" srcId="{8EC257A4-F9CD-D04A-91CF-7BD0C61D7497}" destId="{D690C35E-082B-7648-84FB-D377141B37EA}" srcOrd="0" destOrd="0" presId="urn:microsoft.com/office/officeart/2005/8/layout/process4"/>
    <dgm:cxn modelId="{CB2CC9C9-10B4-B647-B456-E67C0742AE9E}" type="presOf" srcId="{542BA9F0-9159-F646-8E4A-89D735635627}" destId="{B55E3459-BB40-9E4C-B14C-EE1B8DE76FE7}" srcOrd="0" destOrd="0" presId="urn:microsoft.com/office/officeart/2005/8/layout/process4"/>
    <dgm:cxn modelId="{004645DD-96D9-C749-A016-A3A751E2586C}" srcId="{1E268A5C-12EB-E547-BAE2-4A747154345C}" destId="{0A65C027-5D59-7F4B-B271-B48BAF19E4E6}" srcOrd="3" destOrd="0" parTransId="{D7578F94-9FDC-974C-A8D9-1AE8E48D3615}" sibTransId="{FA8F848D-58A5-9949-B4A9-17EA0129A7C5}"/>
    <dgm:cxn modelId="{F06AE3E8-9534-DE44-84A0-507C897E3ABC}" type="presOf" srcId="{0A65C027-5D59-7F4B-B271-B48BAF19E4E6}" destId="{9FEEA0F1-D96F-504F-9D75-5566970B0554}" srcOrd="0" destOrd="0" presId="urn:microsoft.com/office/officeart/2005/8/layout/process4"/>
    <dgm:cxn modelId="{69B767F5-0970-0C40-B03C-68A41132D3A5}" type="presOf" srcId="{1E268A5C-12EB-E547-BAE2-4A747154345C}" destId="{EEB41A10-C395-CA43-A0E0-0F4C13365744}" srcOrd="0" destOrd="0" presId="urn:microsoft.com/office/officeart/2005/8/layout/process4"/>
    <dgm:cxn modelId="{F19F4110-F960-B849-A927-A89106C40375}" type="presParOf" srcId="{EEB41A10-C395-CA43-A0E0-0F4C13365744}" destId="{64E460B8-969C-E448-9B51-D9D88E6F0A29}" srcOrd="0" destOrd="0" presId="urn:microsoft.com/office/officeart/2005/8/layout/process4"/>
    <dgm:cxn modelId="{71354CC8-BE75-7947-9FF2-DEDC8CE3E7E0}" type="presParOf" srcId="{64E460B8-969C-E448-9B51-D9D88E6F0A29}" destId="{B55E3459-BB40-9E4C-B14C-EE1B8DE76FE7}" srcOrd="0" destOrd="0" presId="urn:microsoft.com/office/officeart/2005/8/layout/process4"/>
    <dgm:cxn modelId="{CC4F7CC1-7936-EF4E-87B4-2EFC5AE1F7DC}" type="presParOf" srcId="{EEB41A10-C395-CA43-A0E0-0F4C13365744}" destId="{596D9DCF-08B8-3147-9C4C-0CE697B43587}" srcOrd="1" destOrd="0" presId="urn:microsoft.com/office/officeart/2005/8/layout/process4"/>
    <dgm:cxn modelId="{68B34A6A-12BF-6A4C-B995-9E576BD646D9}" type="presParOf" srcId="{EEB41A10-C395-CA43-A0E0-0F4C13365744}" destId="{31F0EF4A-6151-A049-9A28-998201209E7F}" srcOrd="2" destOrd="0" presId="urn:microsoft.com/office/officeart/2005/8/layout/process4"/>
    <dgm:cxn modelId="{E9F52D32-7383-A243-B2FB-96C3DF362B43}" type="presParOf" srcId="{31F0EF4A-6151-A049-9A28-998201209E7F}" destId="{9FEEA0F1-D96F-504F-9D75-5566970B0554}" srcOrd="0" destOrd="0" presId="urn:microsoft.com/office/officeart/2005/8/layout/process4"/>
    <dgm:cxn modelId="{5BCAF642-3B90-4D43-B231-70665EE43519}" type="presParOf" srcId="{EEB41A10-C395-CA43-A0E0-0F4C13365744}" destId="{991D518A-7E00-8545-BEA4-45E1B791D388}" srcOrd="3" destOrd="0" presId="urn:microsoft.com/office/officeart/2005/8/layout/process4"/>
    <dgm:cxn modelId="{84BE39AB-E30D-F741-AE29-7C03F1B4F79A}" type="presParOf" srcId="{EEB41A10-C395-CA43-A0E0-0F4C13365744}" destId="{ADA7FEE2-E976-C44E-855A-ACC8F4EB9A6C}" srcOrd="4" destOrd="0" presId="urn:microsoft.com/office/officeart/2005/8/layout/process4"/>
    <dgm:cxn modelId="{CE6093A6-1831-E84B-8DFA-96AF485DC2C7}" type="presParOf" srcId="{ADA7FEE2-E976-C44E-855A-ACC8F4EB9A6C}" destId="{5C6C2C93-0D9D-1C44-87C2-116062C43B16}" srcOrd="0" destOrd="0" presId="urn:microsoft.com/office/officeart/2005/8/layout/process4"/>
    <dgm:cxn modelId="{7373118E-AD03-F24F-BBA2-45FA5AF8F193}" type="presParOf" srcId="{EEB41A10-C395-CA43-A0E0-0F4C13365744}" destId="{5AB69D6E-D31B-7F4D-954A-D171CDB8C7D4}" srcOrd="5" destOrd="0" presId="urn:microsoft.com/office/officeart/2005/8/layout/process4"/>
    <dgm:cxn modelId="{96719BE8-A9B4-9E41-B619-76C994B11C36}" type="presParOf" srcId="{EEB41A10-C395-CA43-A0E0-0F4C13365744}" destId="{C2A44209-3DE7-1D4A-8362-3599B6F0467B}" srcOrd="6" destOrd="0" presId="urn:microsoft.com/office/officeart/2005/8/layout/process4"/>
    <dgm:cxn modelId="{4D3CAB7B-11CD-A24D-80F5-BD9C024D20E7}" type="presParOf" srcId="{C2A44209-3DE7-1D4A-8362-3599B6F0467B}" destId="{D690C35E-082B-7648-84FB-D377141B37EA}" srcOrd="0" destOrd="0" presId="urn:microsoft.com/office/officeart/2005/8/layout/process4"/>
    <dgm:cxn modelId="{B2F83B56-0B72-9B47-92BD-6AC5FA39389E}" type="presParOf" srcId="{EEB41A10-C395-CA43-A0E0-0F4C13365744}" destId="{0FC00337-54C8-8C48-B353-113F3A5347A5}" srcOrd="7" destOrd="0" presId="urn:microsoft.com/office/officeart/2005/8/layout/process4"/>
    <dgm:cxn modelId="{2A4A486C-A140-D94B-9C17-69AB134BC263}" type="presParOf" srcId="{EEB41A10-C395-CA43-A0E0-0F4C13365744}" destId="{9EA38F1F-26AA-7F41-AFB0-59ECB2762936}" srcOrd="8" destOrd="0" presId="urn:microsoft.com/office/officeart/2005/8/layout/process4"/>
    <dgm:cxn modelId="{72C9EC8A-5D0F-A846-9AF7-A48D3E388706}" type="presParOf" srcId="{9EA38F1F-26AA-7F41-AFB0-59ECB2762936}" destId="{1D6B76C1-07B1-E84C-B48E-52A66BC1AB0E}"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BD07B3-3B69-4D40-AB51-7590AA95AEC6}" type="doc">
      <dgm:prSet loTypeId="urn:microsoft.com/office/officeart/2005/8/layout/vList3" loCatId="process" qsTypeId="urn:microsoft.com/office/officeart/2005/8/quickstyle/simple1" qsCatId="simple" csTypeId="urn:microsoft.com/office/officeart/2005/8/colors/colorful5" csCatId="colorful" phldr="1"/>
      <dgm:spPr/>
      <dgm:t>
        <a:bodyPr/>
        <a:lstStyle/>
        <a:p>
          <a:endParaRPr lang="en-US"/>
        </a:p>
      </dgm:t>
    </dgm:pt>
    <dgm:pt modelId="{6137D2E2-C80F-3944-BF14-D0D05985CEBF}">
      <dgm:prSet phldrT="[Tex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dgm:spPr>
      <dgm:t>
        <a:bodyPr/>
        <a:lstStyle/>
        <a:p>
          <a:pPr algn="r">
            <a:lnSpc>
              <a:spcPct val="150000"/>
            </a:lnSpc>
            <a:buNone/>
          </a:pPr>
          <a:r>
            <a:rPr lang="en-US" sz="1900" b="0" i="0" u="none" dirty="0">
              <a:solidFill>
                <a:schemeClr val="tx1"/>
              </a:solidFill>
              <a:latin typeface="Times New Roman" panose="02020603050405020304" pitchFamily="18" charset="0"/>
              <a:cs typeface="Times New Roman" panose="02020603050405020304" pitchFamily="18" charset="0"/>
            </a:rPr>
            <a:t>Nausea, vomiting, heart burn, diarrhea, constipation, and stomach pain associated with bloating from gas*.</a:t>
          </a:r>
          <a:endParaRPr lang="en-US" sz="1900" b="0" dirty="0">
            <a:solidFill>
              <a:schemeClr val="tx1"/>
            </a:solidFill>
            <a:latin typeface="Times New Roman" panose="02020603050405020304" pitchFamily="18" charset="0"/>
            <a:cs typeface="Times New Roman" panose="02020603050405020304" pitchFamily="18" charset="0"/>
          </a:endParaRPr>
        </a:p>
      </dgm:t>
    </dgm:pt>
    <dgm:pt modelId="{1ECEE7D8-4C28-B44C-BD38-3F6BDB910ECA}" type="parTrans" cxnId="{8626B360-5DF7-DE41-8C45-ABA31268A64B}">
      <dgm:prSet/>
      <dgm:spPr/>
      <dgm:t>
        <a:bodyPr/>
        <a:lstStyle/>
        <a:p>
          <a:endParaRPr lang="en-US"/>
        </a:p>
      </dgm:t>
    </dgm:pt>
    <dgm:pt modelId="{CBB4BA2E-4A49-0A4A-88C7-1E53402753F7}" type="sibTrans" cxnId="{8626B360-5DF7-DE41-8C45-ABA31268A64B}">
      <dgm:prSet/>
      <dgm:spPr/>
      <dgm:t>
        <a:bodyPr/>
        <a:lstStyle/>
        <a:p>
          <a:endParaRPr lang="en-US"/>
        </a:p>
      </dgm:t>
    </dgm:pt>
    <dgm:pt modelId="{F9D3EE68-438C-3446-A46A-F7E63029F3D5}">
      <dgm:prSet phldrT="[Text]" custT="1"/>
      <dgm:spPr>
        <a:gradFill flip="none" rotWithShape="0">
          <a:gsLst>
            <a:gs pos="0">
              <a:schemeClr val="accent5">
                <a:hueOff val="-4966938"/>
                <a:satOff val="19906"/>
                <a:lumOff val="4314"/>
                <a:tint val="66000"/>
                <a:satMod val="160000"/>
              </a:schemeClr>
            </a:gs>
            <a:gs pos="50000">
              <a:schemeClr val="accent5">
                <a:hueOff val="-4966938"/>
                <a:satOff val="19906"/>
                <a:lumOff val="4314"/>
                <a:tint val="44500"/>
                <a:satMod val="160000"/>
              </a:schemeClr>
            </a:gs>
            <a:gs pos="100000">
              <a:schemeClr val="accent5">
                <a:hueOff val="-4966938"/>
                <a:satOff val="19906"/>
                <a:lumOff val="4314"/>
                <a:tint val="23500"/>
                <a:satMod val="160000"/>
              </a:schemeClr>
            </a:gs>
          </a:gsLst>
          <a:path path="circle">
            <a:fillToRect t="100000" r="100000"/>
          </a:path>
          <a:tileRect l="-100000" b="-100000"/>
        </a:gradFill>
      </dgm:spPr>
      <dgm:t>
        <a:bodyPr/>
        <a:lstStyle/>
        <a:p>
          <a:pPr algn="r">
            <a:lnSpc>
              <a:spcPct val="150000"/>
            </a:lnSpc>
            <a:buNone/>
          </a:pPr>
          <a:r>
            <a:rPr lang="en-US" sz="1900" b="0" i="0" u="none" dirty="0">
              <a:solidFill>
                <a:schemeClr val="tx1"/>
              </a:solidFill>
              <a:latin typeface="Times New Roman" panose="02020603050405020304" pitchFamily="18" charset="0"/>
              <a:cs typeface="Times New Roman" panose="02020603050405020304" pitchFamily="18" charset="0"/>
            </a:rPr>
            <a:t>Fatigue, dizziness, depression, hypoglycemia, and gall bladder disease have also been reported, and the risk of developing pancreatitis is increased.</a:t>
          </a:r>
          <a:endParaRPr lang="en-US" sz="1900" b="0" dirty="0">
            <a:solidFill>
              <a:schemeClr val="tx1"/>
            </a:solidFill>
            <a:latin typeface="Times New Roman" panose="02020603050405020304" pitchFamily="18" charset="0"/>
            <a:cs typeface="Times New Roman" panose="02020603050405020304" pitchFamily="18" charset="0"/>
          </a:endParaRPr>
        </a:p>
      </dgm:t>
    </dgm:pt>
    <dgm:pt modelId="{99C2B742-3381-8F48-A48C-75F82E553CA8}" type="parTrans" cxnId="{FDB2EACD-3CC4-4D47-BF0D-818C38CB1160}">
      <dgm:prSet/>
      <dgm:spPr/>
      <dgm:t>
        <a:bodyPr/>
        <a:lstStyle/>
        <a:p>
          <a:endParaRPr lang="en-US"/>
        </a:p>
      </dgm:t>
    </dgm:pt>
    <dgm:pt modelId="{841B0876-C885-A440-BF45-3DB57C3A9E9C}" type="sibTrans" cxnId="{FDB2EACD-3CC4-4D47-BF0D-818C38CB1160}">
      <dgm:prSet/>
      <dgm:spPr/>
      <dgm:t>
        <a:bodyPr/>
        <a:lstStyle/>
        <a:p>
          <a:endParaRPr lang="en-US"/>
        </a:p>
      </dgm:t>
    </dgm:pt>
    <dgm:pt modelId="{E6FBB9BE-4D78-8349-B14E-75463CA35016}">
      <dgm:prSet custT="1"/>
      <dgm:spPr>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path path="circle">
            <a:fillToRect l="100000" t="100000"/>
          </a:path>
          <a:tileRect r="-100000" b="-100000"/>
        </a:gradFill>
      </dgm:spPr>
      <dgm:t>
        <a:bodyPr/>
        <a:lstStyle/>
        <a:p>
          <a:pPr algn="ctr">
            <a:lnSpc>
              <a:spcPct val="150000"/>
            </a:lnSpc>
            <a:buNone/>
          </a:pPr>
          <a:r>
            <a:rPr lang="en-US" sz="1900" b="0" i="0" u="none" dirty="0">
              <a:solidFill>
                <a:schemeClr val="tx1"/>
              </a:solidFill>
              <a:latin typeface="Times New Roman" panose="02020603050405020304" pitchFamily="18" charset="0"/>
              <a:cs typeface="Times New Roman" panose="02020603050405020304" pitchFamily="18" charset="0"/>
            </a:rPr>
            <a:t>Prescribing GLP-1 receptor agonists warrants telling </a:t>
          </a:r>
          <a:r>
            <a:rPr lang="en-US" sz="1800" b="0" i="0" u="none" dirty="0">
              <a:solidFill>
                <a:schemeClr val="tx1"/>
              </a:solidFill>
              <a:latin typeface="Times New Roman" panose="02020603050405020304" pitchFamily="18" charset="0"/>
              <a:cs typeface="Times New Roman" panose="02020603050405020304" pitchFamily="18" charset="0"/>
            </a:rPr>
            <a:t>patients</a:t>
          </a:r>
          <a:r>
            <a:rPr lang="en-US" sz="1900" b="0" i="0" u="none" dirty="0">
              <a:solidFill>
                <a:schemeClr val="tx1"/>
              </a:solidFill>
              <a:latin typeface="Times New Roman" panose="02020603050405020304" pitchFamily="18" charset="0"/>
              <a:cs typeface="Times New Roman" panose="02020603050405020304" pitchFamily="18" charset="0"/>
            </a:rPr>
            <a:t> that medullary thyroid tumor risk is increased based on results of rodent studies.</a:t>
          </a:r>
          <a:endParaRPr lang="en-US" sz="1900" dirty="0">
            <a:solidFill>
              <a:schemeClr val="tx1"/>
            </a:solidFill>
            <a:latin typeface="Times New Roman" panose="02020603050405020304" pitchFamily="18" charset="0"/>
            <a:cs typeface="Times New Roman" panose="02020603050405020304" pitchFamily="18" charset="0"/>
          </a:endParaRPr>
        </a:p>
      </dgm:t>
    </dgm:pt>
    <dgm:pt modelId="{48E3F4CE-6790-9D43-8A67-7AFE8FB33212}" type="parTrans" cxnId="{3DC5A33C-BD77-1040-8DFA-184D2CB194CC}">
      <dgm:prSet/>
      <dgm:spPr/>
      <dgm:t>
        <a:bodyPr/>
        <a:lstStyle/>
        <a:p>
          <a:endParaRPr lang="en-US"/>
        </a:p>
      </dgm:t>
    </dgm:pt>
    <dgm:pt modelId="{A2B263C7-7EF2-D748-BDBC-21481DDA2596}" type="sibTrans" cxnId="{3DC5A33C-BD77-1040-8DFA-184D2CB194CC}">
      <dgm:prSet/>
      <dgm:spPr/>
      <dgm:t>
        <a:bodyPr/>
        <a:lstStyle/>
        <a:p>
          <a:endParaRPr lang="en-US"/>
        </a:p>
      </dgm:t>
    </dgm:pt>
    <dgm:pt modelId="{39AE9A69-2421-674A-BB94-E593309C2FB0}" type="pres">
      <dgm:prSet presAssocID="{BEBD07B3-3B69-4D40-AB51-7590AA95AEC6}" presName="linearFlow" presStyleCnt="0">
        <dgm:presLayoutVars>
          <dgm:dir/>
          <dgm:resizeHandles val="exact"/>
        </dgm:presLayoutVars>
      </dgm:prSet>
      <dgm:spPr/>
    </dgm:pt>
    <dgm:pt modelId="{029894F1-0301-5B4E-81FC-0BEC7D251AF4}" type="pres">
      <dgm:prSet presAssocID="{6137D2E2-C80F-3944-BF14-D0D05985CEBF}" presName="composite" presStyleCnt="0"/>
      <dgm:spPr/>
    </dgm:pt>
    <dgm:pt modelId="{9C24B89F-A364-0344-8595-58ADCB8BC5CE}" type="pres">
      <dgm:prSet presAssocID="{6137D2E2-C80F-3944-BF14-D0D05985CEBF}" presName="imgShp" presStyleLbl="fgImgPlace1" presStyleIdx="0" presStyleCnt="3" custLinFactNeighborX="-13759" custLinFactNeighborY="1966"/>
      <dgm:spPr/>
    </dgm:pt>
    <dgm:pt modelId="{A846EB2A-9CC3-0D46-93B4-98303770F82E}" type="pres">
      <dgm:prSet presAssocID="{6137D2E2-C80F-3944-BF14-D0D05985CEBF}" presName="txShp" presStyleLbl="node1" presStyleIdx="0" presStyleCnt="3" custScaleX="121543">
        <dgm:presLayoutVars>
          <dgm:bulletEnabled val="1"/>
        </dgm:presLayoutVars>
      </dgm:prSet>
      <dgm:spPr/>
    </dgm:pt>
    <dgm:pt modelId="{C22F5C14-CF53-1848-8D31-4DECE8F924FE}" type="pres">
      <dgm:prSet presAssocID="{CBB4BA2E-4A49-0A4A-88C7-1E53402753F7}" presName="spacing" presStyleCnt="0"/>
      <dgm:spPr/>
    </dgm:pt>
    <dgm:pt modelId="{C990B19C-264F-074D-A22B-3B329B1368D9}" type="pres">
      <dgm:prSet presAssocID="{F9D3EE68-438C-3446-A46A-F7E63029F3D5}" presName="composite" presStyleCnt="0"/>
      <dgm:spPr/>
    </dgm:pt>
    <dgm:pt modelId="{0BBF5D6C-B9EF-AB44-83AB-122C6D45A356}" type="pres">
      <dgm:prSet presAssocID="{F9D3EE68-438C-3446-A46A-F7E63029F3D5}" presName="imgShp" presStyleLbl="fgImgPlace1" presStyleIdx="1" presStyleCnt="3" custLinFactNeighborX="-6880" custLinFactNeighborY="983"/>
      <dgm:spPr/>
    </dgm:pt>
    <dgm:pt modelId="{156CD0F1-1924-F145-9EAD-E145DCB134E6}" type="pres">
      <dgm:prSet presAssocID="{F9D3EE68-438C-3446-A46A-F7E63029F3D5}" presName="txShp" presStyleLbl="node1" presStyleIdx="1" presStyleCnt="3" custScaleX="121543">
        <dgm:presLayoutVars>
          <dgm:bulletEnabled val="1"/>
        </dgm:presLayoutVars>
      </dgm:prSet>
      <dgm:spPr/>
    </dgm:pt>
    <dgm:pt modelId="{75FCA3BB-DE22-D348-81B6-DEB608E0D264}" type="pres">
      <dgm:prSet presAssocID="{841B0876-C885-A440-BF45-3DB57C3A9E9C}" presName="spacing" presStyleCnt="0"/>
      <dgm:spPr/>
    </dgm:pt>
    <dgm:pt modelId="{2DBAD4AA-19FB-C041-B968-239D9454CD56}" type="pres">
      <dgm:prSet presAssocID="{E6FBB9BE-4D78-8349-B14E-75463CA35016}" presName="composite" presStyleCnt="0"/>
      <dgm:spPr/>
    </dgm:pt>
    <dgm:pt modelId="{49BA4BA3-9AB1-8C4A-B4D0-DD657F95D5EF}" type="pres">
      <dgm:prSet presAssocID="{E6FBB9BE-4D78-8349-B14E-75463CA35016}" presName="imgShp" presStyleLbl="fgImgPlace1" presStyleIdx="2" presStyleCnt="3" custScaleX="91508" custLinFactNeighborX="-4914" custLinFactNeighborY="983"/>
      <dgm:spPr/>
    </dgm:pt>
    <dgm:pt modelId="{AC5D7823-0CCA-B149-A7B4-83E580C38F74}" type="pres">
      <dgm:prSet presAssocID="{E6FBB9BE-4D78-8349-B14E-75463CA35016}" presName="txShp" presStyleLbl="node1" presStyleIdx="2" presStyleCnt="3" custScaleX="121543">
        <dgm:presLayoutVars>
          <dgm:bulletEnabled val="1"/>
        </dgm:presLayoutVars>
      </dgm:prSet>
      <dgm:spPr/>
    </dgm:pt>
  </dgm:ptLst>
  <dgm:cxnLst>
    <dgm:cxn modelId="{173F0B05-B410-0543-B104-E8197F7AAC00}" type="presOf" srcId="{F9D3EE68-438C-3446-A46A-F7E63029F3D5}" destId="{156CD0F1-1924-F145-9EAD-E145DCB134E6}" srcOrd="0" destOrd="0" presId="urn:microsoft.com/office/officeart/2005/8/layout/vList3"/>
    <dgm:cxn modelId="{4FC8053C-7628-604E-B14C-E9B86E30A97C}" type="presOf" srcId="{BEBD07B3-3B69-4D40-AB51-7590AA95AEC6}" destId="{39AE9A69-2421-674A-BB94-E593309C2FB0}" srcOrd="0" destOrd="0" presId="urn:microsoft.com/office/officeart/2005/8/layout/vList3"/>
    <dgm:cxn modelId="{3DC5A33C-BD77-1040-8DFA-184D2CB194CC}" srcId="{BEBD07B3-3B69-4D40-AB51-7590AA95AEC6}" destId="{E6FBB9BE-4D78-8349-B14E-75463CA35016}" srcOrd="2" destOrd="0" parTransId="{48E3F4CE-6790-9D43-8A67-7AFE8FB33212}" sibTransId="{A2B263C7-7EF2-D748-BDBC-21481DDA2596}"/>
    <dgm:cxn modelId="{8626B360-5DF7-DE41-8C45-ABA31268A64B}" srcId="{BEBD07B3-3B69-4D40-AB51-7590AA95AEC6}" destId="{6137D2E2-C80F-3944-BF14-D0D05985CEBF}" srcOrd="0" destOrd="0" parTransId="{1ECEE7D8-4C28-B44C-BD38-3F6BDB910ECA}" sibTransId="{CBB4BA2E-4A49-0A4A-88C7-1E53402753F7}"/>
    <dgm:cxn modelId="{5EEEC487-7AA4-D848-BB65-4F3899EE4005}" type="presOf" srcId="{E6FBB9BE-4D78-8349-B14E-75463CA35016}" destId="{AC5D7823-0CCA-B149-A7B4-83E580C38F74}" srcOrd="0" destOrd="0" presId="urn:microsoft.com/office/officeart/2005/8/layout/vList3"/>
    <dgm:cxn modelId="{FDB2EACD-3CC4-4D47-BF0D-818C38CB1160}" srcId="{BEBD07B3-3B69-4D40-AB51-7590AA95AEC6}" destId="{F9D3EE68-438C-3446-A46A-F7E63029F3D5}" srcOrd="1" destOrd="0" parTransId="{99C2B742-3381-8F48-A48C-75F82E553CA8}" sibTransId="{841B0876-C885-A440-BF45-3DB57C3A9E9C}"/>
    <dgm:cxn modelId="{B445DFF9-EAD9-1C48-9697-BF257A86CACA}" type="presOf" srcId="{6137D2E2-C80F-3944-BF14-D0D05985CEBF}" destId="{A846EB2A-9CC3-0D46-93B4-98303770F82E}" srcOrd="0" destOrd="0" presId="urn:microsoft.com/office/officeart/2005/8/layout/vList3"/>
    <dgm:cxn modelId="{2E11C66C-49D2-9C40-8C69-B2E191ED209C}" type="presParOf" srcId="{39AE9A69-2421-674A-BB94-E593309C2FB0}" destId="{029894F1-0301-5B4E-81FC-0BEC7D251AF4}" srcOrd="0" destOrd="0" presId="urn:microsoft.com/office/officeart/2005/8/layout/vList3"/>
    <dgm:cxn modelId="{590FB20F-8C39-E347-BB53-D51FC01328D5}" type="presParOf" srcId="{029894F1-0301-5B4E-81FC-0BEC7D251AF4}" destId="{9C24B89F-A364-0344-8595-58ADCB8BC5CE}" srcOrd="0" destOrd="0" presId="urn:microsoft.com/office/officeart/2005/8/layout/vList3"/>
    <dgm:cxn modelId="{98F3AF50-8528-704D-9224-F41258D523B6}" type="presParOf" srcId="{029894F1-0301-5B4E-81FC-0BEC7D251AF4}" destId="{A846EB2A-9CC3-0D46-93B4-98303770F82E}" srcOrd="1" destOrd="0" presId="urn:microsoft.com/office/officeart/2005/8/layout/vList3"/>
    <dgm:cxn modelId="{E6023A20-CA93-A545-A528-3C3E5832E200}" type="presParOf" srcId="{39AE9A69-2421-674A-BB94-E593309C2FB0}" destId="{C22F5C14-CF53-1848-8D31-4DECE8F924FE}" srcOrd="1" destOrd="0" presId="urn:microsoft.com/office/officeart/2005/8/layout/vList3"/>
    <dgm:cxn modelId="{F4B6FBA8-4F77-F340-A540-A4669751D4BC}" type="presParOf" srcId="{39AE9A69-2421-674A-BB94-E593309C2FB0}" destId="{C990B19C-264F-074D-A22B-3B329B1368D9}" srcOrd="2" destOrd="0" presId="urn:microsoft.com/office/officeart/2005/8/layout/vList3"/>
    <dgm:cxn modelId="{023C862D-22A1-2D4B-9F1B-F92328FD4424}" type="presParOf" srcId="{C990B19C-264F-074D-A22B-3B329B1368D9}" destId="{0BBF5D6C-B9EF-AB44-83AB-122C6D45A356}" srcOrd="0" destOrd="0" presId="urn:microsoft.com/office/officeart/2005/8/layout/vList3"/>
    <dgm:cxn modelId="{8ADA7AC4-29C4-094E-9838-9042328E810B}" type="presParOf" srcId="{C990B19C-264F-074D-A22B-3B329B1368D9}" destId="{156CD0F1-1924-F145-9EAD-E145DCB134E6}" srcOrd="1" destOrd="0" presId="urn:microsoft.com/office/officeart/2005/8/layout/vList3"/>
    <dgm:cxn modelId="{D5C9811E-BC7A-4040-9DFE-C5FCF800C16F}" type="presParOf" srcId="{39AE9A69-2421-674A-BB94-E593309C2FB0}" destId="{75FCA3BB-DE22-D348-81B6-DEB608E0D264}" srcOrd="3" destOrd="0" presId="urn:microsoft.com/office/officeart/2005/8/layout/vList3"/>
    <dgm:cxn modelId="{520C709C-0456-0E47-ABDF-00F7F47C9C8E}" type="presParOf" srcId="{39AE9A69-2421-674A-BB94-E593309C2FB0}" destId="{2DBAD4AA-19FB-C041-B968-239D9454CD56}" srcOrd="4" destOrd="0" presId="urn:microsoft.com/office/officeart/2005/8/layout/vList3"/>
    <dgm:cxn modelId="{F26873BD-AE95-9441-AF80-B962CFA293C8}" type="presParOf" srcId="{2DBAD4AA-19FB-C041-B968-239D9454CD56}" destId="{49BA4BA3-9AB1-8C4A-B4D0-DD657F95D5EF}" srcOrd="0" destOrd="0" presId="urn:microsoft.com/office/officeart/2005/8/layout/vList3"/>
    <dgm:cxn modelId="{D5C80073-4C18-724C-8E69-3DC461E75A6F}" type="presParOf" srcId="{2DBAD4AA-19FB-C041-B968-239D9454CD56}" destId="{AC5D7823-0CCA-B149-A7B4-83E580C38F7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E61064-E5F1-E94C-8C8B-0E4F62F8F8CE}" type="doc">
      <dgm:prSet loTypeId="urn:microsoft.com/office/officeart/2005/8/layout/default" loCatId="process" qsTypeId="urn:microsoft.com/office/officeart/2005/8/quickstyle/simple1" qsCatId="simple" csTypeId="urn:microsoft.com/office/officeart/2005/8/colors/colorful1" csCatId="colorful" phldr="1"/>
      <dgm:spPr/>
      <dgm:t>
        <a:bodyPr/>
        <a:lstStyle/>
        <a:p>
          <a:endParaRPr lang="en-US"/>
        </a:p>
      </dgm:t>
    </dgm:pt>
    <dgm:pt modelId="{35E579F3-A864-CD44-BB90-A3CC081F3FC4}">
      <dgm:prSe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Adequate hydration</a:t>
          </a:r>
          <a:r>
            <a:rPr lang="en-US" sz="17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(64 oz/ day)</a:t>
          </a:r>
        </a:p>
      </dgm:t>
    </dgm:pt>
    <dgm:pt modelId="{EFA7AC8D-8A41-1E49-A380-560528FCCBF4}" type="parTrans" cxnId="{ACCBDBFA-D583-BB4B-922C-3F5B2B7E3827}">
      <dgm:prSet/>
      <dgm:spPr/>
      <dgm:t>
        <a:bodyPr/>
        <a:lstStyle/>
        <a:p>
          <a:endParaRPr lang="en-US"/>
        </a:p>
      </dgm:t>
    </dgm:pt>
    <dgm:pt modelId="{41A1D12C-E898-BB42-A1C7-C458194819AB}" type="sibTrans" cxnId="{ACCBDBFA-D583-BB4B-922C-3F5B2B7E3827}">
      <dgm:prSet/>
      <dgm:spPr/>
      <dgm:t>
        <a:bodyPr/>
        <a:lstStyle/>
        <a:p>
          <a:endParaRPr lang="en-US"/>
        </a:p>
      </dgm:t>
    </dgm:pt>
    <dgm:pt modelId="{A01C43FB-6975-634E-B64E-020E146AC2D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dgm:spPr>
      <dgm:t>
        <a:bodyPr/>
        <a:lstStyle/>
        <a:p>
          <a:pPr>
            <a:lnSpc>
              <a:spcPct val="150000"/>
            </a:lnSpc>
          </a:pPr>
          <a:r>
            <a:rPr lang="en-US" sz="1900" b="0" dirty="0">
              <a:solidFill>
                <a:schemeClr val="tx1"/>
              </a:solidFill>
              <a:latin typeface="Times New Roman" panose="02020603050405020304" pitchFamily="18" charset="0"/>
              <a:cs typeface="Times New Roman" panose="02020603050405020304" pitchFamily="18" charset="0"/>
            </a:rPr>
            <a:t>Adequate protein intake</a:t>
          </a:r>
          <a:r>
            <a:rPr lang="en-US" sz="1800" b="0" dirty="0">
              <a:solidFill>
                <a:schemeClr val="tx1"/>
              </a:solidFill>
              <a:latin typeface="Times New Roman" panose="02020603050405020304" pitchFamily="18" charset="0"/>
              <a:cs typeface="Times New Roman" panose="02020603050405020304" pitchFamily="18" charset="0"/>
            </a:rPr>
            <a:t>: </a:t>
          </a:r>
          <a:r>
            <a:rPr lang="en-US" sz="1600" b="0" i="0" u="none" dirty="0">
              <a:solidFill>
                <a:schemeClr val="tx1"/>
              </a:solidFill>
              <a:latin typeface="Times New Roman" panose="02020603050405020304" pitchFamily="18" charset="0"/>
              <a:cs typeface="Times New Roman" panose="02020603050405020304" pitchFamily="18" charset="0"/>
            </a:rPr>
            <a:t>1.0-1.2 g/kg protein/ day using adjusted body weight, + 25% of remaining weight. </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BBEBD41A-8184-0549-97D1-62282212F516}" type="parTrans" cxnId="{B9F6D5B7-C5F6-3743-94D3-256815C62BC5}">
      <dgm:prSet/>
      <dgm:spPr/>
      <dgm:t>
        <a:bodyPr/>
        <a:lstStyle/>
        <a:p>
          <a:endParaRPr lang="en-US"/>
        </a:p>
      </dgm:t>
    </dgm:pt>
    <dgm:pt modelId="{51B2FFAE-CA3D-A546-A479-DCEBE153B4FF}" type="sibTrans" cxnId="{B9F6D5B7-C5F6-3743-94D3-256815C62BC5}">
      <dgm:prSet/>
      <dgm:spPr/>
      <dgm:t>
        <a:bodyPr/>
        <a:lstStyle/>
        <a:p>
          <a:endParaRPr lang="en-US"/>
        </a:p>
      </dgm:t>
    </dgm:pt>
    <dgm:pt modelId="{3D4DC4D6-F218-C74F-BC22-BABFA3A3DEE4}">
      <dgm:prSet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path path="circle">
            <a:fillToRect l="100000" t="100000"/>
          </a:path>
          <a:tileRect r="-100000" b="-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Regular exercise</a:t>
          </a:r>
          <a:r>
            <a:rPr lang="en-US" sz="1700" dirty="0">
              <a:solidFill>
                <a:schemeClr val="tx1"/>
              </a:solidFill>
              <a:latin typeface="Times New Roman" panose="02020603050405020304" pitchFamily="18" charset="0"/>
              <a:cs typeface="Times New Roman" panose="02020603050405020304" pitchFamily="18" charset="0"/>
            </a:rPr>
            <a:t>: </a:t>
          </a:r>
          <a:r>
            <a:rPr lang="en-US" sz="1600" b="0" i="0" u="none" dirty="0">
              <a:solidFill>
                <a:schemeClr val="tx1"/>
              </a:solidFill>
              <a:latin typeface="Times New Roman" panose="02020603050405020304" pitchFamily="18" charset="0"/>
              <a:cs typeface="Times New Roman" panose="02020603050405020304" pitchFamily="18" charset="0"/>
            </a:rPr>
            <a:t>resistance exercise 20 min 2x weekly &amp; CV exercise at least 150 minutes /week.</a:t>
          </a:r>
          <a:endParaRPr lang="en-US" sz="1600" dirty="0">
            <a:solidFill>
              <a:schemeClr val="tx1"/>
            </a:solidFill>
            <a:latin typeface="Times New Roman" panose="02020603050405020304" pitchFamily="18" charset="0"/>
            <a:cs typeface="Times New Roman" panose="02020603050405020304" pitchFamily="18" charset="0"/>
          </a:endParaRPr>
        </a:p>
      </dgm:t>
    </dgm:pt>
    <dgm:pt modelId="{9CCF2753-B808-3F44-B155-8D82497EEABB}" type="parTrans" cxnId="{0F0C98A0-641B-A745-B248-9B88CCE3D1E5}">
      <dgm:prSet/>
      <dgm:spPr/>
      <dgm:t>
        <a:bodyPr/>
        <a:lstStyle/>
        <a:p>
          <a:endParaRPr lang="en-US"/>
        </a:p>
      </dgm:t>
    </dgm:pt>
    <dgm:pt modelId="{A7176302-5218-C34F-8E0B-EE65B9292401}" type="sibTrans" cxnId="{0F0C98A0-641B-A745-B248-9B88CCE3D1E5}">
      <dgm:prSet/>
      <dgm:spPr/>
      <dgm:t>
        <a:bodyPr/>
        <a:lstStyle/>
        <a:p>
          <a:endParaRPr lang="en-US"/>
        </a:p>
      </dgm:t>
    </dgm:pt>
    <dgm:pt modelId="{2930F1BC-556B-0E42-A743-6D28FF97624B}">
      <dgm:prSe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path path="circle">
            <a:fillToRect l="100000" t="100000"/>
          </a:path>
          <a:tileRect r="-100000" b="-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Balanced diet including variety of food</a:t>
          </a:r>
          <a:r>
            <a:rPr lang="en-US" sz="1600" dirty="0">
              <a:solidFill>
                <a:schemeClr val="tx1"/>
              </a:solidFill>
              <a:latin typeface="Times New Roman" panose="02020603050405020304" pitchFamily="18" charset="0"/>
              <a:cs typeface="Times New Roman" panose="02020603050405020304" pitchFamily="18" charset="0"/>
            </a:rPr>
            <a:t>: </a:t>
          </a:r>
          <a:r>
            <a:rPr lang="en-US" sz="1600" b="0" i="0" u="none" dirty="0">
              <a:solidFill>
                <a:schemeClr val="tx1"/>
              </a:solidFill>
              <a:latin typeface="Times New Roman" panose="02020603050405020304" pitchFamily="18" charset="0"/>
              <a:cs typeface="Times New Roman" panose="02020603050405020304" pitchFamily="18" charset="0"/>
            </a:rPr>
            <a:t>half of intake should be vegetables and fruit</a:t>
          </a:r>
          <a:endParaRPr lang="en-US" sz="1600" dirty="0">
            <a:solidFill>
              <a:schemeClr val="tx1"/>
            </a:solidFill>
            <a:latin typeface="Times New Roman" panose="02020603050405020304" pitchFamily="18" charset="0"/>
            <a:cs typeface="Times New Roman" panose="02020603050405020304" pitchFamily="18" charset="0"/>
          </a:endParaRPr>
        </a:p>
      </dgm:t>
    </dgm:pt>
    <dgm:pt modelId="{7DCE7FA2-57C2-8146-97E1-8417A74695F8}" type="parTrans" cxnId="{6F152D91-48DF-C54F-A5E8-45EECBF6B946}">
      <dgm:prSet/>
      <dgm:spPr/>
      <dgm:t>
        <a:bodyPr/>
        <a:lstStyle/>
        <a:p>
          <a:endParaRPr lang="en-US"/>
        </a:p>
      </dgm:t>
    </dgm:pt>
    <dgm:pt modelId="{44E1063B-D06B-6F44-B3E9-5E674231149F}" type="sibTrans" cxnId="{6F152D91-48DF-C54F-A5E8-45EECBF6B946}">
      <dgm:prSet/>
      <dgm:spPr/>
      <dgm:t>
        <a:bodyPr/>
        <a:lstStyle/>
        <a:p>
          <a:endParaRPr lang="en-US"/>
        </a:p>
      </dgm:t>
    </dgm:pt>
    <dgm:pt modelId="{322DE560-02FE-6946-A493-23C6810E533A}">
      <dgm:prSet custT="1"/>
      <dgm:spPr>
        <a:gradFill flip="none" rotWithShape="0">
          <a:gsLst>
            <a:gs pos="0">
              <a:schemeClr val="accent6">
                <a:hueOff val="0"/>
                <a:satOff val="0"/>
                <a:lumOff val="0"/>
                <a:tint val="66000"/>
                <a:satMod val="160000"/>
              </a:schemeClr>
            </a:gs>
            <a:gs pos="50000">
              <a:schemeClr val="accent6">
                <a:hueOff val="0"/>
                <a:satOff val="0"/>
                <a:lumOff val="0"/>
                <a:tint val="44500"/>
                <a:satMod val="160000"/>
              </a:schemeClr>
            </a:gs>
            <a:gs pos="100000">
              <a:schemeClr val="accent6">
                <a:hueOff val="0"/>
                <a:satOff val="0"/>
                <a:lumOff val="0"/>
                <a:tint val="23500"/>
                <a:satMod val="160000"/>
              </a:schemeClr>
            </a:gs>
          </a:gsLst>
          <a:path path="circle">
            <a:fillToRect l="100000" t="100000"/>
          </a:path>
          <a:tileRect r="-100000" b="-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Screening for mineral and vitamin deficiencies</a:t>
          </a:r>
          <a:r>
            <a:rPr lang="en-US" sz="17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possible risk of anemia, B12, Vitamin D. </a:t>
          </a:r>
        </a:p>
      </dgm:t>
    </dgm:pt>
    <dgm:pt modelId="{0AE97CF8-763F-E344-A057-0BCD2E90324E}" type="parTrans" cxnId="{7E87A4CA-09C7-C94D-A1F1-F934424CAA03}">
      <dgm:prSet/>
      <dgm:spPr/>
      <dgm:t>
        <a:bodyPr/>
        <a:lstStyle/>
        <a:p>
          <a:endParaRPr lang="en-US"/>
        </a:p>
      </dgm:t>
    </dgm:pt>
    <dgm:pt modelId="{CC2C7A04-9A16-944E-B129-67CCE801EA68}" type="sibTrans" cxnId="{7E87A4CA-09C7-C94D-A1F1-F934424CAA03}">
      <dgm:prSet/>
      <dgm:spPr/>
      <dgm:t>
        <a:bodyPr/>
        <a:lstStyle/>
        <a:p>
          <a:endParaRPr lang="en-US"/>
        </a:p>
      </dgm:t>
    </dgm:pt>
    <dgm:pt modelId="{616FB93A-9B05-4A43-A580-420F47D6AE0A}" type="pres">
      <dgm:prSet presAssocID="{BDE61064-E5F1-E94C-8C8B-0E4F62F8F8CE}" presName="diagram" presStyleCnt="0">
        <dgm:presLayoutVars>
          <dgm:dir/>
          <dgm:resizeHandles val="exact"/>
        </dgm:presLayoutVars>
      </dgm:prSet>
      <dgm:spPr/>
    </dgm:pt>
    <dgm:pt modelId="{0F62C3BA-52B9-7C45-9DD3-9C5342FC1CA4}" type="pres">
      <dgm:prSet presAssocID="{35E579F3-A864-CD44-BB90-A3CC081F3FC4}" presName="node" presStyleLbl="node1" presStyleIdx="0" presStyleCnt="5">
        <dgm:presLayoutVars>
          <dgm:bulletEnabled val="1"/>
        </dgm:presLayoutVars>
      </dgm:prSet>
      <dgm:spPr/>
    </dgm:pt>
    <dgm:pt modelId="{44DB79D9-1CB0-EA46-8F97-A63B716E4AD6}" type="pres">
      <dgm:prSet presAssocID="{41A1D12C-E898-BB42-A1C7-C458194819AB}" presName="sibTrans" presStyleCnt="0"/>
      <dgm:spPr/>
    </dgm:pt>
    <dgm:pt modelId="{6273E3C8-9857-7F43-AEEF-39387B74F8A2}" type="pres">
      <dgm:prSet presAssocID="{A01C43FB-6975-634E-B64E-020E146AC2DA}" presName="node" presStyleLbl="node1" presStyleIdx="1" presStyleCnt="5">
        <dgm:presLayoutVars>
          <dgm:bulletEnabled val="1"/>
        </dgm:presLayoutVars>
      </dgm:prSet>
      <dgm:spPr/>
    </dgm:pt>
    <dgm:pt modelId="{BDFC3A40-7037-DB44-98A7-655E9782D9BD}" type="pres">
      <dgm:prSet presAssocID="{51B2FFAE-CA3D-A546-A479-DCEBE153B4FF}" presName="sibTrans" presStyleCnt="0"/>
      <dgm:spPr/>
    </dgm:pt>
    <dgm:pt modelId="{9680DD26-5BF3-BB4C-8A47-8FA71AD71884}" type="pres">
      <dgm:prSet presAssocID="{3D4DC4D6-F218-C74F-BC22-BABFA3A3DEE4}" presName="node" presStyleLbl="node1" presStyleIdx="2" presStyleCnt="5" custScaleY="95327">
        <dgm:presLayoutVars>
          <dgm:bulletEnabled val="1"/>
        </dgm:presLayoutVars>
      </dgm:prSet>
      <dgm:spPr/>
    </dgm:pt>
    <dgm:pt modelId="{0DE5AC16-386B-5F4C-9514-4216CE5B6343}" type="pres">
      <dgm:prSet presAssocID="{A7176302-5218-C34F-8E0B-EE65B9292401}" presName="sibTrans" presStyleCnt="0"/>
      <dgm:spPr/>
    </dgm:pt>
    <dgm:pt modelId="{6D826025-EDF4-7A46-BF4B-531E8CD27481}" type="pres">
      <dgm:prSet presAssocID="{2930F1BC-556B-0E42-A743-6D28FF97624B}" presName="node" presStyleLbl="node1" presStyleIdx="3" presStyleCnt="5">
        <dgm:presLayoutVars>
          <dgm:bulletEnabled val="1"/>
        </dgm:presLayoutVars>
      </dgm:prSet>
      <dgm:spPr/>
    </dgm:pt>
    <dgm:pt modelId="{A4CC3EA1-DAAF-FF4F-AC19-7B9F19BBC800}" type="pres">
      <dgm:prSet presAssocID="{44E1063B-D06B-6F44-B3E9-5E674231149F}" presName="sibTrans" presStyleCnt="0"/>
      <dgm:spPr/>
    </dgm:pt>
    <dgm:pt modelId="{E520F96C-7ADD-EE46-9640-8206A1D8C246}" type="pres">
      <dgm:prSet presAssocID="{322DE560-02FE-6946-A493-23C6810E533A}" presName="node" presStyleLbl="node1" presStyleIdx="4" presStyleCnt="5">
        <dgm:presLayoutVars>
          <dgm:bulletEnabled val="1"/>
        </dgm:presLayoutVars>
      </dgm:prSet>
      <dgm:spPr/>
    </dgm:pt>
  </dgm:ptLst>
  <dgm:cxnLst>
    <dgm:cxn modelId="{2468C714-8324-364A-92F5-756D2654EF12}" type="presOf" srcId="{35E579F3-A864-CD44-BB90-A3CC081F3FC4}" destId="{0F62C3BA-52B9-7C45-9DD3-9C5342FC1CA4}" srcOrd="0" destOrd="0" presId="urn:microsoft.com/office/officeart/2005/8/layout/default"/>
    <dgm:cxn modelId="{8195341C-2DEE-7C4E-9BB5-6232BD545C03}" type="presOf" srcId="{A01C43FB-6975-634E-B64E-020E146AC2DA}" destId="{6273E3C8-9857-7F43-AEEF-39387B74F8A2}" srcOrd="0" destOrd="0" presId="urn:microsoft.com/office/officeart/2005/8/layout/default"/>
    <dgm:cxn modelId="{C9207F68-F320-EE4B-8028-5D9B444FFD4E}" type="presOf" srcId="{322DE560-02FE-6946-A493-23C6810E533A}" destId="{E520F96C-7ADD-EE46-9640-8206A1D8C246}" srcOrd="0" destOrd="0" presId="urn:microsoft.com/office/officeart/2005/8/layout/default"/>
    <dgm:cxn modelId="{6F152D91-48DF-C54F-A5E8-45EECBF6B946}" srcId="{BDE61064-E5F1-E94C-8C8B-0E4F62F8F8CE}" destId="{2930F1BC-556B-0E42-A743-6D28FF97624B}" srcOrd="3" destOrd="0" parTransId="{7DCE7FA2-57C2-8146-97E1-8417A74695F8}" sibTransId="{44E1063B-D06B-6F44-B3E9-5E674231149F}"/>
    <dgm:cxn modelId="{0F0C98A0-641B-A745-B248-9B88CCE3D1E5}" srcId="{BDE61064-E5F1-E94C-8C8B-0E4F62F8F8CE}" destId="{3D4DC4D6-F218-C74F-BC22-BABFA3A3DEE4}" srcOrd="2" destOrd="0" parTransId="{9CCF2753-B808-3F44-B155-8D82497EEABB}" sibTransId="{A7176302-5218-C34F-8E0B-EE65B9292401}"/>
    <dgm:cxn modelId="{5CF9DEB2-754C-BE40-8966-607640CAC9E2}" type="presOf" srcId="{3D4DC4D6-F218-C74F-BC22-BABFA3A3DEE4}" destId="{9680DD26-5BF3-BB4C-8A47-8FA71AD71884}" srcOrd="0" destOrd="0" presId="urn:microsoft.com/office/officeart/2005/8/layout/default"/>
    <dgm:cxn modelId="{2BDA38B5-9AC8-F14B-9B80-6B9FC40725BE}" type="presOf" srcId="{2930F1BC-556B-0E42-A743-6D28FF97624B}" destId="{6D826025-EDF4-7A46-BF4B-531E8CD27481}" srcOrd="0" destOrd="0" presId="urn:microsoft.com/office/officeart/2005/8/layout/default"/>
    <dgm:cxn modelId="{B9F6D5B7-C5F6-3743-94D3-256815C62BC5}" srcId="{BDE61064-E5F1-E94C-8C8B-0E4F62F8F8CE}" destId="{A01C43FB-6975-634E-B64E-020E146AC2DA}" srcOrd="1" destOrd="0" parTransId="{BBEBD41A-8184-0549-97D1-62282212F516}" sibTransId="{51B2FFAE-CA3D-A546-A479-DCEBE153B4FF}"/>
    <dgm:cxn modelId="{A78466C1-E775-BC42-927B-1D40547157DC}" type="presOf" srcId="{BDE61064-E5F1-E94C-8C8B-0E4F62F8F8CE}" destId="{616FB93A-9B05-4A43-A580-420F47D6AE0A}" srcOrd="0" destOrd="0" presId="urn:microsoft.com/office/officeart/2005/8/layout/default"/>
    <dgm:cxn modelId="{7E87A4CA-09C7-C94D-A1F1-F934424CAA03}" srcId="{BDE61064-E5F1-E94C-8C8B-0E4F62F8F8CE}" destId="{322DE560-02FE-6946-A493-23C6810E533A}" srcOrd="4" destOrd="0" parTransId="{0AE97CF8-763F-E344-A057-0BCD2E90324E}" sibTransId="{CC2C7A04-9A16-944E-B129-67CCE801EA68}"/>
    <dgm:cxn modelId="{ACCBDBFA-D583-BB4B-922C-3F5B2B7E3827}" srcId="{BDE61064-E5F1-E94C-8C8B-0E4F62F8F8CE}" destId="{35E579F3-A864-CD44-BB90-A3CC081F3FC4}" srcOrd="0" destOrd="0" parTransId="{EFA7AC8D-8A41-1E49-A380-560528FCCBF4}" sibTransId="{41A1D12C-E898-BB42-A1C7-C458194819AB}"/>
    <dgm:cxn modelId="{FACF59F1-A24F-ED42-9792-CCD29194AEFC}" type="presParOf" srcId="{616FB93A-9B05-4A43-A580-420F47D6AE0A}" destId="{0F62C3BA-52B9-7C45-9DD3-9C5342FC1CA4}" srcOrd="0" destOrd="0" presId="urn:microsoft.com/office/officeart/2005/8/layout/default"/>
    <dgm:cxn modelId="{516CDBFA-11CC-F84B-BC87-89DBFDDA3AB5}" type="presParOf" srcId="{616FB93A-9B05-4A43-A580-420F47D6AE0A}" destId="{44DB79D9-1CB0-EA46-8F97-A63B716E4AD6}" srcOrd="1" destOrd="0" presId="urn:microsoft.com/office/officeart/2005/8/layout/default"/>
    <dgm:cxn modelId="{D1711BDC-F16B-A646-982D-E2304B02B890}" type="presParOf" srcId="{616FB93A-9B05-4A43-A580-420F47D6AE0A}" destId="{6273E3C8-9857-7F43-AEEF-39387B74F8A2}" srcOrd="2" destOrd="0" presId="urn:microsoft.com/office/officeart/2005/8/layout/default"/>
    <dgm:cxn modelId="{703E3DE1-19FF-504E-B6C2-201E6E51F613}" type="presParOf" srcId="{616FB93A-9B05-4A43-A580-420F47D6AE0A}" destId="{BDFC3A40-7037-DB44-98A7-655E9782D9BD}" srcOrd="3" destOrd="0" presId="urn:microsoft.com/office/officeart/2005/8/layout/default"/>
    <dgm:cxn modelId="{B9598F72-8D60-0E4A-956C-C2B67F292380}" type="presParOf" srcId="{616FB93A-9B05-4A43-A580-420F47D6AE0A}" destId="{9680DD26-5BF3-BB4C-8A47-8FA71AD71884}" srcOrd="4" destOrd="0" presId="urn:microsoft.com/office/officeart/2005/8/layout/default"/>
    <dgm:cxn modelId="{416003D8-581F-2342-ADAB-F8A12B3055F7}" type="presParOf" srcId="{616FB93A-9B05-4A43-A580-420F47D6AE0A}" destId="{0DE5AC16-386B-5F4C-9514-4216CE5B6343}" srcOrd="5" destOrd="0" presId="urn:microsoft.com/office/officeart/2005/8/layout/default"/>
    <dgm:cxn modelId="{593F9DFB-DF27-0C4E-9404-01D9101CF776}" type="presParOf" srcId="{616FB93A-9B05-4A43-A580-420F47D6AE0A}" destId="{6D826025-EDF4-7A46-BF4B-531E8CD27481}" srcOrd="6" destOrd="0" presId="urn:microsoft.com/office/officeart/2005/8/layout/default"/>
    <dgm:cxn modelId="{251DAA5F-5759-6A42-BE2E-2CA0669094B4}" type="presParOf" srcId="{616FB93A-9B05-4A43-A580-420F47D6AE0A}" destId="{A4CC3EA1-DAAF-FF4F-AC19-7B9F19BBC800}" srcOrd="7" destOrd="0" presId="urn:microsoft.com/office/officeart/2005/8/layout/default"/>
    <dgm:cxn modelId="{E72CDBDC-C535-204E-A239-6A9BFA4665E0}" type="presParOf" srcId="{616FB93A-9B05-4A43-A580-420F47D6AE0A}" destId="{E520F96C-7ADD-EE46-9640-8206A1D8C24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10AC0B-49D0-3D4B-AEE0-28332B78B334}" type="doc">
      <dgm:prSet loTypeId="urn:microsoft.com/office/officeart/2008/layout/LinedList" loCatId="process" qsTypeId="urn:microsoft.com/office/officeart/2005/8/quickstyle/simple1" qsCatId="simple" csTypeId="urn:microsoft.com/office/officeart/2005/8/colors/colorful5" csCatId="colorful" phldr="1"/>
      <dgm:spPr/>
      <dgm:t>
        <a:bodyPr/>
        <a:lstStyle/>
        <a:p>
          <a:endParaRPr lang="en-US"/>
        </a:p>
      </dgm:t>
    </dgm:pt>
    <dgm:pt modelId="{1A61C045-6F63-7C4A-85E6-686E4369D2DB}">
      <dgm:prSe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dgm:spPr>
      <dgm:t>
        <a:bodyPr anchor="ctr"/>
        <a:lstStyle/>
        <a:p>
          <a:pPr algn="ctr">
            <a:lnSpc>
              <a:spcPct val="150000"/>
            </a:lnSpc>
          </a:pPr>
          <a:r>
            <a:rPr lang="en-US" sz="1900" dirty="0">
              <a:latin typeface="Times New Roman" panose="02020603050405020304" pitchFamily="18" charset="0"/>
              <a:cs typeface="Times New Roman" panose="02020603050405020304" pitchFamily="18" charset="0"/>
            </a:rPr>
            <a:t>10% to 20% of body weight </a:t>
          </a:r>
          <a:r>
            <a:rPr lang="en-US" sz="1900" dirty="0">
              <a:latin typeface="Times New Roman" panose="02020603050405020304" pitchFamily="18" charset="0"/>
              <a:cs typeface="Times New Roman" panose="02020603050405020304" pitchFamily="18" charset="0"/>
              <a:sym typeface="Wingdings" pitchFamily="2" charset="2"/>
            </a:rPr>
            <a:t> </a:t>
          </a:r>
          <a:r>
            <a:rPr lang="en-US" sz="1900" dirty="0">
              <a:latin typeface="Times New Roman" panose="02020603050405020304" pitchFamily="18" charset="0"/>
              <a:cs typeface="Times New Roman" panose="02020603050405020304" pitchFamily="18" charset="0"/>
            </a:rPr>
            <a:t>decrease patients’ prescription drug dosage.</a:t>
          </a:r>
        </a:p>
      </dgm:t>
    </dgm:pt>
    <dgm:pt modelId="{8C893511-6616-EC48-9248-2AC994AE8D98}" type="parTrans" cxnId="{6E014AA7-FC37-0543-B25B-8E7D74FA7DC1}">
      <dgm:prSet/>
      <dgm:spPr/>
      <dgm:t>
        <a:bodyPr/>
        <a:lstStyle/>
        <a:p>
          <a:endParaRPr lang="en-US"/>
        </a:p>
      </dgm:t>
    </dgm:pt>
    <dgm:pt modelId="{B2944EF2-A4EE-9742-B687-9C10CD7B6422}" type="sibTrans" cxnId="{6E014AA7-FC37-0543-B25B-8E7D74FA7DC1}">
      <dgm:prSet/>
      <dgm:spPr/>
      <dgm:t>
        <a:bodyPr/>
        <a:lstStyle/>
        <a:p>
          <a:endParaRPr lang="en-US"/>
        </a:p>
      </dgm:t>
    </dgm:pt>
    <dgm:pt modelId="{9BBE833E-8C22-3E42-AB71-230473F88CD0}">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dgm:spPr>
      <dgm:t>
        <a:bodyPr anchor="ctr"/>
        <a:lstStyle/>
        <a:p>
          <a:pPr algn="ctr">
            <a:lnSpc>
              <a:spcPct val="150000"/>
            </a:lnSpc>
          </a:pPr>
          <a:r>
            <a:rPr lang="en-US" sz="1900" dirty="0">
              <a:latin typeface="Times New Roman" panose="02020603050405020304" pitchFamily="18" charset="0"/>
              <a:cs typeface="Times New Roman" panose="02020603050405020304" pitchFamily="18" charset="0"/>
            </a:rPr>
            <a:t>Weight </a:t>
          </a:r>
          <a:r>
            <a:rPr lang="en-US" sz="1900" dirty="0">
              <a:latin typeface="Times New Roman" panose="02020603050405020304" pitchFamily="18" charset="0"/>
              <a:cs typeface="Times New Roman" panose="02020603050405020304" pitchFamily="18" charset="0"/>
              <a:sym typeface="Wingdings" pitchFamily="2" charset="2"/>
            </a:rPr>
            <a:t> b</a:t>
          </a:r>
          <a:r>
            <a:rPr lang="en-US" sz="1900" dirty="0">
              <a:latin typeface="Times New Roman" panose="02020603050405020304" pitchFamily="18" charset="0"/>
              <a:cs typeface="Times New Roman" panose="02020603050405020304" pitchFamily="18" charset="0"/>
            </a:rPr>
            <a:t>lood pressure &amp; diabetes improve </a:t>
          </a:r>
          <a:r>
            <a:rPr lang="en-US" sz="1900" dirty="0">
              <a:latin typeface="Times New Roman" panose="02020603050405020304" pitchFamily="18" charset="0"/>
              <a:cs typeface="Times New Roman" panose="02020603050405020304" pitchFamily="18" charset="0"/>
              <a:sym typeface="Wingdings" pitchFamily="2" charset="2"/>
            </a:rPr>
            <a:t> </a:t>
          </a:r>
          <a:r>
            <a:rPr lang="en-US" sz="1900" dirty="0">
              <a:latin typeface="Times New Roman" panose="02020603050405020304" pitchFamily="18" charset="0"/>
              <a:cs typeface="Times New Roman" panose="02020603050405020304" pitchFamily="18" charset="0"/>
            </a:rPr>
            <a:t>possible risk of </a:t>
          </a:r>
        </a:p>
        <a:p>
          <a:pPr algn="ctr">
            <a:lnSpc>
              <a:spcPct val="150000"/>
            </a:lnSpc>
          </a:pPr>
          <a:r>
            <a:rPr lang="en-US" sz="1900" dirty="0">
              <a:latin typeface="Times New Roman" panose="02020603050405020304" pitchFamily="18" charset="0"/>
              <a:cs typeface="Times New Roman" panose="02020603050405020304" pitchFamily="18" charset="0"/>
            </a:rPr>
            <a:t>postural hypotension and hypoglycemia. </a:t>
          </a:r>
        </a:p>
      </dgm:t>
    </dgm:pt>
    <dgm:pt modelId="{A76F26CE-491F-D449-A013-CF0F70A3E3F9}" type="parTrans" cxnId="{1EC33A76-364C-8340-93E0-4DDD211090FD}">
      <dgm:prSet/>
      <dgm:spPr/>
      <dgm:t>
        <a:bodyPr/>
        <a:lstStyle/>
        <a:p>
          <a:endParaRPr lang="en-US"/>
        </a:p>
      </dgm:t>
    </dgm:pt>
    <dgm:pt modelId="{19215526-6E43-774D-9E08-009692F19B61}" type="sibTrans" cxnId="{1EC33A76-364C-8340-93E0-4DDD211090FD}">
      <dgm:prSet/>
      <dgm:spPr/>
      <dgm:t>
        <a:bodyPr/>
        <a:lstStyle/>
        <a:p>
          <a:endParaRPr lang="en-US"/>
        </a:p>
      </dgm:t>
    </dgm:pt>
    <dgm:pt modelId="{C1F398CD-6BD2-3A49-A01D-78E1988A2226}">
      <dgm:prSet custT="1"/>
      <dgm:spPr>
        <a:gradFill flip="none" rotWithShape="0">
          <a:gsLst>
            <a:gs pos="0">
              <a:srgbClr val="D5FC79">
                <a:tint val="66000"/>
                <a:satMod val="160000"/>
              </a:srgbClr>
            </a:gs>
            <a:gs pos="50000">
              <a:srgbClr val="D5FC79">
                <a:tint val="44500"/>
                <a:satMod val="160000"/>
              </a:srgbClr>
            </a:gs>
            <a:gs pos="100000">
              <a:srgbClr val="D5FC79">
                <a:tint val="23500"/>
                <a:satMod val="160000"/>
              </a:srgbClr>
            </a:gs>
          </a:gsLst>
          <a:path path="circle">
            <a:fillToRect l="100000" b="100000"/>
          </a:path>
          <a:tileRect t="-100000" r="-100000"/>
        </a:gradFill>
      </dgm:spPr>
      <dgm:t>
        <a:bodyPr anchor="ctr"/>
        <a:lstStyle/>
        <a:p>
          <a:pPr algn="ctr">
            <a:lnSpc>
              <a:spcPct val="150000"/>
            </a:lnSpc>
          </a:pPr>
          <a:r>
            <a:rPr lang="en-US" sz="17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Weight </a:t>
          </a:r>
          <a:r>
            <a:rPr lang="en-US" sz="1900" dirty="0">
              <a:latin typeface="Times New Roman" panose="02020603050405020304" pitchFamily="18" charset="0"/>
              <a:cs typeface="Times New Roman" panose="02020603050405020304" pitchFamily="18" charset="0"/>
              <a:sym typeface="Wingdings" pitchFamily="2" charset="2"/>
            </a:rPr>
            <a:t> </a:t>
          </a:r>
          <a:r>
            <a:rPr lang="en-US" sz="1900" dirty="0">
              <a:latin typeface="Times New Roman" panose="02020603050405020304" pitchFamily="18" charset="0"/>
              <a:cs typeface="Times New Roman" panose="02020603050405020304" pitchFamily="18" charset="0"/>
            </a:rPr>
            <a:t>Psychotropic, Adderall®, may cause over-stimulation </a:t>
          </a:r>
          <a:r>
            <a:rPr lang="en-US" sz="1900" dirty="0">
              <a:latin typeface="Times New Roman" panose="02020603050405020304" pitchFamily="18" charset="0"/>
              <a:cs typeface="Times New Roman" panose="02020603050405020304" pitchFamily="18" charset="0"/>
              <a:sym typeface="Wingdings" pitchFamily="2" charset="2"/>
            </a:rPr>
            <a:t></a:t>
          </a:r>
          <a:r>
            <a:rPr lang="en-US" sz="1900" dirty="0">
              <a:latin typeface="Times New Roman" panose="02020603050405020304" pitchFamily="18" charset="0"/>
              <a:cs typeface="Times New Roman" panose="02020603050405020304" pitchFamily="18" charset="0"/>
            </a:rPr>
            <a:t> dose reduction; and thyroid hormone requirements may need to be re-assessed due to possible change in absorption.</a:t>
          </a:r>
        </a:p>
      </dgm:t>
    </dgm:pt>
    <dgm:pt modelId="{196FBA1B-32AB-CD42-961A-55A9CEE502C7}" type="parTrans" cxnId="{5F09D96A-4FD0-974B-8E6D-0514F866B5ED}">
      <dgm:prSet/>
      <dgm:spPr/>
      <dgm:t>
        <a:bodyPr/>
        <a:lstStyle/>
        <a:p>
          <a:endParaRPr lang="en-US"/>
        </a:p>
      </dgm:t>
    </dgm:pt>
    <dgm:pt modelId="{A71DA879-C82B-C449-8F46-BFC60FA676FF}" type="sibTrans" cxnId="{5F09D96A-4FD0-974B-8E6D-0514F866B5ED}">
      <dgm:prSet/>
      <dgm:spPr/>
      <dgm:t>
        <a:bodyPr/>
        <a:lstStyle/>
        <a:p>
          <a:endParaRPr lang="en-US"/>
        </a:p>
      </dgm:t>
    </dgm:pt>
    <dgm:pt modelId="{B91C65E0-3534-874F-9CBA-9E2299B125F1}" type="pres">
      <dgm:prSet presAssocID="{5F10AC0B-49D0-3D4B-AEE0-28332B78B334}" presName="vert0" presStyleCnt="0">
        <dgm:presLayoutVars>
          <dgm:dir/>
          <dgm:animOne val="branch"/>
          <dgm:animLvl val="lvl"/>
        </dgm:presLayoutVars>
      </dgm:prSet>
      <dgm:spPr/>
    </dgm:pt>
    <dgm:pt modelId="{68DAAA49-F6BA-8A4A-8169-C92F79954979}" type="pres">
      <dgm:prSet presAssocID="{1A61C045-6F63-7C4A-85E6-686E4369D2DB}" presName="thickLine" presStyleLbl="alignNode1" presStyleIdx="0" presStyleCnt="3"/>
      <dgm:spPr/>
    </dgm:pt>
    <dgm:pt modelId="{C94E6235-E229-A541-AFD6-828C6AC70E4A}" type="pres">
      <dgm:prSet presAssocID="{1A61C045-6F63-7C4A-85E6-686E4369D2DB}" presName="horz1" presStyleCnt="0"/>
      <dgm:spPr/>
    </dgm:pt>
    <dgm:pt modelId="{41E59CC4-6325-9A43-B113-2803B6754E76}" type="pres">
      <dgm:prSet presAssocID="{1A61C045-6F63-7C4A-85E6-686E4369D2DB}" presName="tx1" presStyleLbl="revTx" presStyleIdx="0" presStyleCnt="3"/>
      <dgm:spPr/>
    </dgm:pt>
    <dgm:pt modelId="{F65A549C-73FB-9648-B8B1-B67B33D46535}" type="pres">
      <dgm:prSet presAssocID="{1A61C045-6F63-7C4A-85E6-686E4369D2DB}" presName="vert1" presStyleCnt="0"/>
      <dgm:spPr/>
    </dgm:pt>
    <dgm:pt modelId="{18032453-B2DC-4045-AA77-2229FC701564}" type="pres">
      <dgm:prSet presAssocID="{9BBE833E-8C22-3E42-AB71-230473F88CD0}" presName="thickLine" presStyleLbl="alignNode1" presStyleIdx="1" presStyleCnt="3"/>
      <dgm:spPr/>
    </dgm:pt>
    <dgm:pt modelId="{7D9F427A-0A92-EC4F-A7D3-462832C73C5E}" type="pres">
      <dgm:prSet presAssocID="{9BBE833E-8C22-3E42-AB71-230473F88CD0}" presName="horz1" presStyleCnt="0"/>
      <dgm:spPr/>
    </dgm:pt>
    <dgm:pt modelId="{BE0F2C5C-060A-654E-905E-BB5856B99D7B}" type="pres">
      <dgm:prSet presAssocID="{9BBE833E-8C22-3E42-AB71-230473F88CD0}" presName="tx1" presStyleLbl="revTx" presStyleIdx="1" presStyleCnt="3"/>
      <dgm:spPr/>
    </dgm:pt>
    <dgm:pt modelId="{8F875C34-8999-6E4B-8B21-381AEBE9FB84}" type="pres">
      <dgm:prSet presAssocID="{9BBE833E-8C22-3E42-AB71-230473F88CD0}" presName="vert1" presStyleCnt="0"/>
      <dgm:spPr/>
    </dgm:pt>
    <dgm:pt modelId="{2C782389-59E2-4D48-BE1E-383BC1B7FA23}" type="pres">
      <dgm:prSet presAssocID="{C1F398CD-6BD2-3A49-A01D-78E1988A2226}" presName="thickLine" presStyleLbl="alignNode1" presStyleIdx="2" presStyleCnt="3"/>
      <dgm:spPr/>
    </dgm:pt>
    <dgm:pt modelId="{7E180250-7246-1140-8D41-6635134F8501}" type="pres">
      <dgm:prSet presAssocID="{C1F398CD-6BD2-3A49-A01D-78E1988A2226}" presName="horz1" presStyleCnt="0"/>
      <dgm:spPr/>
    </dgm:pt>
    <dgm:pt modelId="{7EE3A331-2328-3440-ADBE-FB36771A2317}" type="pres">
      <dgm:prSet presAssocID="{C1F398CD-6BD2-3A49-A01D-78E1988A2226}" presName="tx1" presStyleLbl="revTx" presStyleIdx="2" presStyleCnt="3"/>
      <dgm:spPr/>
    </dgm:pt>
    <dgm:pt modelId="{F4869157-2FBD-ED46-B8E7-88B64871F441}" type="pres">
      <dgm:prSet presAssocID="{C1F398CD-6BD2-3A49-A01D-78E1988A2226}" presName="vert1" presStyleCnt="0"/>
      <dgm:spPr/>
    </dgm:pt>
  </dgm:ptLst>
  <dgm:cxnLst>
    <dgm:cxn modelId="{F3582107-2F6F-C14D-BF3F-0CF7D3B9BB0B}" type="presOf" srcId="{C1F398CD-6BD2-3A49-A01D-78E1988A2226}" destId="{7EE3A331-2328-3440-ADBE-FB36771A2317}" srcOrd="0" destOrd="0" presId="urn:microsoft.com/office/officeart/2008/layout/LinedList"/>
    <dgm:cxn modelId="{221B454F-0EE3-F84C-974A-2D9E0A5D75D0}" type="presOf" srcId="{9BBE833E-8C22-3E42-AB71-230473F88CD0}" destId="{BE0F2C5C-060A-654E-905E-BB5856B99D7B}" srcOrd="0" destOrd="0" presId="urn:microsoft.com/office/officeart/2008/layout/LinedList"/>
    <dgm:cxn modelId="{5F09D96A-4FD0-974B-8E6D-0514F866B5ED}" srcId="{5F10AC0B-49D0-3D4B-AEE0-28332B78B334}" destId="{C1F398CD-6BD2-3A49-A01D-78E1988A2226}" srcOrd="2" destOrd="0" parTransId="{196FBA1B-32AB-CD42-961A-55A9CEE502C7}" sibTransId="{A71DA879-C82B-C449-8F46-BFC60FA676FF}"/>
    <dgm:cxn modelId="{0C396272-C1F8-5D41-81AD-B1B0CF7FCA39}" type="presOf" srcId="{5F10AC0B-49D0-3D4B-AEE0-28332B78B334}" destId="{B91C65E0-3534-874F-9CBA-9E2299B125F1}" srcOrd="0" destOrd="0" presId="urn:microsoft.com/office/officeart/2008/layout/LinedList"/>
    <dgm:cxn modelId="{1EC33A76-364C-8340-93E0-4DDD211090FD}" srcId="{5F10AC0B-49D0-3D4B-AEE0-28332B78B334}" destId="{9BBE833E-8C22-3E42-AB71-230473F88CD0}" srcOrd="1" destOrd="0" parTransId="{A76F26CE-491F-D449-A013-CF0F70A3E3F9}" sibTransId="{19215526-6E43-774D-9E08-009692F19B61}"/>
    <dgm:cxn modelId="{65D11D7C-8003-C241-8CB4-2E2E1DBDD00F}" type="presOf" srcId="{1A61C045-6F63-7C4A-85E6-686E4369D2DB}" destId="{41E59CC4-6325-9A43-B113-2803B6754E76}" srcOrd="0" destOrd="0" presId="urn:microsoft.com/office/officeart/2008/layout/LinedList"/>
    <dgm:cxn modelId="{6E014AA7-FC37-0543-B25B-8E7D74FA7DC1}" srcId="{5F10AC0B-49D0-3D4B-AEE0-28332B78B334}" destId="{1A61C045-6F63-7C4A-85E6-686E4369D2DB}" srcOrd="0" destOrd="0" parTransId="{8C893511-6616-EC48-9248-2AC994AE8D98}" sibTransId="{B2944EF2-A4EE-9742-B687-9C10CD7B6422}"/>
    <dgm:cxn modelId="{75D56F05-4D0F-7640-A35D-C563FE58D06C}" type="presParOf" srcId="{B91C65E0-3534-874F-9CBA-9E2299B125F1}" destId="{68DAAA49-F6BA-8A4A-8169-C92F79954979}" srcOrd="0" destOrd="0" presId="urn:microsoft.com/office/officeart/2008/layout/LinedList"/>
    <dgm:cxn modelId="{2516B50E-A07E-3141-9A16-6D890E7878CB}" type="presParOf" srcId="{B91C65E0-3534-874F-9CBA-9E2299B125F1}" destId="{C94E6235-E229-A541-AFD6-828C6AC70E4A}" srcOrd="1" destOrd="0" presId="urn:microsoft.com/office/officeart/2008/layout/LinedList"/>
    <dgm:cxn modelId="{27E8CBD4-7D25-2A4B-B4BF-7DE316CB254C}" type="presParOf" srcId="{C94E6235-E229-A541-AFD6-828C6AC70E4A}" destId="{41E59CC4-6325-9A43-B113-2803B6754E76}" srcOrd="0" destOrd="0" presId="urn:microsoft.com/office/officeart/2008/layout/LinedList"/>
    <dgm:cxn modelId="{0F8BF4E9-3A80-904B-9812-DC31CB6740A6}" type="presParOf" srcId="{C94E6235-E229-A541-AFD6-828C6AC70E4A}" destId="{F65A549C-73FB-9648-B8B1-B67B33D46535}" srcOrd="1" destOrd="0" presId="urn:microsoft.com/office/officeart/2008/layout/LinedList"/>
    <dgm:cxn modelId="{1214A763-4CBA-C84A-B07D-991A48259E5B}" type="presParOf" srcId="{B91C65E0-3534-874F-9CBA-9E2299B125F1}" destId="{18032453-B2DC-4045-AA77-2229FC701564}" srcOrd="2" destOrd="0" presId="urn:microsoft.com/office/officeart/2008/layout/LinedList"/>
    <dgm:cxn modelId="{96DA8B92-3E5B-334A-9B5B-9EB734D3D2D2}" type="presParOf" srcId="{B91C65E0-3534-874F-9CBA-9E2299B125F1}" destId="{7D9F427A-0A92-EC4F-A7D3-462832C73C5E}" srcOrd="3" destOrd="0" presId="urn:microsoft.com/office/officeart/2008/layout/LinedList"/>
    <dgm:cxn modelId="{8B66324D-EE87-3844-89F5-34810C97A8F8}" type="presParOf" srcId="{7D9F427A-0A92-EC4F-A7D3-462832C73C5E}" destId="{BE0F2C5C-060A-654E-905E-BB5856B99D7B}" srcOrd="0" destOrd="0" presId="urn:microsoft.com/office/officeart/2008/layout/LinedList"/>
    <dgm:cxn modelId="{C6889546-C1BD-714B-B6DD-7F634F50AE84}" type="presParOf" srcId="{7D9F427A-0A92-EC4F-A7D3-462832C73C5E}" destId="{8F875C34-8999-6E4B-8B21-381AEBE9FB84}" srcOrd="1" destOrd="0" presId="urn:microsoft.com/office/officeart/2008/layout/LinedList"/>
    <dgm:cxn modelId="{20826F40-3B6E-C74A-A7C5-B1140B93A3D5}" type="presParOf" srcId="{B91C65E0-3534-874F-9CBA-9E2299B125F1}" destId="{2C782389-59E2-4D48-BE1E-383BC1B7FA23}" srcOrd="4" destOrd="0" presId="urn:microsoft.com/office/officeart/2008/layout/LinedList"/>
    <dgm:cxn modelId="{CD58F360-2142-CD4F-A2E1-C48ACC43C622}" type="presParOf" srcId="{B91C65E0-3534-874F-9CBA-9E2299B125F1}" destId="{7E180250-7246-1140-8D41-6635134F8501}" srcOrd="5" destOrd="0" presId="urn:microsoft.com/office/officeart/2008/layout/LinedList"/>
    <dgm:cxn modelId="{4657F2F8-3CCC-E047-9A95-6CAD56CA4033}" type="presParOf" srcId="{7E180250-7246-1140-8D41-6635134F8501}" destId="{7EE3A331-2328-3440-ADBE-FB36771A2317}" srcOrd="0" destOrd="0" presId="urn:microsoft.com/office/officeart/2008/layout/LinedList"/>
    <dgm:cxn modelId="{F4E83A9D-6AB3-7E4D-8869-69B04E9A4823}" type="presParOf" srcId="{7E180250-7246-1140-8D41-6635134F8501}" destId="{F4869157-2FBD-ED46-B8E7-88B64871F44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28CD9D-D2F8-CE41-8E9A-445D977CBCCB}" type="doc">
      <dgm:prSet loTypeId="urn:microsoft.com/office/officeart/2008/layout/PictureStrips" loCatId="process" qsTypeId="urn:microsoft.com/office/officeart/2005/8/quickstyle/simple1" qsCatId="simple" csTypeId="urn:microsoft.com/office/officeart/2005/8/colors/accent1_1" csCatId="accent1" phldr="1"/>
      <dgm:spPr/>
      <dgm:t>
        <a:bodyPr/>
        <a:lstStyle/>
        <a:p>
          <a:endParaRPr lang="en-US"/>
        </a:p>
      </dgm:t>
    </dgm:pt>
    <dgm:pt modelId="{7F2E5DB6-1521-2647-9987-AFE535434143}">
      <dgm:prSet custT="1"/>
      <dgm:spPr>
        <a:noFill/>
        <a:ln>
          <a:noFill/>
        </a:ln>
      </dgm:spPr>
      <dgm:t>
        <a:bodyPr/>
        <a:lstStyle/>
        <a:p>
          <a:pPr algn="l"/>
          <a:r>
            <a:rPr lang="en-US" sz="1700" dirty="0">
              <a:solidFill>
                <a:srgbClr val="942093"/>
              </a:solidFill>
              <a:latin typeface="Times New Roman" panose="02020603050405020304" pitchFamily="18" charset="0"/>
              <a:cs typeface="Times New Roman" panose="02020603050405020304" pitchFamily="18" charset="0"/>
            </a:rPr>
            <a:t>Elevated psychiatric risk</a:t>
          </a:r>
          <a:r>
            <a:rPr lang="en-US" sz="1700" dirty="0">
              <a:latin typeface="Times New Roman" panose="02020603050405020304" pitchFamily="18" charset="0"/>
              <a:cs typeface="Times New Roman" panose="02020603050405020304" pitchFamily="18" charset="0"/>
            </a:rPr>
            <a:t>: GLP-1 RA use was associated with higher incidence of depression, anxiety, and suicidal ideation/attempts.</a:t>
          </a:r>
        </a:p>
        <a:p>
          <a:pPr algn="l"/>
          <a:endParaRPr lang="en-US" sz="1700" dirty="0">
            <a:latin typeface="Times New Roman" panose="02020603050405020304" pitchFamily="18" charset="0"/>
            <a:cs typeface="Times New Roman" panose="02020603050405020304" pitchFamily="18" charset="0"/>
          </a:endParaRPr>
        </a:p>
        <a:p>
          <a:pPr algn="l"/>
          <a:r>
            <a:rPr lang="en-US" sz="1700" dirty="0">
              <a:solidFill>
                <a:srgbClr val="942093"/>
              </a:solidFill>
              <a:latin typeface="Times New Roman" panose="02020603050405020304" pitchFamily="18" charset="0"/>
              <a:cs typeface="Times New Roman" panose="02020603050405020304" pitchFamily="18" charset="0"/>
            </a:rPr>
            <a:t>Demographic variation</a:t>
          </a:r>
          <a:r>
            <a:rPr lang="en-US" sz="1700" dirty="0">
              <a:latin typeface="Times New Roman" panose="02020603050405020304" pitchFamily="18" charset="0"/>
              <a:cs typeface="Times New Roman" panose="02020603050405020304" pitchFamily="18" charset="0"/>
            </a:rPr>
            <a:t>:</a:t>
          </a:r>
        </a:p>
        <a:p>
          <a:pPr algn="l"/>
          <a:r>
            <a:rPr lang="en-US" sz="1700" dirty="0">
              <a:latin typeface="Times New Roman" panose="02020603050405020304" pitchFamily="18" charset="0"/>
              <a:cs typeface="Times New Roman" panose="02020603050405020304" pitchFamily="18" charset="0"/>
            </a:rPr>
            <a:t>Females → higher anxiety (2.19×) and suicidality (2.53×) vs. males.</a:t>
          </a:r>
        </a:p>
        <a:p>
          <a:pPr algn="l"/>
          <a:r>
            <a:rPr lang="en-US" sz="1700" dirty="0">
              <a:latin typeface="Times New Roman" panose="02020603050405020304" pitchFamily="18" charset="0"/>
              <a:cs typeface="Times New Roman" panose="02020603050405020304" pitchFamily="18" charset="0"/>
            </a:rPr>
            <a:t>Younger adults (18–49) → highest suicidal risk (3.01×).</a:t>
          </a:r>
        </a:p>
        <a:p>
          <a:pPr algn="l"/>
          <a:r>
            <a:rPr lang="en-US" sz="1700" dirty="0">
              <a:latin typeface="Times New Roman" panose="02020603050405020304" pitchFamily="18" charset="0"/>
              <a:cs typeface="Times New Roman" panose="02020603050405020304" pitchFamily="18" charset="0"/>
            </a:rPr>
            <a:t>Black patients → higher suicidality (3.45×) vs. White/Asian groups.</a:t>
          </a:r>
        </a:p>
        <a:p>
          <a:pPr algn="l"/>
          <a:endParaRPr lang="en-US" sz="1700" dirty="0">
            <a:latin typeface="Times New Roman" panose="02020603050405020304" pitchFamily="18" charset="0"/>
            <a:cs typeface="Times New Roman" panose="02020603050405020304" pitchFamily="18" charset="0"/>
          </a:endParaRPr>
        </a:p>
        <a:p>
          <a:pPr algn="l"/>
          <a:r>
            <a:rPr lang="en-US" sz="1700" dirty="0">
              <a:solidFill>
                <a:srgbClr val="942093"/>
              </a:solidFill>
              <a:latin typeface="Times New Roman" panose="02020603050405020304" pitchFamily="18" charset="0"/>
              <a:cs typeface="Times New Roman" panose="02020603050405020304" pitchFamily="18" charset="0"/>
            </a:rPr>
            <a:t>Dose and duration effect</a:t>
          </a:r>
          <a:r>
            <a:rPr lang="en-US" sz="1700" dirty="0">
              <a:latin typeface="Times New Roman" panose="02020603050405020304" pitchFamily="18" charset="0"/>
              <a:cs typeface="Times New Roman" panose="02020603050405020304" pitchFamily="18" charset="0"/>
            </a:rPr>
            <a:t>: Risk increased with higher doses (e.g., Wegovy 2.4 mg) and longer exposure.</a:t>
          </a:r>
        </a:p>
        <a:p>
          <a:pPr algn="l"/>
          <a:endParaRPr lang="en-US" sz="1700" dirty="0">
            <a:latin typeface="Times New Roman" panose="02020603050405020304" pitchFamily="18" charset="0"/>
            <a:cs typeface="Times New Roman" panose="02020603050405020304" pitchFamily="18" charset="0"/>
          </a:endParaRPr>
        </a:p>
        <a:p>
          <a:pPr algn="l"/>
          <a:r>
            <a:rPr lang="en-US" sz="1700" dirty="0">
              <a:solidFill>
                <a:srgbClr val="942093"/>
              </a:solidFill>
              <a:latin typeface="Times New Roman" panose="02020603050405020304" pitchFamily="18" charset="0"/>
              <a:cs typeface="Times New Roman" panose="02020603050405020304" pitchFamily="18" charset="0"/>
            </a:rPr>
            <a:t>Temporal trend</a:t>
          </a:r>
          <a:r>
            <a:rPr lang="en-US" sz="1700" dirty="0">
              <a:latin typeface="Times New Roman" panose="02020603050405020304" pitchFamily="18" charset="0"/>
              <a:cs typeface="Times New Roman" panose="02020603050405020304" pitchFamily="18" charset="0"/>
            </a:rPr>
            <a:t>: Psychiatric risks appeared to escalate after 1 year of GLP-1 RA therapy. </a:t>
          </a:r>
        </a:p>
      </dgm:t>
    </dgm:pt>
    <dgm:pt modelId="{733A7BE2-3EAA-D04E-8DDE-682E70662397}" type="parTrans" cxnId="{473EC5E1-A064-9940-821C-E8D1FE657746}">
      <dgm:prSet/>
      <dgm:spPr/>
      <dgm:t>
        <a:bodyPr/>
        <a:lstStyle/>
        <a:p>
          <a:endParaRPr lang="en-US"/>
        </a:p>
      </dgm:t>
    </dgm:pt>
    <dgm:pt modelId="{A3EF06F6-F509-9346-BD16-F5DB788032CC}" type="sibTrans" cxnId="{473EC5E1-A064-9940-821C-E8D1FE657746}">
      <dgm:prSet/>
      <dgm:spPr/>
      <dgm:t>
        <a:bodyPr/>
        <a:lstStyle/>
        <a:p>
          <a:endParaRPr lang="en-US"/>
        </a:p>
      </dgm:t>
    </dgm:pt>
    <dgm:pt modelId="{BBDB3D1E-3D91-ED49-BD2B-8688420E0E46}" type="pres">
      <dgm:prSet presAssocID="{B328CD9D-D2F8-CE41-8E9A-445D977CBCCB}" presName="Name0" presStyleCnt="0">
        <dgm:presLayoutVars>
          <dgm:dir/>
          <dgm:resizeHandles val="exact"/>
        </dgm:presLayoutVars>
      </dgm:prSet>
      <dgm:spPr/>
    </dgm:pt>
    <dgm:pt modelId="{9484E867-E7FF-2547-BC90-0EA26E01AF0E}" type="pres">
      <dgm:prSet presAssocID="{7F2E5DB6-1521-2647-9987-AFE535434143}" presName="composite" presStyleCnt="0"/>
      <dgm:spPr/>
    </dgm:pt>
    <dgm:pt modelId="{0B0C6154-11ED-C44E-981C-33CAD30CAE46}" type="pres">
      <dgm:prSet presAssocID="{7F2E5DB6-1521-2647-9987-AFE535434143}" presName="rect1" presStyleLbl="trAlignAcc1" presStyleIdx="0" presStyleCnt="1" custScaleY="147170">
        <dgm:presLayoutVars>
          <dgm:bulletEnabled val="1"/>
        </dgm:presLayoutVars>
      </dgm:prSet>
      <dgm:spPr/>
    </dgm:pt>
    <dgm:pt modelId="{07A4986C-1217-874C-BF86-41EF5CD26620}" type="pres">
      <dgm:prSet presAssocID="{7F2E5DB6-1521-2647-9987-AFE535434143}" presName="rect2" presStyleLbl="fgImgPlace1" presStyleIdx="0" presStyleCnt="1"/>
      <dgm:spPr/>
    </dgm:pt>
  </dgm:ptLst>
  <dgm:cxnLst>
    <dgm:cxn modelId="{3D1A34B3-F2D2-F048-9C10-30371821EBA0}" type="presOf" srcId="{B328CD9D-D2F8-CE41-8E9A-445D977CBCCB}" destId="{BBDB3D1E-3D91-ED49-BD2B-8688420E0E46}" srcOrd="0" destOrd="0" presId="urn:microsoft.com/office/officeart/2008/layout/PictureStrips"/>
    <dgm:cxn modelId="{473EC5E1-A064-9940-821C-E8D1FE657746}" srcId="{B328CD9D-D2F8-CE41-8E9A-445D977CBCCB}" destId="{7F2E5DB6-1521-2647-9987-AFE535434143}" srcOrd="0" destOrd="0" parTransId="{733A7BE2-3EAA-D04E-8DDE-682E70662397}" sibTransId="{A3EF06F6-F509-9346-BD16-F5DB788032CC}"/>
    <dgm:cxn modelId="{B03982E8-E35A-4047-B82B-8A6E7F5F2FE1}" type="presOf" srcId="{7F2E5DB6-1521-2647-9987-AFE535434143}" destId="{0B0C6154-11ED-C44E-981C-33CAD30CAE46}" srcOrd="0" destOrd="0" presId="urn:microsoft.com/office/officeart/2008/layout/PictureStrips"/>
    <dgm:cxn modelId="{DB97F15F-F477-D441-B10E-DA5141936384}" type="presParOf" srcId="{BBDB3D1E-3D91-ED49-BD2B-8688420E0E46}" destId="{9484E867-E7FF-2547-BC90-0EA26E01AF0E}" srcOrd="0" destOrd="0" presId="urn:microsoft.com/office/officeart/2008/layout/PictureStrips"/>
    <dgm:cxn modelId="{BD94BB06-89B1-FF4E-A0E2-E0016B512CAA}" type="presParOf" srcId="{9484E867-E7FF-2547-BC90-0EA26E01AF0E}" destId="{0B0C6154-11ED-C44E-981C-33CAD30CAE46}" srcOrd="0" destOrd="0" presId="urn:microsoft.com/office/officeart/2008/layout/PictureStrips"/>
    <dgm:cxn modelId="{D1F7F75E-020A-8549-AEAF-3A519CBE1D19}" type="presParOf" srcId="{9484E867-E7FF-2547-BC90-0EA26E01AF0E}" destId="{07A4986C-1217-874C-BF86-41EF5CD26620}"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67B4D4-7F86-F547-B8EF-802C5375FA20}"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06BE29FD-F533-0943-B6E4-8D0B82C59DE0}">
      <dgm:prSet phldrT="[Text]" custT="1"/>
      <dgm:spPr>
        <a:solidFill>
          <a:schemeClr val="accent4">
            <a:lumMod val="20000"/>
            <a:lumOff val="80000"/>
          </a:schemeClr>
        </a:solidFill>
      </dgm:spPr>
      <dgm:t>
        <a:bodyPr/>
        <a:lstStyle/>
        <a:p>
          <a:pPr>
            <a:buNone/>
          </a:pPr>
          <a:r>
            <a:rPr lang="en-US" sz="1800" dirty="0">
              <a:solidFill>
                <a:schemeClr val="tx1"/>
              </a:solidFill>
              <a:latin typeface="Times New Roman" panose="02020603050405020304" pitchFamily="18" charset="0"/>
              <a:cs typeface="Times New Roman" panose="02020603050405020304" pitchFamily="18" charset="0"/>
            </a:rPr>
            <a:t>Clinical </a:t>
          </a:r>
        </a:p>
      </dgm:t>
    </dgm:pt>
    <dgm:pt modelId="{C889F4C7-E062-4D46-823B-BE342DEA140D}" type="parTrans" cxnId="{DBD71B2D-A5A1-7A46-9ED1-51852C7DF3E0}">
      <dgm:prSet/>
      <dgm:spPr/>
      <dgm:t>
        <a:bodyPr/>
        <a:lstStyle/>
        <a:p>
          <a:endParaRPr lang="en-US"/>
        </a:p>
      </dgm:t>
    </dgm:pt>
    <dgm:pt modelId="{B5F2F713-EB95-474C-AD40-30AC4AAA7504}" type="sibTrans" cxnId="{DBD71B2D-A5A1-7A46-9ED1-51852C7DF3E0}">
      <dgm:prSet/>
      <dgm:spPr/>
      <dgm:t>
        <a:bodyPr/>
        <a:lstStyle/>
        <a:p>
          <a:endParaRPr lang="en-US"/>
        </a:p>
      </dgm:t>
    </dgm:pt>
    <dgm:pt modelId="{551EB221-801C-4A46-8056-A21E4C1596BF}">
      <dgm:prSet phldrT="[Text]" custT="1"/>
      <dgm:spPr/>
      <dgm:t>
        <a:bodyPr/>
        <a:lstStyle/>
        <a:p>
          <a:pPr algn="ctr">
            <a:lnSpc>
              <a:spcPct val="150000"/>
            </a:lnSpc>
          </a:pPr>
          <a:r>
            <a:rPr lang="en-US" sz="1800" dirty="0">
              <a:solidFill>
                <a:schemeClr val="tx1"/>
              </a:solidFill>
              <a:latin typeface="Times New Roman" panose="02020603050405020304" pitchFamily="18" charset="0"/>
              <a:cs typeface="Times New Roman" panose="02020603050405020304" pitchFamily="18" charset="0"/>
            </a:rPr>
            <a:t>Psychiatric follow-up offers early detection and contextual interpretation of emerging mood changes</a:t>
          </a:r>
        </a:p>
      </dgm:t>
    </dgm:pt>
    <dgm:pt modelId="{4B5E2648-4A8E-3E41-9CE5-315381DE1A39}" type="parTrans" cxnId="{E40E25E1-9F86-E540-B3E4-A3506B84E2F0}">
      <dgm:prSet/>
      <dgm:spPr/>
      <dgm:t>
        <a:bodyPr/>
        <a:lstStyle/>
        <a:p>
          <a:endParaRPr lang="en-US"/>
        </a:p>
      </dgm:t>
    </dgm:pt>
    <dgm:pt modelId="{46D804C0-10B7-8E4E-ADD8-6F2C22422582}" type="sibTrans" cxnId="{E40E25E1-9F86-E540-B3E4-A3506B84E2F0}">
      <dgm:prSet/>
      <dgm:spPr/>
      <dgm:t>
        <a:bodyPr/>
        <a:lstStyle/>
        <a:p>
          <a:endParaRPr lang="en-US"/>
        </a:p>
      </dgm:t>
    </dgm:pt>
    <dgm:pt modelId="{592CC78E-A35C-654F-B273-4B4E985758A6}">
      <dgm:prSet phldrT="[Text]" custT="1"/>
      <dgm:spPr>
        <a:solidFill>
          <a:schemeClr val="accent3">
            <a:lumMod val="20000"/>
            <a:lumOff val="80000"/>
          </a:schemeClr>
        </a:solidFill>
      </dgm:spPr>
      <dgm:t>
        <a:bodyPr/>
        <a:lstStyle/>
        <a:p>
          <a:r>
            <a:rPr lang="en-US" sz="1800" dirty="0">
              <a:solidFill>
                <a:schemeClr val="tx1"/>
              </a:solidFill>
              <a:latin typeface="Times New Roman" panose="02020603050405020304" pitchFamily="18" charset="0"/>
              <a:cs typeface="Times New Roman" panose="02020603050405020304" pitchFamily="18" charset="0"/>
            </a:rPr>
            <a:t>Ethical</a:t>
          </a:r>
        </a:p>
      </dgm:t>
    </dgm:pt>
    <dgm:pt modelId="{B6101696-F24D-5C46-8407-521E60BCEFA5}" type="parTrans" cxnId="{1764F341-D0E8-F041-9A85-77589FDB0E09}">
      <dgm:prSet/>
      <dgm:spPr/>
      <dgm:t>
        <a:bodyPr/>
        <a:lstStyle/>
        <a:p>
          <a:endParaRPr lang="en-US"/>
        </a:p>
      </dgm:t>
    </dgm:pt>
    <dgm:pt modelId="{061A9D2A-B20D-6B41-9DE5-88811957CBED}" type="sibTrans" cxnId="{1764F341-D0E8-F041-9A85-77589FDB0E09}">
      <dgm:prSet/>
      <dgm:spPr/>
      <dgm:t>
        <a:bodyPr/>
        <a:lstStyle/>
        <a:p>
          <a:endParaRPr lang="en-US"/>
        </a:p>
      </dgm:t>
    </dgm:pt>
    <dgm:pt modelId="{3398E1CB-6FFB-8643-AC78-735E4E296976}">
      <dgm:prSet phldrT="[Text]" custT="1"/>
      <dgm:spPr/>
      <dgm:t>
        <a:bodyPr/>
        <a:lstStyle/>
        <a:p>
          <a:pPr>
            <a:lnSpc>
              <a:spcPct val="150000"/>
            </a:lnSpc>
          </a:pPr>
          <a:r>
            <a:rPr lang="en-US" sz="1800" dirty="0">
              <a:latin typeface="Times New Roman" panose="02020603050405020304" pitchFamily="18" charset="0"/>
              <a:cs typeface="Times New Roman" panose="02020603050405020304" pitchFamily="18" charset="0"/>
            </a:rPr>
            <a:t>Informed consent should include emotional and cognitive effects, not just GI side effects and weight loss.</a:t>
          </a:r>
        </a:p>
      </dgm:t>
    </dgm:pt>
    <dgm:pt modelId="{60E00D2F-F176-7242-ABB3-7BB955024043}" type="parTrans" cxnId="{7CADD0E6-62CD-724F-A54B-AA7B4DC601A0}">
      <dgm:prSet/>
      <dgm:spPr/>
      <dgm:t>
        <a:bodyPr/>
        <a:lstStyle/>
        <a:p>
          <a:endParaRPr lang="en-US"/>
        </a:p>
      </dgm:t>
    </dgm:pt>
    <dgm:pt modelId="{C9C85B96-898E-C941-BB84-482CA16F691F}" type="sibTrans" cxnId="{7CADD0E6-62CD-724F-A54B-AA7B4DC601A0}">
      <dgm:prSet/>
      <dgm:spPr/>
      <dgm:t>
        <a:bodyPr/>
        <a:lstStyle/>
        <a:p>
          <a:endParaRPr lang="en-US"/>
        </a:p>
      </dgm:t>
    </dgm:pt>
    <dgm:pt modelId="{95BBC2A7-A812-F843-86EC-9F920400123B}">
      <dgm:prSet phldrT="[Text]" custT="1"/>
      <dgm:spPr/>
      <dgm:t>
        <a:bodyPr/>
        <a:lstStyle/>
        <a:p>
          <a:pPr algn="ctr">
            <a:lnSpc>
              <a:spcPct val="150000"/>
            </a:lnSpc>
          </a:pPr>
          <a:r>
            <a:rPr lang="en-US" sz="1800" dirty="0">
              <a:solidFill>
                <a:srgbClr val="C00000"/>
              </a:solidFill>
              <a:latin typeface="Times New Roman" panose="02020603050405020304" pitchFamily="18" charset="0"/>
              <a:cs typeface="Times New Roman" panose="02020603050405020304" pitchFamily="18" charset="0"/>
            </a:rPr>
            <a:t>The goal is risk-informed use, not fear-based avoidance.</a:t>
          </a:r>
        </a:p>
      </dgm:t>
    </dgm:pt>
    <dgm:pt modelId="{CC137DDC-E6D6-664A-9C3A-F5B8DD027403}" type="parTrans" cxnId="{07CF9B1A-B705-3644-B574-3FD6E04DC5B4}">
      <dgm:prSet/>
      <dgm:spPr/>
      <dgm:t>
        <a:bodyPr/>
        <a:lstStyle/>
        <a:p>
          <a:endParaRPr lang="en-US"/>
        </a:p>
      </dgm:t>
    </dgm:pt>
    <dgm:pt modelId="{140C517C-8D0F-3C48-BF5E-8B6B16BDC2A3}" type="sibTrans" cxnId="{07CF9B1A-B705-3644-B574-3FD6E04DC5B4}">
      <dgm:prSet/>
      <dgm:spPr/>
      <dgm:t>
        <a:bodyPr/>
        <a:lstStyle/>
        <a:p>
          <a:endParaRPr lang="en-US"/>
        </a:p>
      </dgm:t>
    </dgm:pt>
    <dgm:pt modelId="{DBE008DF-F95E-BF4F-8CE4-99C3CCBD0C99}">
      <dgm:prSet custT="1"/>
      <dgm:spPr/>
      <dgm:t>
        <a:bodyPr/>
        <a:lstStyle/>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Patients with psychiatric comorbidities are at higher baseline risk yet often not monitored</a:t>
          </a:r>
        </a:p>
      </dgm:t>
    </dgm:pt>
    <dgm:pt modelId="{25FAD5A8-B64B-2B41-9739-ED928B6ABDAF}" type="parTrans" cxnId="{1AA085D9-685A-8944-8279-8576C8AF488A}">
      <dgm:prSet/>
      <dgm:spPr/>
      <dgm:t>
        <a:bodyPr/>
        <a:lstStyle/>
        <a:p>
          <a:endParaRPr lang="en-US"/>
        </a:p>
      </dgm:t>
    </dgm:pt>
    <dgm:pt modelId="{D3E6AA6F-9303-154A-917D-87BFBD99ECE2}" type="sibTrans" cxnId="{1AA085D9-685A-8944-8279-8576C8AF488A}">
      <dgm:prSet/>
      <dgm:spPr/>
      <dgm:t>
        <a:bodyPr/>
        <a:lstStyle/>
        <a:p>
          <a:endParaRPr lang="en-US"/>
        </a:p>
      </dgm:t>
    </dgm:pt>
    <dgm:pt modelId="{7E8C3693-D587-5D4A-8264-19BE43C96DD5}" type="pres">
      <dgm:prSet presAssocID="{AB67B4D4-7F86-F547-B8EF-802C5375FA20}" presName="diagram" presStyleCnt="0">
        <dgm:presLayoutVars>
          <dgm:chPref val="1"/>
          <dgm:dir/>
          <dgm:animOne val="branch"/>
          <dgm:animLvl val="lvl"/>
          <dgm:resizeHandles/>
        </dgm:presLayoutVars>
      </dgm:prSet>
      <dgm:spPr/>
    </dgm:pt>
    <dgm:pt modelId="{68C4F9EE-EA1C-4D4F-A07C-6B679B6C3E88}" type="pres">
      <dgm:prSet presAssocID="{06BE29FD-F533-0943-B6E4-8D0B82C59DE0}" presName="root" presStyleCnt="0"/>
      <dgm:spPr/>
    </dgm:pt>
    <dgm:pt modelId="{80397FB0-2A6F-A943-B24F-4B93D9FF6999}" type="pres">
      <dgm:prSet presAssocID="{06BE29FD-F533-0943-B6E4-8D0B82C59DE0}" presName="rootComposite" presStyleCnt="0"/>
      <dgm:spPr/>
    </dgm:pt>
    <dgm:pt modelId="{2E2C0918-1ED3-8C49-B8AB-184002D28282}" type="pres">
      <dgm:prSet presAssocID="{06BE29FD-F533-0943-B6E4-8D0B82C59DE0}" presName="rootText" presStyleLbl="node1" presStyleIdx="0" presStyleCnt="2" custScaleX="96206" custScaleY="88213" custLinFactNeighborX="-17820" custLinFactNeighborY="914"/>
      <dgm:spPr/>
    </dgm:pt>
    <dgm:pt modelId="{11074612-2CC2-8546-87D8-2CC724FCA70B}" type="pres">
      <dgm:prSet presAssocID="{06BE29FD-F533-0943-B6E4-8D0B82C59DE0}" presName="rootConnector" presStyleLbl="node1" presStyleIdx="0" presStyleCnt="2"/>
      <dgm:spPr/>
    </dgm:pt>
    <dgm:pt modelId="{F4D13855-77A2-2A4D-914B-93EE907D3C6F}" type="pres">
      <dgm:prSet presAssocID="{06BE29FD-F533-0943-B6E4-8D0B82C59DE0}" presName="childShape" presStyleCnt="0"/>
      <dgm:spPr/>
    </dgm:pt>
    <dgm:pt modelId="{B43B1CBA-E54C-2849-9680-965742882A82}" type="pres">
      <dgm:prSet presAssocID="{25FAD5A8-B64B-2B41-9739-ED928B6ABDAF}" presName="Name13" presStyleLbl="parChTrans1D2" presStyleIdx="0" presStyleCnt="4"/>
      <dgm:spPr/>
    </dgm:pt>
    <dgm:pt modelId="{54AAE281-106F-4944-9B1E-44BA8DFCE368}" type="pres">
      <dgm:prSet presAssocID="{DBE008DF-F95E-BF4F-8CE4-99C3CCBD0C99}" presName="childText" presStyleLbl="bgAcc1" presStyleIdx="0" presStyleCnt="4" custScaleX="142986" custScaleY="108998" custLinFactNeighborX="-17621" custLinFactNeighborY="-5347">
        <dgm:presLayoutVars>
          <dgm:bulletEnabled val="1"/>
        </dgm:presLayoutVars>
      </dgm:prSet>
      <dgm:spPr/>
    </dgm:pt>
    <dgm:pt modelId="{6C12B907-A18D-9243-8B11-51D477D4D2E8}" type="pres">
      <dgm:prSet presAssocID="{4B5E2648-4A8E-3E41-9CE5-315381DE1A39}" presName="Name13" presStyleLbl="parChTrans1D2" presStyleIdx="1" presStyleCnt="4"/>
      <dgm:spPr/>
    </dgm:pt>
    <dgm:pt modelId="{DA5B15D8-A4A2-5548-80F2-58E9AA49A86C}" type="pres">
      <dgm:prSet presAssocID="{551EB221-801C-4A46-8056-A21E4C1596BF}" presName="childText" presStyleLbl="bgAcc1" presStyleIdx="1" presStyleCnt="4" custScaleX="150403" custScaleY="110552" custLinFactNeighborX="-15421" custLinFactNeighborY="-914">
        <dgm:presLayoutVars>
          <dgm:bulletEnabled val="1"/>
        </dgm:presLayoutVars>
      </dgm:prSet>
      <dgm:spPr/>
    </dgm:pt>
    <dgm:pt modelId="{04F84D4D-C36C-134E-91A0-06D67094D7A1}" type="pres">
      <dgm:prSet presAssocID="{592CC78E-A35C-654F-B273-4B4E985758A6}" presName="root" presStyleCnt="0"/>
      <dgm:spPr/>
    </dgm:pt>
    <dgm:pt modelId="{18DB6508-A485-F34E-AD95-17CEE5EB5BDC}" type="pres">
      <dgm:prSet presAssocID="{592CC78E-A35C-654F-B273-4B4E985758A6}" presName="rootComposite" presStyleCnt="0"/>
      <dgm:spPr/>
    </dgm:pt>
    <dgm:pt modelId="{0AF2182A-F677-054A-9FB1-3C4CD4C607A6}" type="pres">
      <dgm:prSet presAssocID="{592CC78E-A35C-654F-B273-4B4E985758A6}" presName="rootText" presStyleLbl="node1" presStyleIdx="1" presStyleCnt="2" custScaleX="98548" custScaleY="83884" custLinFactNeighborX="-7331" custLinFactNeighborY="1828"/>
      <dgm:spPr/>
    </dgm:pt>
    <dgm:pt modelId="{F470FA3A-4B34-F04F-9101-8A0B99DD5F97}" type="pres">
      <dgm:prSet presAssocID="{592CC78E-A35C-654F-B273-4B4E985758A6}" presName="rootConnector" presStyleLbl="node1" presStyleIdx="1" presStyleCnt="2"/>
      <dgm:spPr/>
    </dgm:pt>
    <dgm:pt modelId="{440512AC-D150-5A40-8D2B-6692DEE70100}" type="pres">
      <dgm:prSet presAssocID="{592CC78E-A35C-654F-B273-4B4E985758A6}" presName="childShape" presStyleCnt="0"/>
      <dgm:spPr/>
    </dgm:pt>
    <dgm:pt modelId="{6148B076-69AF-514B-B04E-63B1283A7D7A}" type="pres">
      <dgm:prSet presAssocID="{60E00D2F-F176-7242-ABB3-7BB955024043}" presName="Name13" presStyleLbl="parChTrans1D2" presStyleIdx="2" presStyleCnt="4"/>
      <dgm:spPr/>
    </dgm:pt>
    <dgm:pt modelId="{9F5464BD-919B-5944-8357-24B7D32520C7}" type="pres">
      <dgm:prSet presAssocID="{3398E1CB-6FFB-8643-AC78-735E4E296976}" presName="childText" presStyleLbl="bgAcc1" presStyleIdx="2" presStyleCnt="4" custScaleX="130987" custScaleY="108541" custLinFactNeighborX="6854" custLinFactNeighborY="-2742">
        <dgm:presLayoutVars>
          <dgm:bulletEnabled val="1"/>
        </dgm:presLayoutVars>
      </dgm:prSet>
      <dgm:spPr/>
    </dgm:pt>
    <dgm:pt modelId="{BFF7CE8E-5D7C-3940-BC23-BE55AE16F8D1}" type="pres">
      <dgm:prSet presAssocID="{CC137DDC-E6D6-664A-9C3A-F5B8DD027403}" presName="Name13" presStyleLbl="parChTrans1D2" presStyleIdx="3" presStyleCnt="4"/>
      <dgm:spPr/>
    </dgm:pt>
    <dgm:pt modelId="{78B0F270-BEDA-2940-BA7A-CCF91AE7BF64}" type="pres">
      <dgm:prSet presAssocID="{95BBC2A7-A812-F843-86EC-9F920400123B}" presName="childText" presStyleLbl="bgAcc1" presStyleIdx="3" presStyleCnt="4" custScaleX="116507" custLinFactNeighborX="11423" custLinFactNeighborY="914">
        <dgm:presLayoutVars>
          <dgm:bulletEnabled val="1"/>
        </dgm:presLayoutVars>
      </dgm:prSet>
      <dgm:spPr/>
    </dgm:pt>
  </dgm:ptLst>
  <dgm:cxnLst>
    <dgm:cxn modelId="{07CF9B1A-B705-3644-B574-3FD6E04DC5B4}" srcId="{592CC78E-A35C-654F-B273-4B4E985758A6}" destId="{95BBC2A7-A812-F843-86EC-9F920400123B}" srcOrd="1" destOrd="0" parTransId="{CC137DDC-E6D6-664A-9C3A-F5B8DD027403}" sibTransId="{140C517C-8D0F-3C48-BF5E-8B6B16BDC2A3}"/>
    <dgm:cxn modelId="{DBD71B2D-A5A1-7A46-9ED1-51852C7DF3E0}" srcId="{AB67B4D4-7F86-F547-B8EF-802C5375FA20}" destId="{06BE29FD-F533-0943-B6E4-8D0B82C59DE0}" srcOrd="0" destOrd="0" parTransId="{C889F4C7-E062-4D46-823B-BE342DEA140D}" sibTransId="{B5F2F713-EB95-474C-AD40-30AC4AAA7504}"/>
    <dgm:cxn modelId="{1764F341-D0E8-F041-9A85-77589FDB0E09}" srcId="{AB67B4D4-7F86-F547-B8EF-802C5375FA20}" destId="{592CC78E-A35C-654F-B273-4B4E985758A6}" srcOrd="1" destOrd="0" parTransId="{B6101696-F24D-5C46-8407-521E60BCEFA5}" sibTransId="{061A9D2A-B20D-6B41-9DE5-88811957CBED}"/>
    <dgm:cxn modelId="{38424E46-2C39-5947-9FC8-A8DF203F8A95}" type="presOf" srcId="{60E00D2F-F176-7242-ABB3-7BB955024043}" destId="{6148B076-69AF-514B-B04E-63B1283A7D7A}" srcOrd="0" destOrd="0" presId="urn:microsoft.com/office/officeart/2005/8/layout/hierarchy3"/>
    <dgm:cxn modelId="{515FFF5C-29FF-754C-B09A-1CB38CC448B3}" type="presOf" srcId="{06BE29FD-F533-0943-B6E4-8D0B82C59DE0}" destId="{11074612-2CC2-8546-87D8-2CC724FCA70B}" srcOrd="1" destOrd="0" presId="urn:microsoft.com/office/officeart/2005/8/layout/hierarchy3"/>
    <dgm:cxn modelId="{EF193D66-406D-8D48-A0EE-9772E40B3262}" type="presOf" srcId="{4B5E2648-4A8E-3E41-9CE5-315381DE1A39}" destId="{6C12B907-A18D-9243-8B11-51D477D4D2E8}" srcOrd="0" destOrd="0" presId="urn:microsoft.com/office/officeart/2005/8/layout/hierarchy3"/>
    <dgm:cxn modelId="{32782D6E-F324-6740-A3AC-8BE13A78BC99}" type="presOf" srcId="{06BE29FD-F533-0943-B6E4-8D0B82C59DE0}" destId="{2E2C0918-1ED3-8C49-B8AB-184002D28282}" srcOrd="0" destOrd="0" presId="urn:microsoft.com/office/officeart/2005/8/layout/hierarchy3"/>
    <dgm:cxn modelId="{F2750D70-918D-D742-896E-C3F143355CF2}" type="presOf" srcId="{25FAD5A8-B64B-2B41-9739-ED928B6ABDAF}" destId="{B43B1CBA-E54C-2849-9680-965742882A82}" srcOrd="0" destOrd="0" presId="urn:microsoft.com/office/officeart/2005/8/layout/hierarchy3"/>
    <dgm:cxn modelId="{4AE1A387-0739-824B-B64C-751D5C73AFFC}" type="presOf" srcId="{551EB221-801C-4A46-8056-A21E4C1596BF}" destId="{DA5B15D8-A4A2-5548-80F2-58E9AA49A86C}" srcOrd="0" destOrd="0" presId="urn:microsoft.com/office/officeart/2005/8/layout/hierarchy3"/>
    <dgm:cxn modelId="{E219DFA7-057D-8D40-BCA5-622E51EEC9F8}" type="presOf" srcId="{AB67B4D4-7F86-F547-B8EF-802C5375FA20}" destId="{7E8C3693-D587-5D4A-8264-19BE43C96DD5}" srcOrd="0" destOrd="0" presId="urn:microsoft.com/office/officeart/2005/8/layout/hierarchy3"/>
    <dgm:cxn modelId="{EB85ADA9-B36F-7F4E-996C-5C10F25AB0F1}" type="presOf" srcId="{95BBC2A7-A812-F843-86EC-9F920400123B}" destId="{78B0F270-BEDA-2940-BA7A-CCF91AE7BF64}" srcOrd="0" destOrd="0" presId="urn:microsoft.com/office/officeart/2005/8/layout/hierarchy3"/>
    <dgm:cxn modelId="{505044B1-3119-0F4A-8143-EDC3FAFCB902}" type="presOf" srcId="{CC137DDC-E6D6-664A-9C3A-F5B8DD027403}" destId="{BFF7CE8E-5D7C-3940-BC23-BE55AE16F8D1}" srcOrd="0" destOrd="0" presId="urn:microsoft.com/office/officeart/2005/8/layout/hierarchy3"/>
    <dgm:cxn modelId="{3AD257D7-61DC-4049-9A28-62224D5D1A15}" type="presOf" srcId="{592CC78E-A35C-654F-B273-4B4E985758A6}" destId="{F470FA3A-4B34-F04F-9101-8A0B99DD5F97}" srcOrd="1" destOrd="0" presId="urn:microsoft.com/office/officeart/2005/8/layout/hierarchy3"/>
    <dgm:cxn modelId="{1AA085D9-685A-8944-8279-8576C8AF488A}" srcId="{06BE29FD-F533-0943-B6E4-8D0B82C59DE0}" destId="{DBE008DF-F95E-BF4F-8CE4-99C3CCBD0C99}" srcOrd="0" destOrd="0" parTransId="{25FAD5A8-B64B-2B41-9739-ED928B6ABDAF}" sibTransId="{D3E6AA6F-9303-154A-917D-87BFBD99ECE2}"/>
    <dgm:cxn modelId="{D754D7DA-5826-664C-B31D-4A2B33B58CEF}" type="presOf" srcId="{3398E1CB-6FFB-8643-AC78-735E4E296976}" destId="{9F5464BD-919B-5944-8357-24B7D32520C7}" srcOrd="0" destOrd="0" presId="urn:microsoft.com/office/officeart/2005/8/layout/hierarchy3"/>
    <dgm:cxn modelId="{E40E25E1-9F86-E540-B3E4-A3506B84E2F0}" srcId="{06BE29FD-F533-0943-B6E4-8D0B82C59DE0}" destId="{551EB221-801C-4A46-8056-A21E4C1596BF}" srcOrd="1" destOrd="0" parTransId="{4B5E2648-4A8E-3E41-9CE5-315381DE1A39}" sibTransId="{46D804C0-10B7-8E4E-ADD8-6F2C22422582}"/>
    <dgm:cxn modelId="{7CADD0E6-62CD-724F-A54B-AA7B4DC601A0}" srcId="{592CC78E-A35C-654F-B273-4B4E985758A6}" destId="{3398E1CB-6FFB-8643-AC78-735E4E296976}" srcOrd="0" destOrd="0" parTransId="{60E00D2F-F176-7242-ABB3-7BB955024043}" sibTransId="{C9C85B96-898E-C941-BB84-482CA16F691F}"/>
    <dgm:cxn modelId="{15A323EF-CC59-EC43-906F-E3EC9D675556}" type="presOf" srcId="{592CC78E-A35C-654F-B273-4B4E985758A6}" destId="{0AF2182A-F677-054A-9FB1-3C4CD4C607A6}" srcOrd="0" destOrd="0" presId="urn:microsoft.com/office/officeart/2005/8/layout/hierarchy3"/>
    <dgm:cxn modelId="{FD393AF7-EDC6-E14A-9F2A-EAAB3499A15F}" type="presOf" srcId="{DBE008DF-F95E-BF4F-8CE4-99C3CCBD0C99}" destId="{54AAE281-106F-4944-9B1E-44BA8DFCE368}" srcOrd="0" destOrd="0" presId="urn:microsoft.com/office/officeart/2005/8/layout/hierarchy3"/>
    <dgm:cxn modelId="{7BEBE2A7-36EA-A64C-9295-2FD40C0FEAC0}" type="presParOf" srcId="{7E8C3693-D587-5D4A-8264-19BE43C96DD5}" destId="{68C4F9EE-EA1C-4D4F-A07C-6B679B6C3E88}" srcOrd="0" destOrd="0" presId="urn:microsoft.com/office/officeart/2005/8/layout/hierarchy3"/>
    <dgm:cxn modelId="{2403E303-F338-804B-BC97-27098806B61D}" type="presParOf" srcId="{68C4F9EE-EA1C-4D4F-A07C-6B679B6C3E88}" destId="{80397FB0-2A6F-A943-B24F-4B93D9FF6999}" srcOrd="0" destOrd="0" presId="urn:microsoft.com/office/officeart/2005/8/layout/hierarchy3"/>
    <dgm:cxn modelId="{2497C14E-BC58-514E-9952-E440A48606CC}" type="presParOf" srcId="{80397FB0-2A6F-A943-B24F-4B93D9FF6999}" destId="{2E2C0918-1ED3-8C49-B8AB-184002D28282}" srcOrd="0" destOrd="0" presId="urn:microsoft.com/office/officeart/2005/8/layout/hierarchy3"/>
    <dgm:cxn modelId="{BD0B66A6-5486-A744-A014-AC94ABC4296F}" type="presParOf" srcId="{80397FB0-2A6F-A943-B24F-4B93D9FF6999}" destId="{11074612-2CC2-8546-87D8-2CC724FCA70B}" srcOrd="1" destOrd="0" presId="urn:microsoft.com/office/officeart/2005/8/layout/hierarchy3"/>
    <dgm:cxn modelId="{06CC4BD6-2DBD-E849-A0CA-3B92DACDD779}" type="presParOf" srcId="{68C4F9EE-EA1C-4D4F-A07C-6B679B6C3E88}" destId="{F4D13855-77A2-2A4D-914B-93EE907D3C6F}" srcOrd="1" destOrd="0" presId="urn:microsoft.com/office/officeart/2005/8/layout/hierarchy3"/>
    <dgm:cxn modelId="{72D292D1-9BDE-D641-B7A3-AED42B6EAA32}" type="presParOf" srcId="{F4D13855-77A2-2A4D-914B-93EE907D3C6F}" destId="{B43B1CBA-E54C-2849-9680-965742882A82}" srcOrd="0" destOrd="0" presId="urn:microsoft.com/office/officeart/2005/8/layout/hierarchy3"/>
    <dgm:cxn modelId="{D0D838A7-F554-7840-ACAF-1CF72A288036}" type="presParOf" srcId="{F4D13855-77A2-2A4D-914B-93EE907D3C6F}" destId="{54AAE281-106F-4944-9B1E-44BA8DFCE368}" srcOrd="1" destOrd="0" presId="urn:microsoft.com/office/officeart/2005/8/layout/hierarchy3"/>
    <dgm:cxn modelId="{D8F8C877-373B-D94D-A306-3A0826CF5676}" type="presParOf" srcId="{F4D13855-77A2-2A4D-914B-93EE907D3C6F}" destId="{6C12B907-A18D-9243-8B11-51D477D4D2E8}" srcOrd="2" destOrd="0" presId="urn:microsoft.com/office/officeart/2005/8/layout/hierarchy3"/>
    <dgm:cxn modelId="{5CDD4ACA-1954-BD4B-ACC0-AFE8E303ECAB}" type="presParOf" srcId="{F4D13855-77A2-2A4D-914B-93EE907D3C6F}" destId="{DA5B15D8-A4A2-5548-80F2-58E9AA49A86C}" srcOrd="3" destOrd="0" presId="urn:microsoft.com/office/officeart/2005/8/layout/hierarchy3"/>
    <dgm:cxn modelId="{E62A92D5-8D8C-504E-81CC-895E3FCD082B}" type="presParOf" srcId="{7E8C3693-D587-5D4A-8264-19BE43C96DD5}" destId="{04F84D4D-C36C-134E-91A0-06D67094D7A1}" srcOrd="1" destOrd="0" presId="urn:microsoft.com/office/officeart/2005/8/layout/hierarchy3"/>
    <dgm:cxn modelId="{269DFA6D-D544-3D48-B914-E82D0E2AAC68}" type="presParOf" srcId="{04F84D4D-C36C-134E-91A0-06D67094D7A1}" destId="{18DB6508-A485-F34E-AD95-17CEE5EB5BDC}" srcOrd="0" destOrd="0" presId="urn:microsoft.com/office/officeart/2005/8/layout/hierarchy3"/>
    <dgm:cxn modelId="{84B9312D-9150-7743-B8D1-CE3297677AC5}" type="presParOf" srcId="{18DB6508-A485-F34E-AD95-17CEE5EB5BDC}" destId="{0AF2182A-F677-054A-9FB1-3C4CD4C607A6}" srcOrd="0" destOrd="0" presId="urn:microsoft.com/office/officeart/2005/8/layout/hierarchy3"/>
    <dgm:cxn modelId="{5D1BC8CC-3AD1-EA4C-B301-1FC0497FA541}" type="presParOf" srcId="{18DB6508-A485-F34E-AD95-17CEE5EB5BDC}" destId="{F470FA3A-4B34-F04F-9101-8A0B99DD5F97}" srcOrd="1" destOrd="0" presId="urn:microsoft.com/office/officeart/2005/8/layout/hierarchy3"/>
    <dgm:cxn modelId="{F46F2C4E-E7C8-214E-866F-7BE62D95A0DD}" type="presParOf" srcId="{04F84D4D-C36C-134E-91A0-06D67094D7A1}" destId="{440512AC-D150-5A40-8D2B-6692DEE70100}" srcOrd="1" destOrd="0" presId="urn:microsoft.com/office/officeart/2005/8/layout/hierarchy3"/>
    <dgm:cxn modelId="{7830C9CB-6B05-9E41-8713-1F6D9B5B9E92}" type="presParOf" srcId="{440512AC-D150-5A40-8D2B-6692DEE70100}" destId="{6148B076-69AF-514B-B04E-63B1283A7D7A}" srcOrd="0" destOrd="0" presId="urn:microsoft.com/office/officeart/2005/8/layout/hierarchy3"/>
    <dgm:cxn modelId="{BCDC9160-88E2-6144-9EED-82239A19510F}" type="presParOf" srcId="{440512AC-D150-5A40-8D2B-6692DEE70100}" destId="{9F5464BD-919B-5944-8357-24B7D32520C7}" srcOrd="1" destOrd="0" presId="urn:microsoft.com/office/officeart/2005/8/layout/hierarchy3"/>
    <dgm:cxn modelId="{FC8745A7-9D69-AB44-AEB5-0AEF211D6D22}" type="presParOf" srcId="{440512AC-D150-5A40-8D2B-6692DEE70100}" destId="{BFF7CE8E-5D7C-3940-BC23-BE55AE16F8D1}" srcOrd="2" destOrd="0" presId="urn:microsoft.com/office/officeart/2005/8/layout/hierarchy3"/>
    <dgm:cxn modelId="{7131B6F3-4D12-544D-BF18-4B0CB64D0414}" type="presParOf" srcId="{440512AC-D150-5A40-8D2B-6692DEE70100}" destId="{78B0F270-BEDA-2940-BA7A-CCF91AE7BF6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0F240E-F297-AA46-A1F6-52575758E82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DA6D39-2E1E-8F4C-8378-BB95D9DC9E4B}">
      <dgm:prSet custT="1"/>
      <dgm:spPr>
        <a:solidFill>
          <a:schemeClr val="accent2">
            <a:lumMod val="40000"/>
            <a:lumOff val="60000"/>
          </a:schemeClr>
        </a:solidFill>
      </dgm:spPr>
      <dgm:t>
        <a:bodyPr/>
        <a:lstStyle/>
        <a:p>
          <a:pPr algn="l">
            <a:lnSpc>
              <a:spcPct val="150000"/>
            </a:lnSpc>
          </a:pPr>
          <a:r>
            <a:rPr lang="en-US" sz="1700" dirty="0">
              <a:solidFill>
                <a:schemeClr val="tx1"/>
              </a:solidFill>
              <a:latin typeface="Times New Roman" panose="02020603050405020304" pitchFamily="18" charset="0"/>
              <a:cs typeface="Times New Roman" panose="02020603050405020304" pitchFamily="18" charset="0"/>
            </a:rPr>
            <a:t>GLP-1 receptor agonists (and dual GIP/GLP-1 agents) are redefining treatment intersections between metabolic and psychiatric medicine.</a:t>
          </a:r>
        </a:p>
      </dgm:t>
    </dgm:pt>
    <dgm:pt modelId="{6598C375-CE42-1343-9931-51EA25407CA2}" type="parTrans" cxnId="{73ADC1C5-0C34-6B4C-BC67-5782C016A389}">
      <dgm:prSet/>
      <dgm:spPr/>
      <dgm:t>
        <a:bodyPr/>
        <a:lstStyle/>
        <a:p>
          <a:endParaRPr lang="en-US"/>
        </a:p>
      </dgm:t>
    </dgm:pt>
    <dgm:pt modelId="{CEBECD4B-E9D2-774B-B119-961D876BE440}" type="sibTrans" cxnId="{73ADC1C5-0C34-6B4C-BC67-5782C016A389}">
      <dgm:prSet/>
      <dgm:spPr/>
      <dgm:t>
        <a:bodyPr/>
        <a:lstStyle/>
        <a:p>
          <a:endParaRPr lang="en-US"/>
        </a:p>
      </dgm:t>
    </dgm:pt>
    <dgm:pt modelId="{DDAC647D-9F28-EC48-800C-4A1F238F85BF}">
      <dgm:prSet custT="1"/>
      <dgm:spPr>
        <a:solidFill>
          <a:schemeClr val="accent3">
            <a:lumMod val="40000"/>
            <a:lumOff val="60000"/>
          </a:schemeClr>
        </a:solidFill>
      </dgm:spPr>
      <dgm:t>
        <a:bodyPr/>
        <a:lstStyle/>
        <a:p>
          <a:pPr algn="l">
            <a:lnSpc>
              <a:spcPct val="150000"/>
            </a:lnSpc>
          </a:pPr>
          <a:r>
            <a:rPr lang="en-US" sz="1700" dirty="0">
              <a:solidFill>
                <a:schemeClr val="tx1"/>
              </a:solidFill>
              <a:latin typeface="Times New Roman" panose="02020603050405020304" pitchFamily="18" charset="0"/>
              <a:cs typeface="Times New Roman" panose="02020603050405020304" pitchFamily="18" charset="0"/>
            </a:rPr>
            <a:t>Their mechanisms extend beyond glucose regulation, influencing reward, motivation, and affective tone via central dopamine and serotonin pathways.</a:t>
          </a:r>
        </a:p>
      </dgm:t>
    </dgm:pt>
    <dgm:pt modelId="{4460C39B-DC80-E041-85F1-18458E00E832}" type="parTrans" cxnId="{FB34DB12-A962-7C45-9148-80F9A942F7AD}">
      <dgm:prSet/>
      <dgm:spPr/>
      <dgm:t>
        <a:bodyPr/>
        <a:lstStyle/>
        <a:p>
          <a:endParaRPr lang="en-US"/>
        </a:p>
      </dgm:t>
    </dgm:pt>
    <dgm:pt modelId="{1EDADDF4-F128-D34A-B80A-993930068869}" type="sibTrans" cxnId="{FB34DB12-A962-7C45-9148-80F9A942F7AD}">
      <dgm:prSet/>
      <dgm:spPr/>
      <dgm:t>
        <a:bodyPr/>
        <a:lstStyle/>
        <a:p>
          <a:endParaRPr lang="en-US"/>
        </a:p>
      </dgm:t>
    </dgm:pt>
    <dgm:pt modelId="{1A8EC880-B0DF-6848-89BA-8A8F7644F3F9}">
      <dgm:prSet custT="1"/>
      <dgm:spPr>
        <a:solidFill>
          <a:schemeClr val="accent4">
            <a:lumMod val="40000"/>
            <a:lumOff val="60000"/>
          </a:schemeClr>
        </a:solidFill>
      </dgm:spPr>
      <dgm:t>
        <a:bodyPr/>
        <a:lstStyle/>
        <a:p>
          <a:pPr algn="l">
            <a:lnSpc>
              <a:spcPct val="150000"/>
            </a:lnSpc>
          </a:pPr>
          <a:r>
            <a:rPr lang="en-US" sz="1700" dirty="0">
              <a:solidFill>
                <a:schemeClr val="tx1"/>
              </a:solidFill>
              <a:latin typeface="Times New Roman" panose="02020603050405020304" pitchFamily="18" charset="0"/>
              <a:cs typeface="Times New Roman" panose="02020603050405020304" pitchFamily="18" charset="0"/>
            </a:rPr>
            <a:t>Evidence supports metabolic and cognitive benefits, but clinicians must remain vigilant for affective blunting or mood destabilization, especially in vulnerable populations.</a:t>
          </a:r>
        </a:p>
      </dgm:t>
    </dgm:pt>
    <dgm:pt modelId="{79EDE2C5-FB22-0946-B2B3-9897CB85DECC}" type="parTrans" cxnId="{4EA7F3D6-AFDB-1544-85CD-502E61A845C7}">
      <dgm:prSet/>
      <dgm:spPr/>
      <dgm:t>
        <a:bodyPr/>
        <a:lstStyle/>
        <a:p>
          <a:endParaRPr lang="en-US"/>
        </a:p>
      </dgm:t>
    </dgm:pt>
    <dgm:pt modelId="{33AEAA43-A69E-2147-A7AD-5A545C03CF47}" type="sibTrans" cxnId="{4EA7F3D6-AFDB-1544-85CD-502E61A845C7}">
      <dgm:prSet/>
      <dgm:spPr/>
      <dgm:t>
        <a:bodyPr/>
        <a:lstStyle/>
        <a:p>
          <a:endParaRPr lang="en-US"/>
        </a:p>
      </dgm:t>
    </dgm:pt>
    <dgm:pt modelId="{FE958408-91E3-0A48-8983-C4ACCA4CAC6C}">
      <dgm:prSet custT="1"/>
      <dgm:spPr>
        <a:solidFill>
          <a:schemeClr val="accent5">
            <a:lumMod val="20000"/>
            <a:lumOff val="80000"/>
          </a:schemeClr>
        </a:solidFill>
      </dgm:spPr>
      <dgm:t>
        <a:bodyPr/>
        <a:lstStyle/>
        <a:p>
          <a:pPr algn="l">
            <a:lnSpc>
              <a:spcPct val="150000"/>
            </a:lnSpc>
          </a:pPr>
          <a:r>
            <a:rPr lang="en-US" sz="1700" dirty="0">
              <a:solidFill>
                <a:schemeClr val="tx1"/>
              </a:solidFill>
              <a:latin typeface="Times New Roman" panose="02020603050405020304" pitchFamily="18" charset="0"/>
              <a:cs typeface="Times New Roman" panose="02020603050405020304" pitchFamily="18" charset="0"/>
            </a:rPr>
            <a:t>Individualized titration and interdisciplinary care - psychiatry, endocrinology, and primary care- are key to maximizing benefits and minimizing risks.</a:t>
          </a:r>
        </a:p>
      </dgm:t>
    </dgm:pt>
    <dgm:pt modelId="{27A83F18-F994-7E4A-8D89-C47966F72671}" type="parTrans" cxnId="{38AAB5C2-6EF2-2B47-B4DD-BC5F0779C04E}">
      <dgm:prSet/>
      <dgm:spPr/>
      <dgm:t>
        <a:bodyPr/>
        <a:lstStyle/>
        <a:p>
          <a:endParaRPr lang="en-US"/>
        </a:p>
      </dgm:t>
    </dgm:pt>
    <dgm:pt modelId="{F4816364-46AE-9841-BC51-D1D8D9BD16C1}" type="sibTrans" cxnId="{38AAB5C2-6EF2-2B47-B4DD-BC5F0779C04E}">
      <dgm:prSet/>
      <dgm:spPr/>
      <dgm:t>
        <a:bodyPr/>
        <a:lstStyle/>
        <a:p>
          <a:endParaRPr lang="en-US"/>
        </a:p>
      </dgm:t>
    </dgm:pt>
    <dgm:pt modelId="{1F7E7E3C-AC13-3D45-A440-1C9F581B7F14}">
      <dgm:prSet custT="1"/>
      <dgm:spPr>
        <a:solidFill>
          <a:schemeClr val="accent6">
            <a:lumMod val="40000"/>
            <a:lumOff val="60000"/>
          </a:schemeClr>
        </a:solidFill>
      </dgm:spPr>
      <dgm:t>
        <a:bodyPr/>
        <a:lstStyle/>
        <a:p>
          <a:pPr algn="l">
            <a:lnSpc>
              <a:spcPct val="150000"/>
            </a:lnSpc>
          </a:pPr>
          <a:r>
            <a:rPr lang="en-US" sz="1700" dirty="0">
              <a:solidFill>
                <a:schemeClr val="tx1"/>
              </a:solidFill>
              <a:latin typeface="Times New Roman" panose="02020603050405020304" pitchFamily="18" charset="0"/>
              <a:cs typeface="Times New Roman" panose="02020603050405020304" pitchFamily="18" charset="0"/>
            </a:rPr>
            <a:t>In psychiatric practice, GLP-1 agents represent a biological bridge between mind and metabolism, demanding both scientific precision and empathic oversight.</a:t>
          </a:r>
        </a:p>
      </dgm:t>
    </dgm:pt>
    <dgm:pt modelId="{F89F1D53-F87D-6040-AC99-06DD46595DB3}" type="parTrans" cxnId="{1EF24275-8B99-2B43-B841-1E5AB3D7ABBD}">
      <dgm:prSet/>
      <dgm:spPr/>
      <dgm:t>
        <a:bodyPr/>
        <a:lstStyle/>
        <a:p>
          <a:endParaRPr lang="en-US"/>
        </a:p>
      </dgm:t>
    </dgm:pt>
    <dgm:pt modelId="{C105D41A-FB9F-9641-8749-CE378FAF739B}" type="sibTrans" cxnId="{1EF24275-8B99-2B43-B841-1E5AB3D7ABBD}">
      <dgm:prSet/>
      <dgm:spPr/>
      <dgm:t>
        <a:bodyPr/>
        <a:lstStyle/>
        <a:p>
          <a:endParaRPr lang="en-US"/>
        </a:p>
      </dgm:t>
    </dgm:pt>
    <dgm:pt modelId="{B9EAEBD6-1EDB-8C40-B346-4CDC1A97B23C}" type="pres">
      <dgm:prSet presAssocID="{E90F240E-F297-AA46-A1F6-52575758E823}" presName="linear" presStyleCnt="0">
        <dgm:presLayoutVars>
          <dgm:animLvl val="lvl"/>
          <dgm:resizeHandles val="exact"/>
        </dgm:presLayoutVars>
      </dgm:prSet>
      <dgm:spPr/>
    </dgm:pt>
    <dgm:pt modelId="{E78A0238-C768-E54E-9929-093F7F71FC95}" type="pres">
      <dgm:prSet presAssocID="{4BDA6D39-2E1E-8F4C-8378-BB95D9DC9E4B}" presName="parentText" presStyleLbl="node1" presStyleIdx="0" presStyleCnt="5">
        <dgm:presLayoutVars>
          <dgm:chMax val="0"/>
          <dgm:bulletEnabled val="1"/>
        </dgm:presLayoutVars>
      </dgm:prSet>
      <dgm:spPr/>
    </dgm:pt>
    <dgm:pt modelId="{D87DCD77-6FBB-9D41-8188-146CB7DECDB0}" type="pres">
      <dgm:prSet presAssocID="{CEBECD4B-E9D2-774B-B119-961D876BE440}" presName="spacer" presStyleCnt="0"/>
      <dgm:spPr/>
    </dgm:pt>
    <dgm:pt modelId="{5960E717-3504-6448-B80F-4D5C76C51448}" type="pres">
      <dgm:prSet presAssocID="{DDAC647D-9F28-EC48-800C-4A1F238F85BF}" presName="parentText" presStyleLbl="node1" presStyleIdx="1" presStyleCnt="5">
        <dgm:presLayoutVars>
          <dgm:chMax val="0"/>
          <dgm:bulletEnabled val="1"/>
        </dgm:presLayoutVars>
      </dgm:prSet>
      <dgm:spPr/>
    </dgm:pt>
    <dgm:pt modelId="{C0151C92-B7B5-484F-94E5-45B47C608D48}" type="pres">
      <dgm:prSet presAssocID="{1EDADDF4-F128-D34A-B80A-993930068869}" presName="spacer" presStyleCnt="0"/>
      <dgm:spPr/>
    </dgm:pt>
    <dgm:pt modelId="{2EBE9B62-A762-9047-85D9-21DDB20B9F56}" type="pres">
      <dgm:prSet presAssocID="{1A8EC880-B0DF-6848-89BA-8A8F7644F3F9}" presName="parentText" presStyleLbl="node1" presStyleIdx="2" presStyleCnt="5">
        <dgm:presLayoutVars>
          <dgm:chMax val="0"/>
          <dgm:bulletEnabled val="1"/>
        </dgm:presLayoutVars>
      </dgm:prSet>
      <dgm:spPr/>
    </dgm:pt>
    <dgm:pt modelId="{E06D9270-BECD-504B-8545-43CDE14CDD9B}" type="pres">
      <dgm:prSet presAssocID="{33AEAA43-A69E-2147-A7AD-5A545C03CF47}" presName="spacer" presStyleCnt="0"/>
      <dgm:spPr/>
    </dgm:pt>
    <dgm:pt modelId="{C5B04AF3-253F-BB4D-9FE3-6B07F98FD591}" type="pres">
      <dgm:prSet presAssocID="{FE958408-91E3-0A48-8983-C4ACCA4CAC6C}" presName="parentText" presStyleLbl="node1" presStyleIdx="3" presStyleCnt="5">
        <dgm:presLayoutVars>
          <dgm:chMax val="0"/>
          <dgm:bulletEnabled val="1"/>
        </dgm:presLayoutVars>
      </dgm:prSet>
      <dgm:spPr/>
    </dgm:pt>
    <dgm:pt modelId="{BE3FB83F-5763-2C48-874D-0E5D62A875A0}" type="pres">
      <dgm:prSet presAssocID="{F4816364-46AE-9841-BC51-D1D8D9BD16C1}" presName="spacer" presStyleCnt="0"/>
      <dgm:spPr/>
    </dgm:pt>
    <dgm:pt modelId="{6771A17D-347B-624E-AF5B-EADB7B050526}" type="pres">
      <dgm:prSet presAssocID="{1F7E7E3C-AC13-3D45-A440-1C9F581B7F14}" presName="parentText" presStyleLbl="node1" presStyleIdx="4" presStyleCnt="5">
        <dgm:presLayoutVars>
          <dgm:chMax val="0"/>
          <dgm:bulletEnabled val="1"/>
        </dgm:presLayoutVars>
      </dgm:prSet>
      <dgm:spPr/>
    </dgm:pt>
  </dgm:ptLst>
  <dgm:cxnLst>
    <dgm:cxn modelId="{FB34DB12-A962-7C45-9148-80F9A942F7AD}" srcId="{E90F240E-F297-AA46-A1F6-52575758E823}" destId="{DDAC647D-9F28-EC48-800C-4A1F238F85BF}" srcOrd="1" destOrd="0" parTransId="{4460C39B-DC80-E041-85F1-18458E00E832}" sibTransId="{1EDADDF4-F128-D34A-B80A-993930068869}"/>
    <dgm:cxn modelId="{E628CD33-F641-4C4D-B910-6FF245FC4BEA}" type="presOf" srcId="{1F7E7E3C-AC13-3D45-A440-1C9F581B7F14}" destId="{6771A17D-347B-624E-AF5B-EADB7B050526}" srcOrd="0" destOrd="0" presId="urn:microsoft.com/office/officeart/2005/8/layout/vList2"/>
    <dgm:cxn modelId="{0E60383C-B758-4846-BC1C-E9444E8E7DF2}" type="presOf" srcId="{DDAC647D-9F28-EC48-800C-4A1F238F85BF}" destId="{5960E717-3504-6448-B80F-4D5C76C51448}" srcOrd="0" destOrd="0" presId="urn:microsoft.com/office/officeart/2005/8/layout/vList2"/>
    <dgm:cxn modelId="{15D82752-03F2-B348-8FE7-EAC5938CF0BA}" type="presOf" srcId="{E90F240E-F297-AA46-A1F6-52575758E823}" destId="{B9EAEBD6-1EDB-8C40-B346-4CDC1A97B23C}" srcOrd="0" destOrd="0" presId="urn:microsoft.com/office/officeart/2005/8/layout/vList2"/>
    <dgm:cxn modelId="{1EF24275-8B99-2B43-B841-1E5AB3D7ABBD}" srcId="{E90F240E-F297-AA46-A1F6-52575758E823}" destId="{1F7E7E3C-AC13-3D45-A440-1C9F581B7F14}" srcOrd="4" destOrd="0" parTransId="{F89F1D53-F87D-6040-AC99-06DD46595DB3}" sibTransId="{C105D41A-FB9F-9641-8749-CE378FAF739B}"/>
    <dgm:cxn modelId="{A24DCE80-8899-724B-9002-97A4A36B8981}" type="presOf" srcId="{4BDA6D39-2E1E-8F4C-8378-BB95D9DC9E4B}" destId="{E78A0238-C768-E54E-9929-093F7F71FC95}" srcOrd="0" destOrd="0" presId="urn:microsoft.com/office/officeart/2005/8/layout/vList2"/>
    <dgm:cxn modelId="{38AAB5C2-6EF2-2B47-B4DD-BC5F0779C04E}" srcId="{E90F240E-F297-AA46-A1F6-52575758E823}" destId="{FE958408-91E3-0A48-8983-C4ACCA4CAC6C}" srcOrd="3" destOrd="0" parTransId="{27A83F18-F994-7E4A-8D89-C47966F72671}" sibTransId="{F4816364-46AE-9841-BC51-D1D8D9BD16C1}"/>
    <dgm:cxn modelId="{73ADC1C5-0C34-6B4C-BC67-5782C016A389}" srcId="{E90F240E-F297-AA46-A1F6-52575758E823}" destId="{4BDA6D39-2E1E-8F4C-8378-BB95D9DC9E4B}" srcOrd="0" destOrd="0" parTransId="{6598C375-CE42-1343-9931-51EA25407CA2}" sibTransId="{CEBECD4B-E9D2-774B-B119-961D876BE440}"/>
    <dgm:cxn modelId="{4EA7F3D6-AFDB-1544-85CD-502E61A845C7}" srcId="{E90F240E-F297-AA46-A1F6-52575758E823}" destId="{1A8EC880-B0DF-6848-89BA-8A8F7644F3F9}" srcOrd="2" destOrd="0" parTransId="{79EDE2C5-FB22-0946-B2B3-9897CB85DECC}" sibTransId="{33AEAA43-A69E-2147-A7AD-5A545C03CF47}"/>
    <dgm:cxn modelId="{0C6B5ADD-A720-CB4B-BD1A-1472A2096790}" type="presOf" srcId="{FE958408-91E3-0A48-8983-C4ACCA4CAC6C}" destId="{C5B04AF3-253F-BB4D-9FE3-6B07F98FD591}" srcOrd="0" destOrd="0" presId="urn:microsoft.com/office/officeart/2005/8/layout/vList2"/>
    <dgm:cxn modelId="{EC6E8CE2-3794-AB46-B9CD-555A957E2031}" type="presOf" srcId="{1A8EC880-B0DF-6848-89BA-8A8F7644F3F9}" destId="{2EBE9B62-A762-9047-85D9-21DDB20B9F56}" srcOrd="0" destOrd="0" presId="urn:microsoft.com/office/officeart/2005/8/layout/vList2"/>
    <dgm:cxn modelId="{9D39AAD4-1FC1-ED43-933D-F71AF210516A}" type="presParOf" srcId="{B9EAEBD6-1EDB-8C40-B346-4CDC1A97B23C}" destId="{E78A0238-C768-E54E-9929-093F7F71FC95}" srcOrd="0" destOrd="0" presId="urn:microsoft.com/office/officeart/2005/8/layout/vList2"/>
    <dgm:cxn modelId="{8DB3559D-65C6-6949-8961-80351032C999}" type="presParOf" srcId="{B9EAEBD6-1EDB-8C40-B346-4CDC1A97B23C}" destId="{D87DCD77-6FBB-9D41-8188-146CB7DECDB0}" srcOrd="1" destOrd="0" presId="urn:microsoft.com/office/officeart/2005/8/layout/vList2"/>
    <dgm:cxn modelId="{7FE14C82-2A0C-0F4C-82B0-C2647623CBD7}" type="presParOf" srcId="{B9EAEBD6-1EDB-8C40-B346-4CDC1A97B23C}" destId="{5960E717-3504-6448-B80F-4D5C76C51448}" srcOrd="2" destOrd="0" presId="urn:microsoft.com/office/officeart/2005/8/layout/vList2"/>
    <dgm:cxn modelId="{6ED2CBBC-9342-B143-964B-076EF3AD1361}" type="presParOf" srcId="{B9EAEBD6-1EDB-8C40-B346-4CDC1A97B23C}" destId="{C0151C92-B7B5-484F-94E5-45B47C608D48}" srcOrd="3" destOrd="0" presId="urn:microsoft.com/office/officeart/2005/8/layout/vList2"/>
    <dgm:cxn modelId="{C63476B8-9A2A-7B40-A50C-F6FA65B0816F}" type="presParOf" srcId="{B9EAEBD6-1EDB-8C40-B346-4CDC1A97B23C}" destId="{2EBE9B62-A762-9047-85D9-21DDB20B9F56}" srcOrd="4" destOrd="0" presId="urn:microsoft.com/office/officeart/2005/8/layout/vList2"/>
    <dgm:cxn modelId="{3E993427-A375-7C4C-93DB-44D578D6999B}" type="presParOf" srcId="{B9EAEBD6-1EDB-8C40-B346-4CDC1A97B23C}" destId="{E06D9270-BECD-504B-8545-43CDE14CDD9B}" srcOrd="5" destOrd="0" presId="urn:microsoft.com/office/officeart/2005/8/layout/vList2"/>
    <dgm:cxn modelId="{F12A05A7-E9E2-1D4D-AFDF-3273BC1552F0}" type="presParOf" srcId="{B9EAEBD6-1EDB-8C40-B346-4CDC1A97B23C}" destId="{C5B04AF3-253F-BB4D-9FE3-6B07F98FD591}" srcOrd="6" destOrd="0" presId="urn:microsoft.com/office/officeart/2005/8/layout/vList2"/>
    <dgm:cxn modelId="{B4289BB0-32B9-FA4B-B53C-DBEFD5BA0C23}" type="presParOf" srcId="{B9EAEBD6-1EDB-8C40-B346-4CDC1A97B23C}" destId="{BE3FB83F-5763-2C48-874D-0E5D62A875A0}" srcOrd="7" destOrd="0" presId="urn:microsoft.com/office/officeart/2005/8/layout/vList2"/>
    <dgm:cxn modelId="{90F70914-8FAF-3E47-961F-DF058315D12D}" type="presParOf" srcId="{B9EAEBD6-1EDB-8C40-B346-4CDC1A97B23C}" destId="{6771A17D-347B-624E-AF5B-EADB7B05052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CFBD4B-B591-B44B-BCB8-1E5744E2CCC8}" type="doc">
      <dgm:prSet loTypeId="urn:microsoft.com/office/officeart/2005/8/layout/vProcess5" loCatId="hierarchy" qsTypeId="urn:microsoft.com/office/officeart/2005/8/quickstyle/simple1" qsCatId="simple" csTypeId="urn:microsoft.com/office/officeart/2005/8/colors/colorful5" csCatId="colorful" phldr="1"/>
      <dgm:spPr/>
      <dgm:t>
        <a:bodyPr/>
        <a:lstStyle/>
        <a:p>
          <a:endParaRPr lang="en-US"/>
        </a:p>
      </dgm:t>
    </dgm:pt>
    <dgm:pt modelId="{5713E7E8-9D25-EB45-A8FA-8A6B6C899A9D}">
      <dgm:prSet custT="1"/>
      <dgm:spPr>
        <a:solidFill>
          <a:schemeClr val="accent1">
            <a:lumMod val="20000"/>
            <a:lumOff val="80000"/>
          </a:schemeClr>
        </a:solidFill>
      </dgm:spPr>
      <dgm:t>
        <a:bodyPr/>
        <a:lstStyle/>
        <a:p>
          <a:pPr algn="ctr">
            <a:lnSpc>
              <a:spcPct val="150000"/>
            </a:lnSpc>
          </a:pPr>
          <a:r>
            <a:rPr lang="en-US" sz="1500" b="0" i="0" baseline="0" dirty="0">
              <a:solidFill>
                <a:schemeClr val="tx1"/>
              </a:solidFill>
              <a:latin typeface="Times New Roman" panose="02020603050405020304" pitchFamily="18" charset="0"/>
              <a:cs typeface="Times New Roman" panose="02020603050405020304" pitchFamily="18" charset="0"/>
            </a:rPr>
            <a:t>32-year-old woman with recurrent major depressive disorder starts semaglutide 1 mg weekly, prescribed by her primary-care clinician for weight management. Within nine months, she’s down 23 kg; her BMI is 24. Labs normal.</a:t>
          </a:r>
          <a:endParaRPr lang="en-US" sz="1500" dirty="0">
            <a:solidFill>
              <a:schemeClr val="tx1"/>
            </a:solidFill>
            <a:latin typeface="Times New Roman" panose="02020603050405020304" pitchFamily="18" charset="0"/>
            <a:cs typeface="Times New Roman" panose="02020603050405020304" pitchFamily="18" charset="0"/>
          </a:endParaRPr>
        </a:p>
      </dgm:t>
    </dgm:pt>
    <dgm:pt modelId="{04C6D73F-830F-4841-874A-6BF1FCBE7EF5}" type="parTrans" cxnId="{DE844F33-1ED8-2441-92C9-37695A693859}">
      <dgm:prSet/>
      <dgm:spPr/>
      <dgm:t>
        <a:bodyPr/>
        <a:lstStyle/>
        <a:p>
          <a:endParaRPr lang="en-US"/>
        </a:p>
      </dgm:t>
    </dgm:pt>
    <dgm:pt modelId="{FA70049F-0351-1741-A7F7-F98EFFF23942}" type="sibTrans" cxnId="{DE844F33-1ED8-2441-92C9-37695A693859}">
      <dgm:prSet/>
      <dgm:spPr>
        <a:solidFill>
          <a:schemeClr val="bg1">
            <a:lumMod val="95000"/>
            <a:alpha val="90000"/>
          </a:schemeClr>
        </a:solidFill>
      </dgm:spPr>
      <dgm:t>
        <a:bodyPr/>
        <a:lstStyle/>
        <a:p>
          <a:endParaRPr lang="en-US"/>
        </a:p>
      </dgm:t>
    </dgm:pt>
    <dgm:pt modelId="{EE446A24-6FC7-3E4C-B494-079BAEC2B926}">
      <dgm:prSet custT="1"/>
      <dgm:spPr>
        <a:solidFill>
          <a:schemeClr val="accent3">
            <a:lumMod val="40000"/>
            <a:lumOff val="60000"/>
          </a:schemeClr>
        </a:solidFill>
      </dgm:spPr>
      <dgm:t>
        <a:bodyPr/>
        <a:lstStyle/>
        <a:p>
          <a:pPr algn="ctr">
            <a:lnSpc>
              <a:spcPct val="150000"/>
            </a:lnSpc>
          </a:pPr>
          <a:r>
            <a:rPr lang="en-US" sz="1550" b="0" i="0" baseline="0" dirty="0">
              <a:solidFill>
                <a:schemeClr val="tx1"/>
              </a:solidFill>
              <a:latin typeface="Times New Roman" panose="02020603050405020304" pitchFamily="18" charset="0"/>
              <a:cs typeface="Times New Roman" panose="02020603050405020304" pitchFamily="18" charset="0"/>
            </a:rPr>
            <a:t>But during follow up visit, she’s tearful. ‘</a:t>
          </a:r>
          <a:r>
            <a:rPr lang="en-US" sz="1550" b="1" i="0" baseline="0" dirty="0">
              <a:solidFill>
                <a:schemeClr val="tx1"/>
              </a:solidFill>
              <a:latin typeface="Times New Roman" panose="02020603050405020304" pitchFamily="18" charset="0"/>
              <a:cs typeface="Times New Roman" panose="02020603050405020304" pitchFamily="18" charset="0"/>
            </a:rPr>
            <a:t>Food doesn’t taste the same</a:t>
          </a:r>
          <a:r>
            <a:rPr lang="en-US" sz="1550" b="0" i="0" baseline="0" dirty="0">
              <a:solidFill>
                <a:schemeClr val="tx1"/>
              </a:solidFill>
              <a:latin typeface="Times New Roman" panose="02020603050405020304" pitchFamily="18" charset="0"/>
              <a:cs typeface="Times New Roman" panose="02020603050405020304" pitchFamily="18" charset="0"/>
            </a:rPr>
            <a:t>,’ she says. ‘</a:t>
          </a:r>
          <a:r>
            <a:rPr lang="en-US" sz="1550" b="1" i="0" baseline="0" dirty="0">
              <a:solidFill>
                <a:schemeClr val="tx1"/>
              </a:solidFill>
              <a:latin typeface="Times New Roman" panose="02020603050405020304" pitchFamily="18" charset="0"/>
              <a:cs typeface="Times New Roman" panose="02020603050405020304" pitchFamily="18" charset="0"/>
            </a:rPr>
            <a:t>I have lost the weight that I always wanted but I’m not happy</a:t>
          </a:r>
          <a:r>
            <a:rPr lang="en-US" sz="1550" b="0" i="0" baseline="0" dirty="0">
              <a:solidFill>
                <a:schemeClr val="tx1"/>
              </a:solidFill>
              <a:latin typeface="Times New Roman" panose="02020603050405020304" pitchFamily="18" charset="0"/>
              <a:cs typeface="Times New Roman" panose="02020603050405020304" pitchFamily="18" charset="0"/>
            </a:rPr>
            <a:t>.’</a:t>
          </a:r>
          <a:endParaRPr lang="en-US" sz="1550" dirty="0">
            <a:solidFill>
              <a:schemeClr val="tx1"/>
            </a:solidFill>
            <a:latin typeface="Times New Roman" panose="02020603050405020304" pitchFamily="18" charset="0"/>
            <a:cs typeface="Times New Roman" panose="02020603050405020304" pitchFamily="18" charset="0"/>
          </a:endParaRPr>
        </a:p>
      </dgm:t>
    </dgm:pt>
    <dgm:pt modelId="{24A06B56-D145-2148-88E2-CB031BA2EC03}" type="parTrans" cxnId="{46827F49-12BF-2044-B450-4CD2D119F5FB}">
      <dgm:prSet/>
      <dgm:spPr/>
      <dgm:t>
        <a:bodyPr/>
        <a:lstStyle/>
        <a:p>
          <a:endParaRPr lang="en-US"/>
        </a:p>
      </dgm:t>
    </dgm:pt>
    <dgm:pt modelId="{01A28365-ECBE-E54A-9384-AD8508995EB1}" type="sibTrans" cxnId="{46827F49-12BF-2044-B450-4CD2D119F5FB}">
      <dgm:prSet/>
      <dgm:spPr>
        <a:solidFill>
          <a:schemeClr val="bg1">
            <a:lumMod val="95000"/>
            <a:alpha val="90000"/>
          </a:schemeClr>
        </a:solidFill>
      </dgm:spPr>
      <dgm:t>
        <a:bodyPr/>
        <a:lstStyle/>
        <a:p>
          <a:endParaRPr lang="en-US"/>
        </a:p>
      </dgm:t>
    </dgm:pt>
    <dgm:pt modelId="{0F31657C-BD71-3244-AF37-C3105A52C1D4}">
      <dgm:prSet custT="1"/>
      <dgm:spPr>
        <a:solidFill>
          <a:schemeClr val="bg2">
            <a:lumMod val="90000"/>
          </a:schemeClr>
        </a:solidFill>
      </dgm:spPr>
      <dgm:t>
        <a:bodyPr/>
        <a:lstStyle/>
        <a:p>
          <a:pPr algn="l">
            <a:lnSpc>
              <a:spcPct val="150000"/>
            </a:lnSpc>
          </a:pPr>
          <a:r>
            <a:rPr lang="en-US" sz="1550" b="1" i="0" baseline="0" dirty="0">
              <a:solidFill>
                <a:schemeClr val="tx1"/>
              </a:solidFill>
              <a:latin typeface="Times New Roman" panose="02020603050405020304" pitchFamily="18" charset="0"/>
              <a:cs typeface="Times New Roman" panose="02020603050405020304" pitchFamily="18" charset="0"/>
            </a:rPr>
            <a:t>Sleep poor, low libido, affect blunted</a:t>
          </a:r>
          <a:r>
            <a:rPr lang="en-US" sz="1550" b="0" i="0" baseline="0" dirty="0">
              <a:solidFill>
                <a:schemeClr val="tx1"/>
              </a:solidFill>
              <a:latin typeface="Times New Roman" panose="02020603050405020304" pitchFamily="18" charset="0"/>
              <a:cs typeface="Times New Roman" panose="02020603050405020304" pitchFamily="18" charset="0"/>
            </a:rPr>
            <a:t>. Denies suicidal ideation/ intent/ plan. No concern for psychosis. “</a:t>
          </a:r>
          <a:r>
            <a:rPr lang="en-US" sz="1550" b="1" i="0" baseline="0" dirty="0">
              <a:solidFill>
                <a:schemeClr val="tx1"/>
              </a:solidFill>
              <a:latin typeface="Times New Roman" panose="02020603050405020304" pitchFamily="18" charset="0"/>
              <a:cs typeface="Times New Roman" panose="02020603050405020304" pitchFamily="18" charset="0"/>
            </a:rPr>
            <a:t>Just a strange emotional numbness I have</a:t>
          </a:r>
          <a:r>
            <a:rPr lang="en-US" sz="1550" b="0" i="0" baseline="0" dirty="0">
              <a:solidFill>
                <a:schemeClr val="tx1"/>
              </a:solidFill>
              <a:latin typeface="Times New Roman" panose="02020603050405020304" pitchFamily="18" charset="0"/>
              <a:cs typeface="Times New Roman" panose="02020603050405020304" pitchFamily="18" charset="0"/>
            </a:rPr>
            <a:t>.”</a:t>
          </a:r>
          <a:endParaRPr lang="en-US" sz="1550" dirty="0">
            <a:solidFill>
              <a:schemeClr val="tx1"/>
            </a:solidFill>
            <a:latin typeface="Times New Roman" panose="02020603050405020304" pitchFamily="18" charset="0"/>
            <a:cs typeface="Times New Roman" panose="02020603050405020304" pitchFamily="18" charset="0"/>
          </a:endParaRPr>
        </a:p>
      </dgm:t>
    </dgm:pt>
    <dgm:pt modelId="{F1A268E1-C03D-C941-BA8D-D3FAC34ADE6A}" type="parTrans" cxnId="{0CCC298C-9215-6946-8E82-240200540A0C}">
      <dgm:prSet/>
      <dgm:spPr/>
      <dgm:t>
        <a:bodyPr/>
        <a:lstStyle/>
        <a:p>
          <a:endParaRPr lang="en-US"/>
        </a:p>
      </dgm:t>
    </dgm:pt>
    <dgm:pt modelId="{B814B32C-2767-644C-9986-39069BAED14A}" type="sibTrans" cxnId="{0CCC298C-9215-6946-8E82-240200540A0C}">
      <dgm:prSet/>
      <dgm:spPr>
        <a:solidFill>
          <a:schemeClr val="bg1">
            <a:lumMod val="95000"/>
            <a:alpha val="90000"/>
          </a:schemeClr>
        </a:solidFill>
      </dgm:spPr>
      <dgm:t>
        <a:bodyPr/>
        <a:lstStyle/>
        <a:p>
          <a:endParaRPr lang="en-US"/>
        </a:p>
      </dgm:t>
    </dgm:pt>
    <dgm:pt modelId="{DD085B44-C7C4-4847-BDBC-4DC254F3BA49}">
      <dgm:prSet custT="1"/>
      <dgm:spPr>
        <a:solidFill>
          <a:schemeClr val="accent6">
            <a:lumMod val="20000"/>
            <a:lumOff val="80000"/>
          </a:schemeClr>
        </a:solidFill>
      </dgm:spPr>
      <dgm:t>
        <a:bodyPr/>
        <a:lstStyle/>
        <a:p>
          <a:pPr algn="ctr">
            <a:lnSpc>
              <a:spcPct val="150000"/>
            </a:lnSpc>
          </a:pPr>
          <a:r>
            <a:rPr lang="en-US" sz="1500" b="0" i="0" baseline="0" dirty="0">
              <a:solidFill>
                <a:schemeClr val="tx1"/>
              </a:solidFill>
              <a:latin typeface="Times New Roman" panose="02020603050405020304" pitchFamily="18" charset="0"/>
              <a:cs typeface="Times New Roman" panose="02020603050405020304" pitchFamily="18" charset="0"/>
            </a:rPr>
            <a:t>Her endocrinologist calls it weight loss success</a:t>
          </a:r>
          <a:r>
            <a:rPr lang="en-US" sz="2700" b="0" i="0" baseline="0" dirty="0">
              <a:solidFill>
                <a:schemeClr val="tx1"/>
              </a:solidFill>
              <a:latin typeface="Times New Roman" panose="02020603050405020304" pitchFamily="18" charset="0"/>
              <a:cs typeface="Times New Roman" panose="02020603050405020304" pitchFamily="18" charset="0"/>
            </a:rPr>
            <a:t>.</a:t>
          </a:r>
          <a:endParaRPr lang="en-US" sz="2700" dirty="0">
            <a:solidFill>
              <a:schemeClr val="tx1"/>
            </a:solidFill>
            <a:latin typeface="Times New Roman" panose="02020603050405020304" pitchFamily="18" charset="0"/>
            <a:cs typeface="Times New Roman" panose="02020603050405020304" pitchFamily="18" charset="0"/>
          </a:endParaRPr>
        </a:p>
      </dgm:t>
    </dgm:pt>
    <dgm:pt modelId="{6DD4D1F0-D486-2641-BC26-0A8FF46C97A2}" type="parTrans" cxnId="{1ABC0C7B-DFC1-3A46-947B-0937FC61F055}">
      <dgm:prSet/>
      <dgm:spPr/>
      <dgm:t>
        <a:bodyPr/>
        <a:lstStyle/>
        <a:p>
          <a:endParaRPr lang="en-US"/>
        </a:p>
      </dgm:t>
    </dgm:pt>
    <dgm:pt modelId="{4E1D707A-5450-4240-9787-C0592CB0B69F}" type="sibTrans" cxnId="{1ABC0C7B-DFC1-3A46-947B-0937FC61F055}">
      <dgm:prSet/>
      <dgm:spPr/>
      <dgm:t>
        <a:bodyPr/>
        <a:lstStyle/>
        <a:p>
          <a:endParaRPr lang="en-US"/>
        </a:p>
      </dgm:t>
    </dgm:pt>
    <dgm:pt modelId="{F0CEE53F-DC38-7542-BE57-E385100B2D77}" type="pres">
      <dgm:prSet presAssocID="{1BCFBD4B-B591-B44B-BCB8-1E5744E2CCC8}" presName="outerComposite" presStyleCnt="0">
        <dgm:presLayoutVars>
          <dgm:chMax val="5"/>
          <dgm:dir/>
          <dgm:resizeHandles val="exact"/>
        </dgm:presLayoutVars>
      </dgm:prSet>
      <dgm:spPr/>
    </dgm:pt>
    <dgm:pt modelId="{6486D233-01DA-6E47-99B0-E810E7031681}" type="pres">
      <dgm:prSet presAssocID="{1BCFBD4B-B591-B44B-BCB8-1E5744E2CCC8}" presName="dummyMaxCanvas" presStyleCnt="0">
        <dgm:presLayoutVars/>
      </dgm:prSet>
      <dgm:spPr/>
    </dgm:pt>
    <dgm:pt modelId="{9758BFFD-0E72-C945-878C-873EFF82EA09}" type="pres">
      <dgm:prSet presAssocID="{1BCFBD4B-B591-B44B-BCB8-1E5744E2CCC8}" presName="FourNodes_1" presStyleLbl="node1" presStyleIdx="0" presStyleCnt="4" custScaleX="120139" custLinFactNeighborX="7465" custLinFactNeighborY="5866">
        <dgm:presLayoutVars>
          <dgm:bulletEnabled val="1"/>
        </dgm:presLayoutVars>
      </dgm:prSet>
      <dgm:spPr/>
    </dgm:pt>
    <dgm:pt modelId="{72001DA6-E798-C84C-87AB-31701C109981}" type="pres">
      <dgm:prSet presAssocID="{1BCFBD4B-B591-B44B-BCB8-1E5744E2CCC8}" presName="FourNodes_2" presStyleLbl="node1" presStyleIdx="1" presStyleCnt="4" custScaleX="114754">
        <dgm:presLayoutVars>
          <dgm:bulletEnabled val="1"/>
        </dgm:presLayoutVars>
      </dgm:prSet>
      <dgm:spPr/>
    </dgm:pt>
    <dgm:pt modelId="{34B0B3B3-8184-6C43-BB05-6B71927D4929}" type="pres">
      <dgm:prSet presAssocID="{1BCFBD4B-B591-B44B-BCB8-1E5744E2CCC8}" presName="FourNodes_3" presStyleLbl="node1" presStyleIdx="2" presStyleCnt="4" custScaleX="119086" custLinFactNeighborX="-8660" custLinFactNeighborY="1466">
        <dgm:presLayoutVars>
          <dgm:bulletEnabled val="1"/>
        </dgm:presLayoutVars>
      </dgm:prSet>
      <dgm:spPr/>
    </dgm:pt>
    <dgm:pt modelId="{76064BD9-B19A-4842-B889-50CF200442F1}" type="pres">
      <dgm:prSet presAssocID="{1BCFBD4B-B591-B44B-BCB8-1E5744E2CCC8}" presName="FourNodes_4" presStyleLbl="node1" presStyleIdx="3" presStyleCnt="4" custScaleY="80729" custLinFactNeighborX="-11111" custLinFactNeighborY="-10265">
        <dgm:presLayoutVars>
          <dgm:bulletEnabled val="1"/>
        </dgm:presLayoutVars>
      </dgm:prSet>
      <dgm:spPr/>
    </dgm:pt>
    <dgm:pt modelId="{08335D52-0F21-3747-A140-7944C5CF11A5}" type="pres">
      <dgm:prSet presAssocID="{1BCFBD4B-B591-B44B-BCB8-1E5744E2CCC8}" presName="FourConn_1-2" presStyleLbl="fgAccFollowNode1" presStyleIdx="0" presStyleCnt="3" custLinFactX="12805" custLinFactNeighborX="100000" custLinFactNeighborY="2256">
        <dgm:presLayoutVars>
          <dgm:bulletEnabled val="1"/>
        </dgm:presLayoutVars>
      </dgm:prSet>
      <dgm:spPr/>
    </dgm:pt>
    <dgm:pt modelId="{79000975-7B43-6940-B971-9A172270B2CC}" type="pres">
      <dgm:prSet presAssocID="{1BCFBD4B-B591-B44B-BCB8-1E5744E2CCC8}" presName="FourConn_2-3" presStyleLbl="fgAccFollowNode1" presStyleIdx="1" presStyleCnt="3" custLinFactNeighborX="-49634" custLinFactNeighborY="4512">
        <dgm:presLayoutVars>
          <dgm:bulletEnabled val="1"/>
        </dgm:presLayoutVars>
      </dgm:prSet>
      <dgm:spPr/>
    </dgm:pt>
    <dgm:pt modelId="{D9AD5414-72B8-0143-B92C-A95A5AE6F5D9}" type="pres">
      <dgm:prSet presAssocID="{1BCFBD4B-B591-B44B-BCB8-1E5744E2CCC8}" presName="FourConn_3-4" presStyleLbl="fgAccFollowNode1" presStyleIdx="2" presStyleCnt="3" custLinFactX="-51159" custLinFactNeighborX="-100000" custLinFactNeighborY="4512">
        <dgm:presLayoutVars>
          <dgm:bulletEnabled val="1"/>
        </dgm:presLayoutVars>
      </dgm:prSet>
      <dgm:spPr/>
    </dgm:pt>
    <dgm:pt modelId="{3BDE5AB5-CA1B-3846-848F-CA2D9AF9EEC9}" type="pres">
      <dgm:prSet presAssocID="{1BCFBD4B-B591-B44B-BCB8-1E5744E2CCC8}" presName="FourNodes_1_text" presStyleLbl="node1" presStyleIdx="3" presStyleCnt="4">
        <dgm:presLayoutVars>
          <dgm:bulletEnabled val="1"/>
        </dgm:presLayoutVars>
      </dgm:prSet>
      <dgm:spPr/>
    </dgm:pt>
    <dgm:pt modelId="{86E5F148-66B6-5F49-AB14-265E127A4AA8}" type="pres">
      <dgm:prSet presAssocID="{1BCFBD4B-B591-B44B-BCB8-1E5744E2CCC8}" presName="FourNodes_2_text" presStyleLbl="node1" presStyleIdx="3" presStyleCnt="4">
        <dgm:presLayoutVars>
          <dgm:bulletEnabled val="1"/>
        </dgm:presLayoutVars>
      </dgm:prSet>
      <dgm:spPr/>
    </dgm:pt>
    <dgm:pt modelId="{B4F01084-25DA-A843-9F86-A0596D9687BE}" type="pres">
      <dgm:prSet presAssocID="{1BCFBD4B-B591-B44B-BCB8-1E5744E2CCC8}" presName="FourNodes_3_text" presStyleLbl="node1" presStyleIdx="3" presStyleCnt="4">
        <dgm:presLayoutVars>
          <dgm:bulletEnabled val="1"/>
        </dgm:presLayoutVars>
      </dgm:prSet>
      <dgm:spPr/>
    </dgm:pt>
    <dgm:pt modelId="{205F83F4-C45E-3945-9E7A-A53DC2CDDAEF}" type="pres">
      <dgm:prSet presAssocID="{1BCFBD4B-B591-B44B-BCB8-1E5744E2CCC8}" presName="FourNodes_4_text" presStyleLbl="node1" presStyleIdx="3" presStyleCnt="4">
        <dgm:presLayoutVars>
          <dgm:bulletEnabled val="1"/>
        </dgm:presLayoutVars>
      </dgm:prSet>
      <dgm:spPr/>
    </dgm:pt>
  </dgm:ptLst>
  <dgm:cxnLst>
    <dgm:cxn modelId="{6B48EF1F-EEB6-1C42-9A16-E6159C32BB4B}" type="presOf" srcId="{1BCFBD4B-B591-B44B-BCB8-1E5744E2CCC8}" destId="{F0CEE53F-DC38-7542-BE57-E385100B2D77}" srcOrd="0" destOrd="0" presId="urn:microsoft.com/office/officeart/2005/8/layout/vProcess5"/>
    <dgm:cxn modelId="{EC171329-8AE1-6E42-83C4-05A31B6D5C51}" type="presOf" srcId="{FA70049F-0351-1741-A7F7-F98EFFF23942}" destId="{08335D52-0F21-3747-A140-7944C5CF11A5}" srcOrd="0" destOrd="0" presId="urn:microsoft.com/office/officeart/2005/8/layout/vProcess5"/>
    <dgm:cxn modelId="{DE844F33-1ED8-2441-92C9-37695A693859}" srcId="{1BCFBD4B-B591-B44B-BCB8-1E5744E2CCC8}" destId="{5713E7E8-9D25-EB45-A8FA-8A6B6C899A9D}" srcOrd="0" destOrd="0" parTransId="{04C6D73F-830F-4841-874A-6BF1FCBE7EF5}" sibTransId="{FA70049F-0351-1741-A7F7-F98EFFF23942}"/>
    <dgm:cxn modelId="{46827F49-12BF-2044-B450-4CD2D119F5FB}" srcId="{1BCFBD4B-B591-B44B-BCB8-1E5744E2CCC8}" destId="{EE446A24-6FC7-3E4C-B494-079BAEC2B926}" srcOrd="1" destOrd="0" parTransId="{24A06B56-D145-2148-88E2-CB031BA2EC03}" sibTransId="{01A28365-ECBE-E54A-9384-AD8508995EB1}"/>
    <dgm:cxn modelId="{C4FBCC53-EA9D-2845-AE5B-D2F67836DD78}" type="presOf" srcId="{DD085B44-C7C4-4847-BDBC-4DC254F3BA49}" destId="{76064BD9-B19A-4842-B889-50CF200442F1}" srcOrd="0" destOrd="0" presId="urn:microsoft.com/office/officeart/2005/8/layout/vProcess5"/>
    <dgm:cxn modelId="{CA14CD56-DF1A-1C4E-9830-7825845366E1}" type="presOf" srcId="{0F31657C-BD71-3244-AF37-C3105A52C1D4}" destId="{34B0B3B3-8184-6C43-BB05-6B71927D4929}" srcOrd="0" destOrd="0" presId="urn:microsoft.com/office/officeart/2005/8/layout/vProcess5"/>
    <dgm:cxn modelId="{A1822959-07D0-4F40-822A-606692AFC23E}" type="presOf" srcId="{5713E7E8-9D25-EB45-A8FA-8A6B6C899A9D}" destId="{9758BFFD-0E72-C945-878C-873EFF82EA09}" srcOrd="0" destOrd="0" presId="urn:microsoft.com/office/officeart/2005/8/layout/vProcess5"/>
    <dgm:cxn modelId="{1ABC0C7B-DFC1-3A46-947B-0937FC61F055}" srcId="{1BCFBD4B-B591-B44B-BCB8-1E5744E2CCC8}" destId="{DD085B44-C7C4-4847-BDBC-4DC254F3BA49}" srcOrd="3" destOrd="0" parTransId="{6DD4D1F0-D486-2641-BC26-0A8FF46C97A2}" sibTransId="{4E1D707A-5450-4240-9787-C0592CB0B69F}"/>
    <dgm:cxn modelId="{471D827F-7316-A946-B611-B0F44485376B}" type="presOf" srcId="{EE446A24-6FC7-3E4C-B494-079BAEC2B926}" destId="{86E5F148-66B6-5F49-AB14-265E127A4AA8}" srcOrd="1" destOrd="0" presId="urn:microsoft.com/office/officeart/2005/8/layout/vProcess5"/>
    <dgm:cxn modelId="{0CCC298C-9215-6946-8E82-240200540A0C}" srcId="{1BCFBD4B-B591-B44B-BCB8-1E5744E2CCC8}" destId="{0F31657C-BD71-3244-AF37-C3105A52C1D4}" srcOrd="2" destOrd="0" parTransId="{F1A268E1-C03D-C941-BA8D-D3FAC34ADE6A}" sibTransId="{B814B32C-2767-644C-9986-39069BAED14A}"/>
    <dgm:cxn modelId="{36A72A92-A7FF-DB42-91D4-D7FFD8DC9B89}" type="presOf" srcId="{B814B32C-2767-644C-9986-39069BAED14A}" destId="{D9AD5414-72B8-0143-B92C-A95A5AE6F5D9}" srcOrd="0" destOrd="0" presId="urn:microsoft.com/office/officeart/2005/8/layout/vProcess5"/>
    <dgm:cxn modelId="{E65BE297-42F9-0A42-9A03-A2E0C77E1E61}" type="presOf" srcId="{0F31657C-BD71-3244-AF37-C3105A52C1D4}" destId="{B4F01084-25DA-A843-9F86-A0596D9687BE}" srcOrd="1" destOrd="0" presId="urn:microsoft.com/office/officeart/2005/8/layout/vProcess5"/>
    <dgm:cxn modelId="{4D2829CE-94B7-DE42-9AA1-8DD656B7ED02}" type="presOf" srcId="{5713E7E8-9D25-EB45-A8FA-8A6B6C899A9D}" destId="{3BDE5AB5-CA1B-3846-848F-CA2D9AF9EEC9}" srcOrd="1" destOrd="0" presId="urn:microsoft.com/office/officeart/2005/8/layout/vProcess5"/>
    <dgm:cxn modelId="{0DC55DCF-8658-3E43-BA46-CDE1C0375CE4}" type="presOf" srcId="{01A28365-ECBE-E54A-9384-AD8508995EB1}" destId="{79000975-7B43-6940-B971-9A172270B2CC}" srcOrd="0" destOrd="0" presId="urn:microsoft.com/office/officeart/2005/8/layout/vProcess5"/>
    <dgm:cxn modelId="{F7A11AD1-FF58-524D-88FA-B0DA9FE12E43}" type="presOf" srcId="{EE446A24-6FC7-3E4C-B494-079BAEC2B926}" destId="{72001DA6-E798-C84C-87AB-31701C109981}" srcOrd="0" destOrd="0" presId="urn:microsoft.com/office/officeart/2005/8/layout/vProcess5"/>
    <dgm:cxn modelId="{B2E125D7-0E65-2B44-8BB6-2F0661B8AB98}" type="presOf" srcId="{DD085B44-C7C4-4847-BDBC-4DC254F3BA49}" destId="{205F83F4-C45E-3945-9E7A-A53DC2CDDAEF}" srcOrd="1" destOrd="0" presId="urn:microsoft.com/office/officeart/2005/8/layout/vProcess5"/>
    <dgm:cxn modelId="{EB4862C1-56CE-384D-A2A1-EE3AAE1D9821}" type="presParOf" srcId="{F0CEE53F-DC38-7542-BE57-E385100B2D77}" destId="{6486D233-01DA-6E47-99B0-E810E7031681}" srcOrd="0" destOrd="0" presId="urn:microsoft.com/office/officeart/2005/8/layout/vProcess5"/>
    <dgm:cxn modelId="{3BCD070E-C26E-E542-95FB-747EEC08398B}" type="presParOf" srcId="{F0CEE53F-DC38-7542-BE57-E385100B2D77}" destId="{9758BFFD-0E72-C945-878C-873EFF82EA09}" srcOrd="1" destOrd="0" presId="urn:microsoft.com/office/officeart/2005/8/layout/vProcess5"/>
    <dgm:cxn modelId="{B8F30E21-CF77-4B45-BB58-A71201354244}" type="presParOf" srcId="{F0CEE53F-DC38-7542-BE57-E385100B2D77}" destId="{72001DA6-E798-C84C-87AB-31701C109981}" srcOrd="2" destOrd="0" presId="urn:microsoft.com/office/officeart/2005/8/layout/vProcess5"/>
    <dgm:cxn modelId="{F524925E-4C29-664D-8EC4-667E85A0D0AD}" type="presParOf" srcId="{F0CEE53F-DC38-7542-BE57-E385100B2D77}" destId="{34B0B3B3-8184-6C43-BB05-6B71927D4929}" srcOrd="3" destOrd="0" presId="urn:microsoft.com/office/officeart/2005/8/layout/vProcess5"/>
    <dgm:cxn modelId="{569315DC-0A67-3143-8E29-7BFEB5A0019D}" type="presParOf" srcId="{F0CEE53F-DC38-7542-BE57-E385100B2D77}" destId="{76064BD9-B19A-4842-B889-50CF200442F1}" srcOrd="4" destOrd="0" presId="urn:microsoft.com/office/officeart/2005/8/layout/vProcess5"/>
    <dgm:cxn modelId="{6EB96DCC-513E-C648-AC88-C74B4478D70B}" type="presParOf" srcId="{F0CEE53F-DC38-7542-BE57-E385100B2D77}" destId="{08335D52-0F21-3747-A140-7944C5CF11A5}" srcOrd="5" destOrd="0" presId="urn:microsoft.com/office/officeart/2005/8/layout/vProcess5"/>
    <dgm:cxn modelId="{8B7A183E-3038-D64D-ADD1-A9FA5DD4F262}" type="presParOf" srcId="{F0CEE53F-DC38-7542-BE57-E385100B2D77}" destId="{79000975-7B43-6940-B971-9A172270B2CC}" srcOrd="6" destOrd="0" presId="urn:microsoft.com/office/officeart/2005/8/layout/vProcess5"/>
    <dgm:cxn modelId="{7A9B55B1-5BDE-8549-848D-6848AD8F03F3}" type="presParOf" srcId="{F0CEE53F-DC38-7542-BE57-E385100B2D77}" destId="{D9AD5414-72B8-0143-B92C-A95A5AE6F5D9}" srcOrd="7" destOrd="0" presId="urn:microsoft.com/office/officeart/2005/8/layout/vProcess5"/>
    <dgm:cxn modelId="{14F1EDA8-38CE-8F47-BD80-B1FCC7D503B9}" type="presParOf" srcId="{F0CEE53F-DC38-7542-BE57-E385100B2D77}" destId="{3BDE5AB5-CA1B-3846-848F-CA2D9AF9EEC9}" srcOrd="8" destOrd="0" presId="urn:microsoft.com/office/officeart/2005/8/layout/vProcess5"/>
    <dgm:cxn modelId="{06586C6F-85F6-F74E-AE2C-61AD6A64368B}" type="presParOf" srcId="{F0CEE53F-DC38-7542-BE57-E385100B2D77}" destId="{86E5F148-66B6-5F49-AB14-265E127A4AA8}" srcOrd="9" destOrd="0" presId="urn:microsoft.com/office/officeart/2005/8/layout/vProcess5"/>
    <dgm:cxn modelId="{2802CBD4-DF9B-B64F-8813-2FB67265B7F9}" type="presParOf" srcId="{F0CEE53F-DC38-7542-BE57-E385100B2D77}" destId="{B4F01084-25DA-A843-9F86-A0596D9687BE}" srcOrd="10" destOrd="0" presId="urn:microsoft.com/office/officeart/2005/8/layout/vProcess5"/>
    <dgm:cxn modelId="{2E7C17BB-3A6B-9F47-AAEC-705D1226D8BF}" type="presParOf" srcId="{F0CEE53F-DC38-7542-BE57-E385100B2D77}" destId="{205F83F4-C45E-3945-9E7A-A53DC2CDDAE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6288D2-4B6B-C240-B941-0B33CD1BCDED}"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F5FCDAFC-B262-5246-88E3-4B3321265707}">
      <dgm:prSet custT="1"/>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5400000" scaled="1"/>
          <a:tileRect/>
        </a:gradFill>
      </dgm:spPr>
      <dgm:t>
        <a:bodyPr/>
        <a:lstStyle/>
        <a:p>
          <a:r>
            <a:rPr lang="en-US" sz="1900" dirty="0">
              <a:solidFill>
                <a:schemeClr val="tx1"/>
              </a:solidFill>
              <a:latin typeface="Times New Roman" panose="02020603050405020304" pitchFamily="18" charset="0"/>
              <a:cs typeface="Times New Roman" panose="02020603050405020304" pitchFamily="18" charset="0"/>
            </a:rPr>
            <a:t>Weight </a:t>
          </a:r>
        </a:p>
      </dgm:t>
    </dgm:pt>
    <dgm:pt modelId="{899DA826-B10D-854B-BE83-5A2DB566E293}" type="parTrans" cxnId="{8B89B47C-D067-9F4D-9361-4FFCA1C9F6C6}">
      <dgm:prSet/>
      <dgm:spPr/>
      <dgm:t>
        <a:bodyPr/>
        <a:lstStyle/>
        <a:p>
          <a:endParaRPr lang="en-US"/>
        </a:p>
      </dgm:t>
    </dgm:pt>
    <dgm:pt modelId="{68CE0F02-6A31-3041-9985-61765E9D0547}" type="sibTrans" cxnId="{8B89B47C-D067-9F4D-9361-4FFCA1C9F6C6}">
      <dgm:prSet/>
      <dgm:spPr>
        <a:solidFill>
          <a:srgbClr val="FFC000"/>
        </a:solidFill>
        <a:ln>
          <a:solidFill>
            <a:schemeClr val="tx1"/>
          </a:solidFill>
        </a:ln>
      </dgm:spPr>
      <dgm:t>
        <a:bodyPr/>
        <a:lstStyle/>
        <a:p>
          <a:endParaRPr lang="en-US"/>
        </a:p>
      </dgm:t>
    </dgm:pt>
    <dgm:pt modelId="{A867D83C-01DD-224D-8D2F-DE50A6782C44}">
      <dgm:prSe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t="100000"/>
          </a:path>
          <a:tileRect r="-100000" b="-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 Gut &amp; Adipose tissue hormones </a:t>
          </a:r>
        </a:p>
      </dgm:t>
    </dgm:pt>
    <dgm:pt modelId="{09A4A30E-6CA3-8D4B-AF21-75D41CD48730}" type="parTrans" cxnId="{FC02B300-F54A-EC4B-94BE-3B65D2E65766}">
      <dgm:prSet/>
      <dgm:spPr/>
      <dgm:t>
        <a:bodyPr/>
        <a:lstStyle/>
        <a:p>
          <a:endParaRPr lang="en-US"/>
        </a:p>
      </dgm:t>
    </dgm:pt>
    <dgm:pt modelId="{032A194F-DE3C-514C-B5B2-9DC78F049125}" type="sibTrans" cxnId="{FC02B300-F54A-EC4B-94BE-3B65D2E65766}">
      <dgm:prSet/>
      <dgm:spPr>
        <a:solidFill>
          <a:srgbClr val="FFC000"/>
        </a:solidFill>
        <a:ln>
          <a:solidFill>
            <a:schemeClr val="tx1"/>
          </a:solidFill>
        </a:ln>
      </dgm:spPr>
      <dgm:t>
        <a:bodyPr/>
        <a:lstStyle/>
        <a:p>
          <a:endParaRPr lang="en-US"/>
        </a:p>
      </dgm:t>
    </dgm:pt>
    <dgm:pt modelId="{0A5650DF-1D93-0242-BDC5-8050F8535708}">
      <dgm:prSet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path path="circle">
            <a:fillToRect t="100000" r="100000"/>
          </a:path>
          <a:tileRect l="-100000" b="-100000"/>
        </a:gradFill>
      </dgm:spPr>
      <dgm:t>
        <a:bodyPr/>
        <a:lstStyle/>
        <a:p>
          <a:r>
            <a:rPr lang="en-US" sz="1900" dirty="0">
              <a:solidFill>
                <a:schemeClr val="tx1"/>
              </a:solidFill>
              <a:latin typeface="Times New Roman" panose="02020603050405020304" pitchFamily="18" charset="0"/>
              <a:cs typeface="Times New Roman" panose="02020603050405020304" pitchFamily="18" charset="0"/>
            </a:rPr>
            <a:t>Brain </a:t>
          </a:r>
          <a:r>
            <a:rPr lang="en-US" sz="1900" dirty="0">
              <a:latin typeface="Times New Roman" panose="02020603050405020304" pitchFamily="18" charset="0"/>
              <a:cs typeface="Times New Roman" panose="02020603050405020304" pitchFamily="18" charset="0"/>
            </a:rPr>
            <a:t>🧠</a:t>
          </a:r>
          <a:r>
            <a:rPr lang="en-US" sz="1900" dirty="0">
              <a:solidFill>
                <a:schemeClr val="tx1"/>
              </a:solidFill>
              <a:latin typeface="Times New Roman" panose="02020603050405020304" pitchFamily="18" charset="0"/>
              <a:cs typeface="Times New Roman" panose="02020603050405020304" pitchFamily="18" charset="0"/>
            </a:rPr>
            <a:t> </a:t>
          </a:r>
        </a:p>
      </dgm:t>
    </dgm:pt>
    <dgm:pt modelId="{3ABF14BD-1F53-2D48-8F81-5EA98930322E}" type="parTrans" cxnId="{BF7984FF-51E2-E343-B596-52AD29627925}">
      <dgm:prSet/>
      <dgm:spPr/>
      <dgm:t>
        <a:bodyPr/>
        <a:lstStyle/>
        <a:p>
          <a:endParaRPr lang="en-US"/>
        </a:p>
      </dgm:t>
    </dgm:pt>
    <dgm:pt modelId="{49658155-83DE-9240-8A74-17D4684ACEA3}" type="sibTrans" cxnId="{BF7984FF-51E2-E343-B596-52AD29627925}">
      <dgm:prSet/>
      <dgm:spPr>
        <a:solidFill>
          <a:srgbClr val="FFC000"/>
        </a:solidFill>
        <a:ln>
          <a:solidFill>
            <a:schemeClr val="tx1"/>
          </a:solidFill>
        </a:ln>
      </dgm:spPr>
      <dgm:t>
        <a:bodyPr/>
        <a:lstStyle/>
        <a:p>
          <a:endParaRPr lang="en-US"/>
        </a:p>
      </dgm:t>
    </dgm:pt>
    <dgm:pt modelId="{B6A11AC5-4427-F24C-A469-BA81272F9E59}">
      <dgm:prSet custT="1"/>
      <dgm:spPr>
        <a:solidFill>
          <a:schemeClr val="accent5">
            <a:lumMod val="20000"/>
            <a:lumOff val="80000"/>
          </a:schemeClr>
        </a:soli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Hunger, perception, cognition, emotion and behavior</a:t>
          </a:r>
        </a:p>
      </dgm:t>
    </dgm:pt>
    <dgm:pt modelId="{986D432A-4F57-6747-AB36-5EE104186CE1}" type="parTrans" cxnId="{607A3BEA-EDA3-5140-8531-E26BDEC5D41B}">
      <dgm:prSet/>
      <dgm:spPr/>
      <dgm:t>
        <a:bodyPr/>
        <a:lstStyle/>
        <a:p>
          <a:endParaRPr lang="en-US"/>
        </a:p>
      </dgm:t>
    </dgm:pt>
    <dgm:pt modelId="{AAE742F7-C449-364E-B4E5-210609C0033F}" type="sibTrans" cxnId="{607A3BEA-EDA3-5140-8531-E26BDEC5D41B}">
      <dgm:prSet/>
      <dgm:spPr/>
      <dgm:t>
        <a:bodyPr/>
        <a:lstStyle/>
        <a:p>
          <a:endParaRPr lang="en-US"/>
        </a:p>
      </dgm:t>
    </dgm:pt>
    <dgm:pt modelId="{B9B06F02-D998-6C40-BBA6-A703CA2ED05B}" type="pres">
      <dgm:prSet presAssocID="{2A6288D2-4B6B-C240-B941-0B33CD1BCDED}" presName="Name0" presStyleCnt="0">
        <dgm:presLayoutVars>
          <dgm:dir/>
          <dgm:resizeHandles val="exact"/>
        </dgm:presLayoutVars>
      </dgm:prSet>
      <dgm:spPr/>
    </dgm:pt>
    <dgm:pt modelId="{27E9E79B-4AD6-A64B-B3E5-BAC05E948544}" type="pres">
      <dgm:prSet presAssocID="{F5FCDAFC-B262-5246-88E3-4B3321265707}" presName="node" presStyleLbl="node1" presStyleIdx="0" presStyleCnt="4">
        <dgm:presLayoutVars>
          <dgm:bulletEnabled val="1"/>
        </dgm:presLayoutVars>
      </dgm:prSet>
      <dgm:spPr/>
    </dgm:pt>
    <dgm:pt modelId="{73BC44FB-8AC8-794E-8F51-1BCDD5822F59}" type="pres">
      <dgm:prSet presAssocID="{68CE0F02-6A31-3041-9985-61765E9D0547}" presName="sibTrans" presStyleLbl="sibTrans2D1" presStyleIdx="0" presStyleCnt="3" custScaleX="158849"/>
      <dgm:spPr/>
    </dgm:pt>
    <dgm:pt modelId="{352E9421-3D2C-234D-BF8C-138630A09EC5}" type="pres">
      <dgm:prSet presAssocID="{68CE0F02-6A31-3041-9985-61765E9D0547}" presName="connectorText" presStyleLbl="sibTrans2D1" presStyleIdx="0" presStyleCnt="3"/>
      <dgm:spPr/>
    </dgm:pt>
    <dgm:pt modelId="{EC0F44CD-E68E-A54B-8FA7-55CE54F9D8F9}" type="pres">
      <dgm:prSet presAssocID="{A867D83C-01DD-224D-8D2F-DE50A6782C44}" presName="node" presStyleLbl="node1" presStyleIdx="1" presStyleCnt="4">
        <dgm:presLayoutVars>
          <dgm:bulletEnabled val="1"/>
        </dgm:presLayoutVars>
      </dgm:prSet>
      <dgm:spPr/>
    </dgm:pt>
    <dgm:pt modelId="{F9C305A3-FE56-D541-98C7-5A36F1C08ECB}" type="pres">
      <dgm:prSet presAssocID="{032A194F-DE3C-514C-B5B2-9DC78F049125}" presName="sibTrans" presStyleLbl="sibTrans2D1" presStyleIdx="1" presStyleCnt="3" custScaleX="157192"/>
      <dgm:spPr/>
    </dgm:pt>
    <dgm:pt modelId="{C08BBB4D-BBF1-3248-8BED-8CAE8E711423}" type="pres">
      <dgm:prSet presAssocID="{032A194F-DE3C-514C-B5B2-9DC78F049125}" presName="connectorText" presStyleLbl="sibTrans2D1" presStyleIdx="1" presStyleCnt="3"/>
      <dgm:spPr/>
    </dgm:pt>
    <dgm:pt modelId="{6CF09ACD-4D56-BC4E-9AE8-02D8E7A0B682}" type="pres">
      <dgm:prSet presAssocID="{0A5650DF-1D93-0242-BDC5-8050F8535708}" presName="node" presStyleLbl="node1" presStyleIdx="2" presStyleCnt="4">
        <dgm:presLayoutVars>
          <dgm:bulletEnabled val="1"/>
        </dgm:presLayoutVars>
      </dgm:prSet>
      <dgm:spPr/>
    </dgm:pt>
    <dgm:pt modelId="{AFF13338-227B-224F-B0E2-0076DD922BAD}" type="pres">
      <dgm:prSet presAssocID="{49658155-83DE-9240-8A74-17D4684ACEA3}" presName="sibTrans" presStyleLbl="sibTrans2D1" presStyleIdx="2" presStyleCnt="3" custScaleX="139250"/>
      <dgm:spPr/>
    </dgm:pt>
    <dgm:pt modelId="{51902829-EFE0-8D45-B824-FE7EBED1141A}" type="pres">
      <dgm:prSet presAssocID="{49658155-83DE-9240-8A74-17D4684ACEA3}" presName="connectorText" presStyleLbl="sibTrans2D1" presStyleIdx="2" presStyleCnt="3"/>
      <dgm:spPr/>
    </dgm:pt>
    <dgm:pt modelId="{B1377404-6063-FE4B-A736-786F288EB6C2}" type="pres">
      <dgm:prSet presAssocID="{B6A11AC5-4427-F24C-A469-BA81272F9E59}" presName="node" presStyleLbl="node1" presStyleIdx="3" presStyleCnt="4">
        <dgm:presLayoutVars>
          <dgm:bulletEnabled val="1"/>
        </dgm:presLayoutVars>
      </dgm:prSet>
      <dgm:spPr/>
    </dgm:pt>
  </dgm:ptLst>
  <dgm:cxnLst>
    <dgm:cxn modelId="{FC02B300-F54A-EC4B-94BE-3B65D2E65766}" srcId="{2A6288D2-4B6B-C240-B941-0B33CD1BCDED}" destId="{A867D83C-01DD-224D-8D2F-DE50A6782C44}" srcOrd="1" destOrd="0" parTransId="{09A4A30E-6CA3-8D4B-AF21-75D41CD48730}" sibTransId="{032A194F-DE3C-514C-B5B2-9DC78F049125}"/>
    <dgm:cxn modelId="{B2FA760B-4703-544C-BBF7-B748CAFC82AA}" type="presOf" srcId="{032A194F-DE3C-514C-B5B2-9DC78F049125}" destId="{C08BBB4D-BBF1-3248-8BED-8CAE8E711423}" srcOrd="1" destOrd="0" presId="urn:microsoft.com/office/officeart/2005/8/layout/process1"/>
    <dgm:cxn modelId="{13A2F40B-499E-3D4C-9361-23052E4A8A32}" type="presOf" srcId="{49658155-83DE-9240-8A74-17D4684ACEA3}" destId="{51902829-EFE0-8D45-B824-FE7EBED1141A}" srcOrd="1" destOrd="0" presId="urn:microsoft.com/office/officeart/2005/8/layout/process1"/>
    <dgm:cxn modelId="{9D3CD034-3361-F744-8893-5426248F7530}" type="presOf" srcId="{B6A11AC5-4427-F24C-A469-BA81272F9E59}" destId="{B1377404-6063-FE4B-A736-786F288EB6C2}" srcOrd="0" destOrd="0" presId="urn:microsoft.com/office/officeart/2005/8/layout/process1"/>
    <dgm:cxn modelId="{47E3E744-EA7F-BF44-82EF-1C68264BA473}" type="presOf" srcId="{68CE0F02-6A31-3041-9985-61765E9D0547}" destId="{352E9421-3D2C-234D-BF8C-138630A09EC5}" srcOrd="1" destOrd="0" presId="urn:microsoft.com/office/officeart/2005/8/layout/process1"/>
    <dgm:cxn modelId="{B2264A67-6B28-EB49-97D6-B91482C34090}" type="presOf" srcId="{032A194F-DE3C-514C-B5B2-9DC78F049125}" destId="{F9C305A3-FE56-D541-98C7-5A36F1C08ECB}" srcOrd="0" destOrd="0" presId="urn:microsoft.com/office/officeart/2005/8/layout/process1"/>
    <dgm:cxn modelId="{8B89B47C-D067-9F4D-9361-4FFCA1C9F6C6}" srcId="{2A6288D2-4B6B-C240-B941-0B33CD1BCDED}" destId="{F5FCDAFC-B262-5246-88E3-4B3321265707}" srcOrd="0" destOrd="0" parTransId="{899DA826-B10D-854B-BE83-5A2DB566E293}" sibTransId="{68CE0F02-6A31-3041-9985-61765E9D0547}"/>
    <dgm:cxn modelId="{487D7584-AD55-9849-8E61-41916D20C70E}" type="presOf" srcId="{0A5650DF-1D93-0242-BDC5-8050F8535708}" destId="{6CF09ACD-4D56-BC4E-9AE8-02D8E7A0B682}" srcOrd="0" destOrd="0" presId="urn:microsoft.com/office/officeart/2005/8/layout/process1"/>
    <dgm:cxn modelId="{8ED6BF97-A66F-5947-9ECD-5F5DC716A342}" type="presOf" srcId="{2A6288D2-4B6B-C240-B941-0B33CD1BCDED}" destId="{B9B06F02-D998-6C40-BBA6-A703CA2ED05B}" srcOrd="0" destOrd="0" presId="urn:microsoft.com/office/officeart/2005/8/layout/process1"/>
    <dgm:cxn modelId="{1E9892AC-32B4-FD4F-AF4C-3DE3D7C5E478}" type="presOf" srcId="{A867D83C-01DD-224D-8D2F-DE50A6782C44}" destId="{EC0F44CD-E68E-A54B-8FA7-55CE54F9D8F9}" srcOrd="0" destOrd="0" presId="urn:microsoft.com/office/officeart/2005/8/layout/process1"/>
    <dgm:cxn modelId="{9B2BDCD1-80B5-DE45-9070-0881D49042CC}" type="presOf" srcId="{68CE0F02-6A31-3041-9985-61765E9D0547}" destId="{73BC44FB-8AC8-794E-8F51-1BCDD5822F59}" srcOrd="0" destOrd="0" presId="urn:microsoft.com/office/officeart/2005/8/layout/process1"/>
    <dgm:cxn modelId="{926466D3-C53D-8244-A6D8-79318502CD2D}" type="presOf" srcId="{F5FCDAFC-B262-5246-88E3-4B3321265707}" destId="{27E9E79B-4AD6-A64B-B3E5-BAC05E948544}" srcOrd="0" destOrd="0" presId="urn:microsoft.com/office/officeart/2005/8/layout/process1"/>
    <dgm:cxn modelId="{014BF1DA-C1C0-9045-A8B4-435AF4836556}" type="presOf" srcId="{49658155-83DE-9240-8A74-17D4684ACEA3}" destId="{AFF13338-227B-224F-B0E2-0076DD922BAD}" srcOrd="0" destOrd="0" presId="urn:microsoft.com/office/officeart/2005/8/layout/process1"/>
    <dgm:cxn modelId="{607A3BEA-EDA3-5140-8531-E26BDEC5D41B}" srcId="{2A6288D2-4B6B-C240-B941-0B33CD1BCDED}" destId="{B6A11AC5-4427-F24C-A469-BA81272F9E59}" srcOrd="3" destOrd="0" parTransId="{986D432A-4F57-6747-AB36-5EE104186CE1}" sibTransId="{AAE742F7-C449-364E-B4E5-210609C0033F}"/>
    <dgm:cxn modelId="{BF7984FF-51E2-E343-B596-52AD29627925}" srcId="{2A6288D2-4B6B-C240-B941-0B33CD1BCDED}" destId="{0A5650DF-1D93-0242-BDC5-8050F8535708}" srcOrd="2" destOrd="0" parTransId="{3ABF14BD-1F53-2D48-8F81-5EA98930322E}" sibTransId="{49658155-83DE-9240-8A74-17D4684ACEA3}"/>
    <dgm:cxn modelId="{DF05D135-A2B8-B645-A1B4-A46BBEF9B71F}" type="presParOf" srcId="{B9B06F02-D998-6C40-BBA6-A703CA2ED05B}" destId="{27E9E79B-4AD6-A64B-B3E5-BAC05E948544}" srcOrd="0" destOrd="0" presId="urn:microsoft.com/office/officeart/2005/8/layout/process1"/>
    <dgm:cxn modelId="{6246C483-D951-BA4E-89F4-7906CF0E759B}" type="presParOf" srcId="{B9B06F02-D998-6C40-BBA6-A703CA2ED05B}" destId="{73BC44FB-8AC8-794E-8F51-1BCDD5822F59}" srcOrd="1" destOrd="0" presId="urn:microsoft.com/office/officeart/2005/8/layout/process1"/>
    <dgm:cxn modelId="{754DD5C7-2AD8-6F4B-8556-60C096966CA3}" type="presParOf" srcId="{73BC44FB-8AC8-794E-8F51-1BCDD5822F59}" destId="{352E9421-3D2C-234D-BF8C-138630A09EC5}" srcOrd="0" destOrd="0" presId="urn:microsoft.com/office/officeart/2005/8/layout/process1"/>
    <dgm:cxn modelId="{52A9C9F5-0D77-4C4F-AD18-17BEBBD499E4}" type="presParOf" srcId="{B9B06F02-D998-6C40-BBA6-A703CA2ED05B}" destId="{EC0F44CD-E68E-A54B-8FA7-55CE54F9D8F9}" srcOrd="2" destOrd="0" presId="urn:microsoft.com/office/officeart/2005/8/layout/process1"/>
    <dgm:cxn modelId="{163C181B-DB62-524B-82F2-6D3ADD849038}" type="presParOf" srcId="{B9B06F02-D998-6C40-BBA6-A703CA2ED05B}" destId="{F9C305A3-FE56-D541-98C7-5A36F1C08ECB}" srcOrd="3" destOrd="0" presId="urn:microsoft.com/office/officeart/2005/8/layout/process1"/>
    <dgm:cxn modelId="{766256E6-2B5F-BA48-B8EF-F472CA576EA9}" type="presParOf" srcId="{F9C305A3-FE56-D541-98C7-5A36F1C08ECB}" destId="{C08BBB4D-BBF1-3248-8BED-8CAE8E711423}" srcOrd="0" destOrd="0" presId="urn:microsoft.com/office/officeart/2005/8/layout/process1"/>
    <dgm:cxn modelId="{647ED6A2-46F4-C94E-8AC1-178559C45782}" type="presParOf" srcId="{B9B06F02-D998-6C40-BBA6-A703CA2ED05B}" destId="{6CF09ACD-4D56-BC4E-9AE8-02D8E7A0B682}" srcOrd="4" destOrd="0" presId="urn:microsoft.com/office/officeart/2005/8/layout/process1"/>
    <dgm:cxn modelId="{BA3A3393-2407-3342-A862-BF071155A6EB}" type="presParOf" srcId="{B9B06F02-D998-6C40-BBA6-A703CA2ED05B}" destId="{AFF13338-227B-224F-B0E2-0076DD922BAD}" srcOrd="5" destOrd="0" presId="urn:microsoft.com/office/officeart/2005/8/layout/process1"/>
    <dgm:cxn modelId="{E7A03BAA-7532-CC4A-BD1F-1F331B64AEA1}" type="presParOf" srcId="{AFF13338-227B-224F-B0E2-0076DD922BAD}" destId="{51902829-EFE0-8D45-B824-FE7EBED1141A}" srcOrd="0" destOrd="0" presId="urn:microsoft.com/office/officeart/2005/8/layout/process1"/>
    <dgm:cxn modelId="{25D5E572-6DAB-DD43-A8BC-3F52DC2456A1}" type="presParOf" srcId="{B9B06F02-D998-6C40-BBA6-A703CA2ED05B}" destId="{B1377404-6063-FE4B-A736-786F288EB6C2}" srcOrd="6" destOrd="0" presId="urn:microsoft.com/office/officeart/2005/8/layout/process1"/>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5800EF-87D1-4A4D-A0CC-DD7A439D6404}"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52DB0B3B-865E-AD4D-B018-2346253B8620}">
      <dgm:prSet custT="1"/>
      <dgm:spPr>
        <a:solidFill>
          <a:schemeClr val="accent5">
            <a:lumMod val="20000"/>
            <a:lumOff val="80000"/>
          </a:schemeClr>
        </a:solidFill>
      </dgm:spPr>
      <dgm:t>
        <a:bodyPr/>
        <a:lstStyle/>
        <a:p>
          <a:r>
            <a:rPr lang="en-US" sz="1800" dirty="0">
              <a:solidFill>
                <a:schemeClr val="tx1"/>
              </a:solidFill>
              <a:latin typeface="Times New Roman" panose="02020603050405020304" pitchFamily="18" charset="0"/>
              <a:cs typeface="Times New Roman" panose="02020603050405020304" pitchFamily="18" charset="0"/>
            </a:rPr>
            <a:t>Leptin: </a:t>
          </a:r>
        </a:p>
      </dgm:t>
    </dgm:pt>
    <dgm:pt modelId="{516C7A6F-A5E5-A741-A96D-3E9CA2577BD5}" type="parTrans" cxnId="{4193024D-FE77-A64A-9AD3-235EF19C30AE}">
      <dgm:prSet/>
      <dgm:spPr/>
      <dgm:t>
        <a:bodyPr/>
        <a:lstStyle/>
        <a:p>
          <a:endParaRPr lang="en-US"/>
        </a:p>
      </dgm:t>
    </dgm:pt>
    <dgm:pt modelId="{55A7451E-FC12-7249-8FB5-DD3AC2A897CE}" type="sibTrans" cxnId="{4193024D-FE77-A64A-9AD3-235EF19C30AE}">
      <dgm:prSet/>
      <dgm:spPr/>
      <dgm:t>
        <a:bodyPr/>
        <a:lstStyle/>
        <a:p>
          <a:endParaRPr lang="en-US"/>
        </a:p>
      </dgm:t>
    </dgm:pt>
    <dgm:pt modelId="{62D7AA99-1303-6B49-AB62-8FC501658441}">
      <dgm:prSet custT="1"/>
      <dgm:spPr>
        <a:solidFill>
          <a:schemeClr val="bg1">
            <a:lumMod val="95000"/>
            <a:alpha val="90000"/>
          </a:schemeClr>
        </a:solidFill>
      </dgm:spPr>
      <dgm:t>
        <a:bodyPr/>
        <a:lstStyle/>
        <a:p>
          <a:pPr>
            <a:lnSpc>
              <a:spcPct val="100000"/>
            </a:lnSpc>
            <a:buFont typeface="Wingdings" pitchFamily="2" charset="2"/>
            <a:buChar char="§"/>
          </a:pPr>
          <a:r>
            <a:rPr lang="en-US" sz="1600" dirty="0">
              <a:latin typeface="Times New Roman" panose="02020603050405020304" pitchFamily="18" charset="0"/>
              <a:cs typeface="Times New Roman" panose="02020603050405020304" pitchFamily="18" charset="0"/>
            </a:rPr>
            <a:t>Secreted by white adipose tissue. </a:t>
          </a:r>
        </a:p>
      </dgm:t>
    </dgm:pt>
    <dgm:pt modelId="{7285D686-09C0-D548-9978-8F90FAE775BD}" type="parTrans" cxnId="{3199EA52-9D6E-544F-BA66-C9CA81E35F06}">
      <dgm:prSet/>
      <dgm:spPr/>
      <dgm:t>
        <a:bodyPr/>
        <a:lstStyle/>
        <a:p>
          <a:endParaRPr lang="en-US"/>
        </a:p>
      </dgm:t>
    </dgm:pt>
    <dgm:pt modelId="{0ADA6B5A-B510-E94C-8DD9-DF7652C658C2}" type="sibTrans" cxnId="{3199EA52-9D6E-544F-BA66-C9CA81E35F06}">
      <dgm:prSet/>
      <dgm:spPr/>
      <dgm:t>
        <a:bodyPr/>
        <a:lstStyle/>
        <a:p>
          <a:endParaRPr lang="en-US"/>
        </a:p>
      </dgm:t>
    </dgm:pt>
    <dgm:pt modelId="{40F64E53-33D4-D847-9E83-D8D172C78F59}">
      <dgm:prSet custT="1"/>
      <dgm:spPr>
        <a:solidFill>
          <a:schemeClr val="bg1">
            <a:lumMod val="95000"/>
            <a:alpha val="90000"/>
          </a:schemeClr>
        </a:solidFill>
      </dgm:spPr>
      <dgm:t>
        <a:bodyPr/>
        <a:lstStyle/>
        <a:p>
          <a:pPr>
            <a:lnSpc>
              <a:spcPct val="100000"/>
            </a:lnSpc>
            <a:buFont typeface="Wingdings" pitchFamily="2" charset="2"/>
            <a:buChar char="§"/>
          </a:pPr>
          <a:r>
            <a:rPr lang="en-US" sz="1600" dirty="0">
              <a:latin typeface="Times New Roman" panose="02020603050405020304" pitchFamily="18" charset="0"/>
              <a:cs typeface="Times New Roman" panose="02020603050405020304" pitchFamily="18" charset="0"/>
            </a:rPr>
            <a:t>Core hormone to control body weight.</a:t>
          </a:r>
        </a:p>
      </dgm:t>
    </dgm:pt>
    <dgm:pt modelId="{75EA3C19-AE01-9C49-8C0C-D87B4093810E}" type="parTrans" cxnId="{A7BF40B1-9B89-B540-9A63-83BE3A767201}">
      <dgm:prSet/>
      <dgm:spPr/>
      <dgm:t>
        <a:bodyPr/>
        <a:lstStyle/>
        <a:p>
          <a:endParaRPr lang="en-US"/>
        </a:p>
      </dgm:t>
    </dgm:pt>
    <dgm:pt modelId="{6FF7FF14-6512-2B43-A264-5BF3EA06A4C1}" type="sibTrans" cxnId="{A7BF40B1-9B89-B540-9A63-83BE3A767201}">
      <dgm:prSet/>
      <dgm:spPr/>
      <dgm:t>
        <a:bodyPr/>
        <a:lstStyle/>
        <a:p>
          <a:endParaRPr lang="en-US"/>
        </a:p>
      </dgm:t>
    </dgm:pt>
    <dgm:pt modelId="{4897B5B0-7266-9645-9EF6-B77CF253F77C}">
      <dgm:prSet custT="1"/>
      <dgm:spPr>
        <a:solidFill>
          <a:schemeClr val="bg1">
            <a:lumMod val="95000"/>
            <a:alpha val="90000"/>
          </a:schemeClr>
        </a:solidFill>
      </dgm:spPr>
      <dgm:t>
        <a:bodyPr/>
        <a:lstStyle/>
        <a:p>
          <a:pPr>
            <a:lnSpc>
              <a:spcPct val="100000"/>
            </a:lnSpc>
            <a:buFont typeface="Wingdings" pitchFamily="2" charset="2"/>
            <a:buChar char="§"/>
          </a:pPr>
          <a:r>
            <a:rPr lang="en-US" sz="1600" dirty="0">
              <a:latin typeface="Times New Roman" panose="02020603050405020304" pitchFamily="18" charset="0"/>
              <a:cs typeface="Times New Roman" panose="02020603050405020304" pitchFamily="18" charset="0"/>
            </a:rPr>
            <a:t>Levels proportional to body mass fat = (implies) weight loss = less appetite and decreased energy expenditure.</a:t>
          </a:r>
        </a:p>
      </dgm:t>
    </dgm:pt>
    <dgm:pt modelId="{B6C90591-A3C6-F041-855E-4B3CE5323FE7}" type="parTrans" cxnId="{6AFCE8DE-9AE6-F840-85A8-4BC832DEF062}">
      <dgm:prSet/>
      <dgm:spPr/>
      <dgm:t>
        <a:bodyPr/>
        <a:lstStyle/>
        <a:p>
          <a:endParaRPr lang="en-US"/>
        </a:p>
      </dgm:t>
    </dgm:pt>
    <dgm:pt modelId="{3055A38F-9E16-6143-9340-BF9F634C9F91}" type="sibTrans" cxnId="{6AFCE8DE-9AE6-F840-85A8-4BC832DEF062}">
      <dgm:prSet/>
      <dgm:spPr/>
      <dgm:t>
        <a:bodyPr/>
        <a:lstStyle/>
        <a:p>
          <a:endParaRPr lang="en-US"/>
        </a:p>
      </dgm:t>
    </dgm:pt>
    <dgm:pt modelId="{31811C5B-1F5F-D046-ACAD-1AB6119DFFE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r>
            <a:rPr lang="en-US" sz="1800" dirty="0">
              <a:solidFill>
                <a:schemeClr val="tx1"/>
              </a:solidFill>
              <a:latin typeface="Times New Roman" panose="02020603050405020304" pitchFamily="18" charset="0"/>
              <a:cs typeface="Times New Roman" panose="02020603050405020304" pitchFamily="18" charset="0"/>
            </a:rPr>
            <a:t>Adiponectin</a:t>
          </a:r>
        </a:p>
      </dgm:t>
    </dgm:pt>
    <dgm:pt modelId="{8BE2603D-F441-F345-9C29-7431EC1277B9}" type="parTrans" cxnId="{B2F47114-D024-9D44-AF43-4512A605E89A}">
      <dgm:prSet/>
      <dgm:spPr/>
      <dgm:t>
        <a:bodyPr/>
        <a:lstStyle/>
        <a:p>
          <a:endParaRPr lang="en-US"/>
        </a:p>
      </dgm:t>
    </dgm:pt>
    <dgm:pt modelId="{DE317CAE-EF55-2643-B4EB-BCB39889D2E0}" type="sibTrans" cxnId="{B2F47114-D024-9D44-AF43-4512A605E89A}">
      <dgm:prSet/>
      <dgm:spPr/>
      <dgm:t>
        <a:bodyPr/>
        <a:lstStyle/>
        <a:p>
          <a:endParaRPr lang="en-US"/>
        </a:p>
      </dgm:t>
    </dgm:pt>
    <dgm:pt modelId="{BE016800-16C0-E440-BA24-5D3B310587F2}">
      <dgm:prSet custT="1"/>
      <dgm:spPr>
        <a:solidFill>
          <a:schemeClr val="accent2">
            <a:lumMod val="20000"/>
            <a:lumOff val="80000"/>
            <a:alpha val="90000"/>
          </a:schemeClr>
        </a:solidFill>
      </dgm:spPr>
      <dgm:t>
        <a:bodyPr/>
        <a:lstStyle/>
        <a:p>
          <a:pPr>
            <a:lnSpc>
              <a:spcPct val="100000"/>
            </a:lnSpc>
            <a:buFont typeface="Wingdings" pitchFamily="2" charset="2"/>
            <a:buChar char="§"/>
          </a:pPr>
          <a:r>
            <a:rPr lang="en-US" sz="1600" dirty="0">
              <a:latin typeface="Times New Roman" panose="02020603050405020304" pitchFamily="18" charset="0"/>
              <a:cs typeface="Times New Roman" panose="02020603050405020304" pitchFamily="18" charset="0"/>
            </a:rPr>
            <a:t>Synthesized by white adipose tissue. </a:t>
          </a:r>
        </a:p>
      </dgm:t>
    </dgm:pt>
    <dgm:pt modelId="{7182E36D-FC67-1A4C-8798-AF050CC6CCB7}" type="parTrans" cxnId="{1D916172-6E16-8047-BA7A-6690220326F5}">
      <dgm:prSet/>
      <dgm:spPr/>
      <dgm:t>
        <a:bodyPr/>
        <a:lstStyle/>
        <a:p>
          <a:endParaRPr lang="en-US"/>
        </a:p>
      </dgm:t>
    </dgm:pt>
    <dgm:pt modelId="{505BF256-94B3-9C4B-8BC8-ED0C53169FDE}" type="sibTrans" cxnId="{1D916172-6E16-8047-BA7A-6690220326F5}">
      <dgm:prSet/>
      <dgm:spPr/>
      <dgm:t>
        <a:bodyPr/>
        <a:lstStyle/>
        <a:p>
          <a:endParaRPr lang="en-US"/>
        </a:p>
      </dgm:t>
    </dgm:pt>
    <dgm:pt modelId="{51821A55-F4AD-FC4E-A072-C1A8ECE3753C}">
      <dgm:prSet custT="1"/>
      <dgm:spPr>
        <a:solidFill>
          <a:schemeClr val="accent2">
            <a:lumMod val="20000"/>
            <a:lumOff val="80000"/>
            <a:alpha val="90000"/>
          </a:schemeClr>
        </a:solidFill>
      </dgm:spPr>
      <dgm:t>
        <a:bodyPr/>
        <a:lstStyle/>
        <a:p>
          <a:pPr>
            <a:lnSpc>
              <a:spcPct val="100000"/>
            </a:lnSpc>
            <a:buFont typeface="Wingdings" pitchFamily="2" charset="2"/>
            <a:buChar char="§"/>
          </a:pPr>
          <a:r>
            <a:rPr lang="en-US" sz="1600" dirty="0">
              <a:latin typeface="Times New Roman" panose="02020603050405020304" pitchFamily="18" charset="0"/>
              <a:cs typeface="Times New Roman" panose="02020603050405020304" pitchFamily="18" charset="0"/>
            </a:rPr>
            <a:t>Levels inversely proportional to body fat mass (higher body fat </a:t>
          </a:r>
          <a:r>
            <a:rPr lang="en-US" sz="1600" dirty="0">
              <a:latin typeface="Times New Roman" panose="02020603050405020304" pitchFamily="18" charset="0"/>
              <a:cs typeface="Times New Roman" panose="02020603050405020304" pitchFamily="18" charset="0"/>
              <a:sym typeface="Wingdings" pitchFamily="2" charset="2"/>
            </a:rPr>
            <a:t></a:t>
          </a:r>
          <a:r>
            <a:rPr lang="en-US" sz="1600" dirty="0">
              <a:latin typeface="Times New Roman" panose="02020603050405020304" pitchFamily="18" charset="0"/>
              <a:cs typeface="Times New Roman" panose="02020603050405020304" pitchFamily="18" charset="0"/>
            </a:rPr>
            <a:t> lower adiponectin)</a:t>
          </a:r>
        </a:p>
      </dgm:t>
    </dgm:pt>
    <dgm:pt modelId="{E57922D4-0627-EF40-B312-9C3450AA32BA}" type="parTrans" cxnId="{23475D17-37F2-0044-B5BA-681DACD6BF5B}">
      <dgm:prSet/>
      <dgm:spPr/>
      <dgm:t>
        <a:bodyPr/>
        <a:lstStyle/>
        <a:p>
          <a:endParaRPr lang="en-US"/>
        </a:p>
      </dgm:t>
    </dgm:pt>
    <dgm:pt modelId="{16694CD3-B619-4B42-ACF3-F6F0AE80D513}" type="sibTrans" cxnId="{23475D17-37F2-0044-B5BA-681DACD6BF5B}">
      <dgm:prSet/>
      <dgm:spPr/>
      <dgm:t>
        <a:bodyPr/>
        <a:lstStyle/>
        <a:p>
          <a:endParaRPr lang="en-US"/>
        </a:p>
      </dgm:t>
    </dgm:pt>
    <dgm:pt modelId="{23C4B790-9CCB-424F-BFD5-8E39A47EDD17}">
      <dgm:prSet custT="1"/>
      <dgm:spPr>
        <a:solidFill>
          <a:schemeClr val="accent6">
            <a:lumMod val="40000"/>
            <a:lumOff val="60000"/>
          </a:schemeClr>
        </a:solidFill>
      </dgm:spPr>
      <dgm:t>
        <a:bodyPr/>
        <a:lstStyle/>
        <a:p>
          <a:pPr algn="ctr"/>
          <a:r>
            <a:rPr lang="en-US" sz="1800" dirty="0">
              <a:solidFill>
                <a:schemeClr val="tx1"/>
              </a:solidFill>
              <a:latin typeface="Times New Roman" panose="02020603050405020304" pitchFamily="18" charset="0"/>
              <a:cs typeface="Times New Roman" panose="02020603050405020304" pitchFamily="18" charset="0"/>
            </a:rPr>
            <a:t>Cytokines</a:t>
          </a:r>
        </a:p>
      </dgm:t>
    </dgm:pt>
    <dgm:pt modelId="{135B9131-DEC8-5A4D-B0DF-FA41F054DAA0}" type="parTrans" cxnId="{79619147-1F0B-2F4A-8145-B5240BB60702}">
      <dgm:prSet/>
      <dgm:spPr/>
      <dgm:t>
        <a:bodyPr/>
        <a:lstStyle/>
        <a:p>
          <a:endParaRPr lang="en-US"/>
        </a:p>
      </dgm:t>
    </dgm:pt>
    <dgm:pt modelId="{536A3BA7-6C04-D441-959E-EBCCF4AAAE69}" type="sibTrans" cxnId="{79619147-1F0B-2F4A-8145-B5240BB60702}">
      <dgm:prSet/>
      <dgm:spPr/>
      <dgm:t>
        <a:bodyPr/>
        <a:lstStyle/>
        <a:p>
          <a:endParaRPr lang="en-US"/>
        </a:p>
      </dgm:t>
    </dgm:pt>
    <dgm:pt modelId="{61969317-B842-284B-9AFF-1C66A94E235C}">
      <dgm:prSet custT="1"/>
      <dgm:spPr>
        <a:solidFill>
          <a:schemeClr val="accent2">
            <a:lumMod val="20000"/>
            <a:lumOff val="80000"/>
            <a:alpha val="90000"/>
          </a:schemeClr>
        </a:solidFill>
      </dgm:spPr>
      <dgm:t>
        <a:bodyPr/>
        <a:lstStyle/>
        <a:p>
          <a:pPr>
            <a:lnSpc>
              <a:spcPct val="100000"/>
            </a:lnSpc>
            <a:buFontTx/>
            <a:buNone/>
          </a:pPr>
          <a:endParaRPr lang="en-US" sz="1600" dirty="0">
            <a:latin typeface="Times New Roman" panose="02020603050405020304" pitchFamily="18" charset="0"/>
            <a:cs typeface="Times New Roman" panose="02020603050405020304" pitchFamily="18" charset="0"/>
          </a:endParaRPr>
        </a:p>
      </dgm:t>
    </dgm:pt>
    <dgm:pt modelId="{4E1462D0-A80B-AF4E-8490-AE01C7CB255A}" type="parTrans" cxnId="{066CFBA2-7087-F645-A93A-D85D658A2C44}">
      <dgm:prSet/>
      <dgm:spPr/>
      <dgm:t>
        <a:bodyPr/>
        <a:lstStyle/>
        <a:p>
          <a:endParaRPr lang="en-US"/>
        </a:p>
      </dgm:t>
    </dgm:pt>
    <dgm:pt modelId="{54B22142-A0AA-5F4D-96F9-B9ECB6888FD2}" type="sibTrans" cxnId="{066CFBA2-7087-F645-A93A-D85D658A2C44}">
      <dgm:prSet/>
      <dgm:spPr/>
      <dgm:t>
        <a:bodyPr/>
        <a:lstStyle/>
        <a:p>
          <a:endParaRPr lang="en-US"/>
        </a:p>
      </dgm:t>
    </dgm:pt>
    <dgm:pt modelId="{0A23A77F-6705-674E-A6F9-6ED74E85B002}">
      <dgm:prSet custT="1"/>
      <dgm:spPr>
        <a:solidFill>
          <a:schemeClr val="accent2">
            <a:lumMod val="20000"/>
            <a:lumOff val="80000"/>
            <a:alpha val="90000"/>
          </a:schemeClr>
        </a:solidFill>
      </dgm:spPr>
      <dgm:t>
        <a:bodyPr/>
        <a:lstStyle/>
        <a:p>
          <a:pPr>
            <a:lnSpc>
              <a:spcPct val="100000"/>
            </a:lnSpc>
            <a:buFont typeface="Wingdings" pitchFamily="2" charset="2"/>
            <a:buChar char="§"/>
          </a:pPr>
          <a:endParaRPr lang="en-US" sz="1600" dirty="0">
            <a:latin typeface="Times New Roman" panose="02020603050405020304" pitchFamily="18" charset="0"/>
            <a:cs typeface="Times New Roman" panose="02020603050405020304" pitchFamily="18" charset="0"/>
          </a:endParaRPr>
        </a:p>
      </dgm:t>
    </dgm:pt>
    <dgm:pt modelId="{D0037692-4DEC-C842-B951-AEB9F5CAF2B2}" type="parTrans" cxnId="{258A50E1-E922-2042-895D-9D729F9CE36C}">
      <dgm:prSet/>
      <dgm:spPr/>
      <dgm:t>
        <a:bodyPr/>
        <a:lstStyle/>
        <a:p>
          <a:endParaRPr lang="en-US"/>
        </a:p>
      </dgm:t>
    </dgm:pt>
    <dgm:pt modelId="{CACBB1B7-920F-E742-B551-E003D18B7E92}" type="sibTrans" cxnId="{258A50E1-E922-2042-895D-9D729F9CE36C}">
      <dgm:prSet/>
      <dgm:spPr/>
      <dgm:t>
        <a:bodyPr/>
        <a:lstStyle/>
        <a:p>
          <a:endParaRPr lang="en-US"/>
        </a:p>
      </dgm:t>
    </dgm:pt>
    <dgm:pt modelId="{F6938E33-DE6F-B14A-B015-EBD41ED62FD0}">
      <dgm:prSet custT="1"/>
      <dgm:spPr>
        <a:solidFill>
          <a:schemeClr val="bg1">
            <a:lumMod val="95000"/>
            <a:alpha val="90000"/>
          </a:schemeClr>
        </a:solidFill>
      </dgm:spPr>
      <dgm:t>
        <a:bodyPr/>
        <a:lstStyle/>
        <a:p>
          <a:pPr>
            <a:lnSpc>
              <a:spcPct val="100000"/>
            </a:lnSpc>
            <a:buFont typeface="Wingdings" pitchFamily="2" charset="2"/>
            <a:buNone/>
          </a:pPr>
          <a:endParaRPr lang="en-US" sz="1600" dirty="0">
            <a:latin typeface="Times New Roman" panose="02020603050405020304" pitchFamily="18" charset="0"/>
            <a:cs typeface="Times New Roman" panose="02020603050405020304" pitchFamily="18" charset="0"/>
          </a:endParaRPr>
        </a:p>
      </dgm:t>
    </dgm:pt>
    <dgm:pt modelId="{A3DC46C1-F448-DE42-990C-CD2D95ABA0D0}" type="parTrans" cxnId="{5FF1A9F2-C320-FA49-8450-28E5A2E3E43E}">
      <dgm:prSet/>
      <dgm:spPr/>
      <dgm:t>
        <a:bodyPr/>
        <a:lstStyle/>
        <a:p>
          <a:endParaRPr lang="en-US"/>
        </a:p>
      </dgm:t>
    </dgm:pt>
    <dgm:pt modelId="{C64A11E1-878C-1B47-AF02-5D4199D5BF20}" type="sibTrans" cxnId="{5FF1A9F2-C320-FA49-8450-28E5A2E3E43E}">
      <dgm:prSet/>
      <dgm:spPr/>
      <dgm:t>
        <a:bodyPr/>
        <a:lstStyle/>
        <a:p>
          <a:endParaRPr lang="en-US"/>
        </a:p>
      </dgm:t>
    </dgm:pt>
    <dgm:pt modelId="{A9B36F22-73B2-AB45-A76E-59B55E46B596}">
      <dgm:prSet custT="1"/>
      <dgm:spPr>
        <a:solidFill>
          <a:schemeClr val="bg1">
            <a:lumMod val="95000"/>
            <a:alpha val="90000"/>
          </a:schemeClr>
        </a:solidFill>
      </dgm:spPr>
      <dgm:t>
        <a:bodyPr/>
        <a:lstStyle/>
        <a:p>
          <a:pPr>
            <a:lnSpc>
              <a:spcPct val="100000"/>
            </a:lnSpc>
            <a:buFont typeface="Wingdings" pitchFamily="2" charset="2"/>
            <a:buChar char="§"/>
          </a:pPr>
          <a:endParaRPr lang="en-US" sz="1600" dirty="0">
            <a:latin typeface="Times New Roman" panose="02020603050405020304" pitchFamily="18" charset="0"/>
            <a:cs typeface="Times New Roman" panose="02020603050405020304" pitchFamily="18" charset="0"/>
          </a:endParaRPr>
        </a:p>
      </dgm:t>
    </dgm:pt>
    <dgm:pt modelId="{B92237E3-6D40-A84B-AAF5-4DFCFD6DB5CD}" type="parTrans" cxnId="{FE93B858-4438-6A4A-9222-E993D2206E10}">
      <dgm:prSet/>
      <dgm:spPr/>
      <dgm:t>
        <a:bodyPr/>
        <a:lstStyle/>
        <a:p>
          <a:endParaRPr lang="en-US"/>
        </a:p>
      </dgm:t>
    </dgm:pt>
    <dgm:pt modelId="{56E45162-DEEA-BB4B-8E40-357DCA707702}" type="sibTrans" cxnId="{FE93B858-4438-6A4A-9222-E993D2206E10}">
      <dgm:prSet/>
      <dgm:spPr/>
      <dgm:t>
        <a:bodyPr/>
        <a:lstStyle/>
        <a:p>
          <a:endParaRPr lang="en-US"/>
        </a:p>
      </dgm:t>
    </dgm:pt>
    <dgm:pt modelId="{7B62C6DC-BCE8-3547-A1C9-E98EA61DE8D0}">
      <dgm:prSet custT="1"/>
      <dgm:spPr>
        <a:solidFill>
          <a:schemeClr val="accent4">
            <a:lumMod val="20000"/>
            <a:lumOff val="80000"/>
            <a:alpha val="90000"/>
          </a:schemeClr>
        </a:solidFill>
      </dgm:spPr>
      <dgm:t>
        <a:bodyPr/>
        <a:lstStyle/>
        <a:p>
          <a:pPr>
            <a:buFont typeface="Wingdings" pitchFamily="2" charset="2"/>
            <a:buChar char="§"/>
          </a:pPr>
          <a:r>
            <a:rPr lang="en-US" sz="1600" dirty="0">
              <a:solidFill>
                <a:schemeClr val="tx1"/>
              </a:solidFill>
              <a:latin typeface="Times New Roman" panose="02020603050405020304" pitchFamily="18" charset="0"/>
              <a:cs typeface="Times New Roman" panose="02020603050405020304" pitchFamily="18" charset="0"/>
            </a:rPr>
            <a:t>(IL-6, TNF)</a:t>
          </a:r>
          <a:endParaRPr lang="en-US" sz="1600" dirty="0"/>
        </a:p>
      </dgm:t>
    </dgm:pt>
    <dgm:pt modelId="{7DD29B0C-3945-7249-8928-91FD4F965189}" type="parTrans" cxnId="{A0958578-7FB8-B945-B29E-F0E71273ECB2}">
      <dgm:prSet/>
      <dgm:spPr/>
      <dgm:t>
        <a:bodyPr/>
        <a:lstStyle/>
        <a:p>
          <a:endParaRPr lang="en-US"/>
        </a:p>
      </dgm:t>
    </dgm:pt>
    <dgm:pt modelId="{1247D7F9-C5A0-8049-BBFE-1C7EDC2528FF}" type="sibTrans" cxnId="{A0958578-7FB8-B945-B29E-F0E71273ECB2}">
      <dgm:prSet/>
      <dgm:spPr/>
      <dgm:t>
        <a:bodyPr/>
        <a:lstStyle/>
        <a:p>
          <a:endParaRPr lang="en-US"/>
        </a:p>
      </dgm:t>
    </dgm:pt>
    <dgm:pt modelId="{6148B83E-94D6-8747-9BFF-8B89302C396A}">
      <dgm:prSet custT="1"/>
      <dgm:spPr>
        <a:solidFill>
          <a:schemeClr val="accent4">
            <a:lumMod val="20000"/>
            <a:lumOff val="80000"/>
            <a:alpha val="90000"/>
          </a:schemeClr>
        </a:solidFill>
      </dgm:spPr>
      <dgm:t>
        <a:bodyPr/>
        <a:lstStyle/>
        <a:p>
          <a:pPr>
            <a:buFont typeface="Wingdings" pitchFamily="2" charset="2"/>
            <a:buChar char="§"/>
          </a:pPr>
          <a:endParaRPr lang="en-US" sz="1500" dirty="0"/>
        </a:p>
      </dgm:t>
    </dgm:pt>
    <dgm:pt modelId="{D2F5027A-B6F5-7542-8FB5-F8EE9B39717E}" type="parTrans" cxnId="{4DFC2AC9-4718-CE4C-A36F-63EB19D6D1F4}">
      <dgm:prSet/>
      <dgm:spPr/>
      <dgm:t>
        <a:bodyPr/>
        <a:lstStyle/>
        <a:p>
          <a:endParaRPr lang="en-US"/>
        </a:p>
      </dgm:t>
    </dgm:pt>
    <dgm:pt modelId="{20CC222C-C67F-9442-A98B-2C2FF9E0A486}" type="sibTrans" cxnId="{4DFC2AC9-4718-CE4C-A36F-63EB19D6D1F4}">
      <dgm:prSet/>
      <dgm:spPr/>
      <dgm:t>
        <a:bodyPr/>
        <a:lstStyle/>
        <a:p>
          <a:endParaRPr lang="en-US"/>
        </a:p>
      </dgm:t>
    </dgm:pt>
    <dgm:pt modelId="{9B54E171-B151-A14F-A19E-888807CA72C9}" type="pres">
      <dgm:prSet presAssocID="{5E5800EF-87D1-4A4D-A0CC-DD7A439D6404}" presName="linearFlow" presStyleCnt="0">
        <dgm:presLayoutVars>
          <dgm:dir/>
          <dgm:animLvl val="lvl"/>
          <dgm:resizeHandles val="exact"/>
        </dgm:presLayoutVars>
      </dgm:prSet>
      <dgm:spPr/>
    </dgm:pt>
    <dgm:pt modelId="{DD55B65A-9531-BA43-BA59-A23BEAE88864}" type="pres">
      <dgm:prSet presAssocID="{52DB0B3B-865E-AD4D-B018-2346253B8620}" presName="composite" presStyleCnt="0"/>
      <dgm:spPr/>
    </dgm:pt>
    <dgm:pt modelId="{F157EE8B-7596-1B4E-B264-12891C3178C3}" type="pres">
      <dgm:prSet presAssocID="{52DB0B3B-865E-AD4D-B018-2346253B8620}" presName="parTx" presStyleLbl="node1" presStyleIdx="0" presStyleCnt="3">
        <dgm:presLayoutVars>
          <dgm:chMax val="0"/>
          <dgm:chPref val="0"/>
          <dgm:bulletEnabled val="1"/>
        </dgm:presLayoutVars>
      </dgm:prSet>
      <dgm:spPr/>
    </dgm:pt>
    <dgm:pt modelId="{6AEBB94B-C165-5042-828D-13462DCF47DC}" type="pres">
      <dgm:prSet presAssocID="{52DB0B3B-865E-AD4D-B018-2346253B8620}" presName="parSh" presStyleLbl="node1" presStyleIdx="0" presStyleCnt="3"/>
      <dgm:spPr/>
    </dgm:pt>
    <dgm:pt modelId="{1F26494B-F173-2942-AAD3-C739705E0736}" type="pres">
      <dgm:prSet presAssocID="{52DB0B3B-865E-AD4D-B018-2346253B8620}" presName="desTx" presStyleLbl="fgAcc1" presStyleIdx="0" presStyleCnt="3" custScaleX="117462">
        <dgm:presLayoutVars>
          <dgm:bulletEnabled val="1"/>
        </dgm:presLayoutVars>
      </dgm:prSet>
      <dgm:spPr/>
    </dgm:pt>
    <dgm:pt modelId="{BC398EF4-0158-3E44-8959-D71502E7540C}" type="pres">
      <dgm:prSet presAssocID="{55A7451E-FC12-7249-8FB5-DD3AC2A897CE}" presName="sibTrans" presStyleLbl="sibTrans2D1" presStyleIdx="0" presStyleCnt="2"/>
      <dgm:spPr/>
    </dgm:pt>
    <dgm:pt modelId="{128CB581-67AE-6348-8D61-023D410657AA}" type="pres">
      <dgm:prSet presAssocID="{55A7451E-FC12-7249-8FB5-DD3AC2A897CE}" presName="connTx" presStyleLbl="sibTrans2D1" presStyleIdx="0" presStyleCnt="2"/>
      <dgm:spPr/>
    </dgm:pt>
    <dgm:pt modelId="{14DFD35F-4272-8C43-9BE8-A407118308A3}" type="pres">
      <dgm:prSet presAssocID="{31811C5B-1F5F-D046-ACAD-1AB6119DFFEA}" presName="composite" presStyleCnt="0"/>
      <dgm:spPr/>
    </dgm:pt>
    <dgm:pt modelId="{085C5BF3-9A8A-F340-A7AE-B125C89706A6}" type="pres">
      <dgm:prSet presAssocID="{31811C5B-1F5F-D046-ACAD-1AB6119DFFEA}" presName="parTx" presStyleLbl="node1" presStyleIdx="0" presStyleCnt="3">
        <dgm:presLayoutVars>
          <dgm:chMax val="0"/>
          <dgm:chPref val="0"/>
          <dgm:bulletEnabled val="1"/>
        </dgm:presLayoutVars>
      </dgm:prSet>
      <dgm:spPr/>
    </dgm:pt>
    <dgm:pt modelId="{35CF456D-EA3F-594F-8662-2077C166DE55}" type="pres">
      <dgm:prSet presAssocID="{31811C5B-1F5F-D046-ACAD-1AB6119DFFEA}" presName="parSh" presStyleLbl="node1" presStyleIdx="1" presStyleCnt="3"/>
      <dgm:spPr/>
    </dgm:pt>
    <dgm:pt modelId="{F6B85237-442E-F64D-A0F9-87940D058CB1}" type="pres">
      <dgm:prSet presAssocID="{31811C5B-1F5F-D046-ACAD-1AB6119DFFEA}" presName="desTx" presStyleLbl="fgAcc1" presStyleIdx="1" presStyleCnt="3" custScaleX="120403">
        <dgm:presLayoutVars>
          <dgm:bulletEnabled val="1"/>
        </dgm:presLayoutVars>
      </dgm:prSet>
      <dgm:spPr/>
    </dgm:pt>
    <dgm:pt modelId="{70C40E3D-2FC3-7E42-AE96-D06CF47CC3CE}" type="pres">
      <dgm:prSet presAssocID="{DE317CAE-EF55-2643-B4EB-BCB39889D2E0}" presName="sibTrans" presStyleLbl="sibTrans2D1" presStyleIdx="1" presStyleCnt="2" custAng="21474158"/>
      <dgm:spPr/>
    </dgm:pt>
    <dgm:pt modelId="{ECBE8F15-C6BC-1C46-B440-8FC78DC93C51}" type="pres">
      <dgm:prSet presAssocID="{DE317CAE-EF55-2643-B4EB-BCB39889D2E0}" presName="connTx" presStyleLbl="sibTrans2D1" presStyleIdx="1" presStyleCnt="2"/>
      <dgm:spPr/>
    </dgm:pt>
    <dgm:pt modelId="{AE69F5DB-CF56-0946-A46B-21E6116AB883}" type="pres">
      <dgm:prSet presAssocID="{23C4B790-9CCB-424F-BFD5-8E39A47EDD17}" presName="composite" presStyleCnt="0"/>
      <dgm:spPr/>
    </dgm:pt>
    <dgm:pt modelId="{3F3060E9-2774-0D41-BDF9-44FDACE2E60E}" type="pres">
      <dgm:prSet presAssocID="{23C4B790-9CCB-424F-BFD5-8E39A47EDD17}" presName="parTx" presStyleLbl="node1" presStyleIdx="1" presStyleCnt="3">
        <dgm:presLayoutVars>
          <dgm:chMax val="0"/>
          <dgm:chPref val="0"/>
          <dgm:bulletEnabled val="1"/>
        </dgm:presLayoutVars>
      </dgm:prSet>
      <dgm:spPr/>
    </dgm:pt>
    <dgm:pt modelId="{B9B9389D-02B2-5C43-80EB-A3379A7E61F9}" type="pres">
      <dgm:prSet presAssocID="{23C4B790-9CCB-424F-BFD5-8E39A47EDD17}" presName="parSh" presStyleLbl="node1" presStyleIdx="2" presStyleCnt="3" custScaleX="109822" custScaleY="101239"/>
      <dgm:spPr/>
    </dgm:pt>
    <dgm:pt modelId="{AE3FE74F-6DD5-FE42-89F1-4B8A3CDACA6F}" type="pres">
      <dgm:prSet presAssocID="{23C4B790-9CCB-424F-BFD5-8E39A47EDD17}" presName="desTx" presStyleLbl="fgAcc1" presStyleIdx="2" presStyleCnt="3">
        <dgm:presLayoutVars>
          <dgm:bulletEnabled val="1"/>
        </dgm:presLayoutVars>
      </dgm:prSet>
      <dgm:spPr/>
    </dgm:pt>
  </dgm:ptLst>
  <dgm:cxnLst>
    <dgm:cxn modelId="{C585B411-AD76-AC44-B4B7-C5F1ABA0AE91}" type="presOf" srcId="{61969317-B842-284B-9AFF-1C66A94E235C}" destId="{F6B85237-442E-F64D-A0F9-87940D058CB1}" srcOrd="0" destOrd="2" presId="urn:microsoft.com/office/officeart/2005/8/layout/process3"/>
    <dgm:cxn modelId="{0FDE3414-B031-C44C-9CA5-5A2A1553D9C9}" type="presOf" srcId="{40F64E53-33D4-D847-9E83-D8D172C78F59}" destId="{1F26494B-F173-2942-AAD3-C739705E0736}" srcOrd="0" destOrd="2" presId="urn:microsoft.com/office/officeart/2005/8/layout/process3"/>
    <dgm:cxn modelId="{B2F47114-D024-9D44-AF43-4512A605E89A}" srcId="{5E5800EF-87D1-4A4D-A0CC-DD7A439D6404}" destId="{31811C5B-1F5F-D046-ACAD-1AB6119DFFEA}" srcOrd="1" destOrd="0" parTransId="{8BE2603D-F441-F345-9C29-7431EC1277B9}" sibTransId="{DE317CAE-EF55-2643-B4EB-BCB39889D2E0}"/>
    <dgm:cxn modelId="{23475D17-37F2-0044-B5BA-681DACD6BF5B}" srcId="{31811C5B-1F5F-D046-ACAD-1AB6119DFFEA}" destId="{51821A55-F4AD-FC4E-A072-C1A8ECE3753C}" srcOrd="3" destOrd="0" parTransId="{E57922D4-0627-EF40-B312-9C3450AA32BA}" sibTransId="{16694CD3-B619-4B42-ACF3-F6F0AE80D513}"/>
    <dgm:cxn modelId="{D727691A-AC16-D145-BF9C-E054133210FF}" type="presOf" srcId="{55A7451E-FC12-7249-8FB5-DD3AC2A897CE}" destId="{BC398EF4-0158-3E44-8959-D71502E7540C}" srcOrd="0" destOrd="0" presId="urn:microsoft.com/office/officeart/2005/8/layout/process3"/>
    <dgm:cxn modelId="{44FA041D-8CEE-0C49-BFF0-0230CD1FEAC1}" type="presOf" srcId="{55A7451E-FC12-7249-8FB5-DD3AC2A897CE}" destId="{128CB581-67AE-6348-8D61-023D410657AA}" srcOrd="1" destOrd="0" presId="urn:microsoft.com/office/officeart/2005/8/layout/process3"/>
    <dgm:cxn modelId="{B5C88624-D7C6-2947-9854-ADE7238A2864}" type="presOf" srcId="{23C4B790-9CCB-424F-BFD5-8E39A47EDD17}" destId="{B9B9389D-02B2-5C43-80EB-A3379A7E61F9}" srcOrd="1" destOrd="0" presId="urn:microsoft.com/office/officeart/2005/8/layout/process3"/>
    <dgm:cxn modelId="{69B7533F-4AC9-AA4D-82EE-63B26745A51E}" type="presOf" srcId="{23C4B790-9CCB-424F-BFD5-8E39A47EDD17}" destId="{3F3060E9-2774-0D41-BDF9-44FDACE2E60E}" srcOrd="0" destOrd="0" presId="urn:microsoft.com/office/officeart/2005/8/layout/process3"/>
    <dgm:cxn modelId="{DA1A5B42-5BCC-D848-A8B5-D082998BEC58}" type="presOf" srcId="{DE317CAE-EF55-2643-B4EB-BCB39889D2E0}" destId="{70C40E3D-2FC3-7E42-AE96-D06CF47CC3CE}" srcOrd="0" destOrd="0" presId="urn:microsoft.com/office/officeart/2005/8/layout/process3"/>
    <dgm:cxn modelId="{79619147-1F0B-2F4A-8145-B5240BB60702}" srcId="{5E5800EF-87D1-4A4D-A0CC-DD7A439D6404}" destId="{23C4B790-9CCB-424F-BFD5-8E39A47EDD17}" srcOrd="2" destOrd="0" parTransId="{135B9131-DEC8-5A4D-B0DF-FA41F054DAA0}" sibTransId="{536A3BA7-6C04-D441-959E-EBCCF4AAAE69}"/>
    <dgm:cxn modelId="{4193024D-FE77-A64A-9AD3-235EF19C30AE}" srcId="{5E5800EF-87D1-4A4D-A0CC-DD7A439D6404}" destId="{52DB0B3B-865E-AD4D-B018-2346253B8620}" srcOrd="0" destOrd="0" parTransId="{516C7A6F-A5E5-A741-A96D-3E9CA2577BD5}" sibTransId="{55A7451E-FC12-7249-8FB5-DD3AC2A897CE}"/>
    <dgm:cxn modelId="{3199EA52-9D6E-544F-BA66-C9CA81E35F06}" srcId="{52DB0B3B-865E-AD4D-B018-2346253B8620}" destId="{62D7AA99-1303-6B49-AB62-8FC501658441}" srcOrd="0" destOrd="0" parTransId="{7285D686-09C0-D548-9978-8F90FAE775BD}" sibTransId="{0ADA6B5A-B510-E94C-8DD9-DF7652C658C2}"/>
    <dgm:cxn modelId="{FE93B858-4438-6A4A-9222-E993D2206E10}" srcId="{52DB0B3B-865E-AD4D-B018-2346253B8620}" destId="{A9B36F22-73B2-AB45-A76E-59B55E46B596}" srcOrd="3" destOrd="0" parTransId="{B92237E3-6D40-A84B-AAF5-4DFCFD6DB5CD}" sibTransId="{56E45162-DEEA-BB4B-8E40-357DCA707702}"/>
    <dgm:cxn modelId="{59584A72-4CCC-0543-96F1-B00EE2B6F16F}" type="presOf" srcId="{A9B36F22-73B2-AB45-A76E-59B55E46B596}" destId="{1F26494B-F173-2942-AAD3-C739705E0736}" srcOrd="0" destOrd="3" presId="urn:microsoft.com/office/officeart/2005/8/layout/process3"/>
    <dgm:cxn modelId="{1D916172-6E16-8047-BA7A-6690220326F5}" srcId="{31811C5B-1F5F-D046-ACAD-1AB6119DFFEA}" destId="{BE016800-16C0-E440-BA24-5D3B310587F2}" srcOrd="1" destOrd="0" parTransId="{7182E36D-FC67-1A4C-8798-AF050CC6CCB7}" sibTransId="{505BF256-94B3-9C4B-8BC8-ED0C53169FDE}"/>
    <dgm:cxn modelId="{A0958578-7FB8-B945-B29E-F0E71273ECB2}" srcId="{23C4B790-9CCB-424F-BFD5-8E39A47EDD17}" destId="{7B62C6DC-BCE8-3547-A1C9-E98EA61DE8D0}" srcOrd="1" destOrd="0" parTransId="{7DD29B0C-3945-7249-8928-91FD4F965189}" sibTransId="{1247D7F9-C5A0-8049-BBFE-1C7EDC2528FF}"/>
    <dgm:cxn modelId="{0D63C189-082D-5C41-AA49-5A8B5E83AEF4}" type="presOf" srcId="{4897B5B0-7266-9645-9EF6-B77CF253F77C}" destId="{1F26494B-F173-2942-AAD3-C739705E0736}" srcOrd="0" destOrd="4" presId="urn:microsoft.com/office/officeart/2005/8/layout/process3"/>
    <dgm:cxn modelId="{70323390-A583-CB41-BB1E-E1A73CA2D0C0}" type="presOf" srcId="{7B62C6DC-BCE8-3547-A1C9-E98EA61DE8D0}" destId="{AE3FE74F-6DD5-FE42-89F1-4B8A3CDACA6F}" srcOrd="0" destOrd="1" presId="urn:microsoft.com/office/officeart/2005/8/layout/process3"/>
    <dgm:cxn modelId="{6C208190-AD54-2746-8501-9C8F318D1830}" type="presOf" srcId="{31811C5B-1F5F-D046-ACAD-1AB6119DFFEA}" destId="{085C5BF3-9A8A-F340-A7AE-B125C89706A6}" srcOrd="0" destOrd="0" presId="urn:microsoft.com/office/officeart/2005/8/layout/process3"/>
    <dgm:cxn modelId="{4D090C95-188D-7941-9E62-DCEF6857E987}" type="presOf" srcId="{F6938E33-DE6F-B14A-B015-EBD41ED62FD0}" destId="{1F26494B-F173-2942-AAD3-C739705E0736}" srcOrd="0" destOrd="1" presId="urn:microsoft.com/office/officeart/2005/8/layout/process3"/>
    <dgm:cxn modelId="{0F713B95-D6C1-764E-8892-37EA46AD38E3}" type="presOf" srcId="{31811C5B-1F5F-D046-ACAD-1AB6119DFFEA}" destId="{35CF456D-EA3F-594F-8662-2077C166DE55}" srcOrd="1" destOrd="0" presId="urn:microsoft.com/office/officeart/2005/8/layout/process3"/>
    <dgm:cxn modelId="{705FE4A2-3690-D643-A2F9-C068AA6700CD}" type="presOf" srcId="{62D7AA99-1303-6B49-AB62-8FC501658441}" destId="{1F26494B-F173-2942-AAD3-C739705E0736}" srcOrd="0" destOrd="0" presId="urn:microsoft.com/office/officeart/2005/8/layout/process3"/>
    <dgm:cxn modelId="{066CFBA2-7087-F645-A93A-D85D658A2C44}" srcId="{31811C5B-1F5F-D046-ACAD-1AB6119DFFEA}" destId="{61969317-B842-284B-9AFF-1C66A94E235C}" srcOrd="2" destOrd="0" parTransId="{4E1462D0-A80B-AF4E-8490-AE01C7CB255A}" sibTransId="{54B22142-A0AA-5F4D-96F9-B9ECB6888FD2}"/>
    <dgm:cxn modelId="{A7BF40B1-9B89-B540-9A63-83BE3A767201}" srcId="{52DB0B3B-865E-AD4D-B018-2346253B8620}" destId="{40F64E53-33D4-D847-9E83-D8D172C78F59}" srcOrd="2" destOrd="0" parTransId="{75EA3C19-AE01-9C49-8C0C-D87B4093810E}" sibTransId="{6FF7FF14-6512-2B43-A264-5BF3EA06A4C1}"/>
    <dgm:cxn modelId="{41BC68BD-6F46-0A49-9A79-0F6D9E1FB95B}" type="presOf" srcId="{0A23A77F-6705-674E-A6F9-6ED74E85B002}" destId="{F6B85237-442E-F64D-A0F9-87940D058CB1}" srcOrd="0" destOrd="0" presId="urn:microsoft.com/office/officeart/2005/8/layout/process3"/>
    <dgm:cxn modelId="{585660C5-AD74-8547-9CAD-7C408CC5D88E}" type="presOf" srcId="{6148B83E-94D6-8747-9BFF-8B89302C396A}" destId="{AE3FE74F-6DD5-FE42-89F1-4B8A3CDACA6F}" srcOrd="0" destOrd="0" presId="urn:microsoft.com/office/officeart/2005/8/layout/process3"/>
    <dgm:cxn modelId="{4DFC2AC9-4718-CE4C-A36F-63EB19D6D1F4}" srcId="{23C4B790-9CCB-424F-BFD5-8E39A47EDD17}" destId="{6148B83E-94D6-8747-9BFF-8B89302C396A}" srcOrd="0" destOrd="0" parTransId="{D2F5027A-B6F5-7542-8FB5-F8EE9B39717E}" sibTransId="{20CC222C-C67F-9442-A98B-2C2FF9E0A486}"/>
    <dgm:cxn modelId="{CDF2B1D4-770C-B545-8369-96CAEA29B5E4}" type="presOf" srcId="{5E5800EF-87D1-4A4D-A0CC-DD7A439D6404}" destId="{9B54E171-B151-A14F-A19E-888807CA72C9}" srcOrd="0" destOrd="0" presId="urn:microsoft.com/office/officeart/2005/8/layout/process3"/>
    <dgm:cxn modelId="{6AFCE8DE-9AE6-F840-85A8-4BC832DEF062}" srcId="{52DB0B3B-865E-AD4D-B018-2346253B8620}" destId="{4897B5B0-7266-9645-9EF6-B77CF253F77C}" srcOrd="4" destOrd="0" parTransId="{B6C90591-A3C6-F041-855E-4B3CE5323FE7}" sibTransId="{3055A38F-9E16-6143-9340-BF9F634C9F91}"/>
    <dgm:cxn modelId="{258A50E1-E922-2042-895D-9D729F9CE36C}" srcId="{31811C5B-1F5F-D046-ACAD-1AB6119DFFEA}" destId="{0A23A77F-6705-674E-A6F9-6ED74E85B002}" srcOrd="0" destOrd="0" parTransId="{D0037692-4DEC-C842-B951-AEB9F5CAF2B2}" sibTransId="{CACBB1B7-920F-E742-B551-E003D18B7E92}"/>
    <dgm:cxn modelId="{191838E2-1D3C-644E-8F91-0D9FD4406AF3}" type="presOf" srcId="{DE317CAE-EF55-2643-B4EB-BCB39889D2E0}" destId="{ECBE8F15-C6BC-1C46-B440-8FC78DC93C51}" srcOrd="1" destOrd="0" presId="urn:microsoft.com/office/officeart/2005/8/layout/process3"/>
    <dgm:cxn modelId="{C2D076E9-F7D1-704A-87FA-94A777436158}" type="presOf" srcId="{BE016800-16C0-E440-BA24-5D3B310587F2}" destId="{F6B85237-442E-F64D-A0F9-87940D058CB1}" srcOrd="0" destOrd="1" presId="urn:microsoft.com/office/officeart/2005/8/layout/process3"/>
    <dgm:cxn modelId="{9353ECE9-FA3A-2946-95B2-227C57DB4D8F}" type="presOf" srcId="{52DB0B3B-865E-AD4D-B018-2346253B8620}" destId="{F157EE8B-7596-1B4E-B264-12891C3178C3}" srcOrd="0" destOrd="0" presId="urn:microsoft.com/office/officeart/2005/8/layout/process3"/>
    <dgm:cxn modelId="{07200AEB-F342-6446-A323-0EEC1CFDA353}" type="presOf" srcId="{51821A55-F4AD-FC4E-A072-C1A8ECE3753C}" destId="{F6B85237-442E-F64D-A0F9-87940D058CB1}" srcOrd="0" destOrd="3" presId="urn:microsoft.com/office/officeart/2005/8/layout/process3"/>
    <dgm:cxn modelId="{93FD88EC-F09C-8046-B613-864752F222B4}" type="presOf" srcId="{52DB0B3B-865E-AD4D-B018-2346253B8620}" destId="{6AEBB94B-C165-5042-828D-13462DCF47DC}" srcOrd="1" destOrd="0" presId="urn:microsoft.com/office/officeart/2005/8/layout/process3"/>
    <dgm:cxn modelId="{5FF1A9F2-C320-FA49-8450-28E5A2E3E43E}" srcId="{52DB0B3B-865E-AD4D-B018-2346253B8620}" destId="{F6938E33-DE6F-B14A-B015-EBD41ED62FD0}" srcOrd="1" destOrd="0" parTransId="{A3DC46C1-F448-DE42-990C-CD2D95ABA0D0}" sibTransId="{C64A11E1-878C-1B47-AF02-5D4199D5BF20}"/>
    <dgm:cxn modelId="{C0312A39-4C75-8F49-85DC-CB7C6755464F}" type="presParOf" srcId="{9B54E171-B151-A14F-A19E-888807CA72C9}" destId="{DD55B65A-9531-BA43-BA59-A23BEAE88864}" srcOrd="0" destOrd="0" presId="urn:microsoft.com/office/officeart/2005/8/layout/process3"/>
    <dgm:cxn modelId="{8B5EB18F-7AF7-444E-8A50-BFCB6613634F}" type="presParOf" srcId="{DD55B65A-9531-BA43-BA59-A23BEAE88864}" destId="{F157EE8B-7596-1B4E-B264-12891C3178C3}" srcOrd="0" destOrd="0" presId="urn:microsoft.com/office/officeart/2005/8/layout/process3"/>
    <dgm:cxn modelId="{385ECF11-D174-0045-B386-3DC5498E8C3E}" type="presParOf" srcId="{DD55B65A-9531-BA43-BA59-A23BEAE88864}" destId="{6AEBB94B-C165-5042-828D-13462DCF47DC}" srcOrd="1" destOrd="0" presId="urn:microsoft.com/office/officeart/2005/8/layout/process3"/>
    <dgm:cxn modelId="{3B9A5BDA-5F19-274A-8926-A3B5DAA76926}" type="presParOf" srcId="{DD55B65A-9531-BA43-BA59-A23BEAE88864}" destId="{1F26494B-F173-2942-AAD3-C739705E0736}" srcOrd="2" destOrd="0" presId="urn:microsoft.com/office/officeart/2005/8/layout/process3"/>
    <dgm:cxn modelId="{FFF7729C-1243-3446-858E-8580C4586394}" type="presParOf" srcId="{9B54E171-B151-A14F-A19E-888807CA72C9}" destId="{BC398EF4-0158-3E44-8959-D71502E7540C}" srcOrd="1" destOrd="0" presId="urn:microsoft.com/office/officeart/2005/8/layout/process3"/>
    <dgm:cxn modelId="{BB92B991-C93F-044B-9B36-44DEA97AA445}" type="presParOf" srcId="{BC398EF4-0158-3E44-8959-D71502E7540C}" destId="{128CB581-67AE-6348-8D61-023D410657AA}" srcOrd="0" destOrd="0" presId="urn:microsoft.com/office/officeart/2005/8/layout/process3"/>
    <dgm:cxn modelId="{17659312-6DF8-3148-BB04-C2C4716292D4}" type="presParOf" srcId="{9B54E171-B151-A14F-A19E-888807CA72C9}" destId="{14DFD35F-4272-8C43-9BE8-A407118308A3}" srcOrd="2" destOrd="0" presId="urn:microsoft.com/office/officeart/2005/8/layout/process3"/>
    <dgm:cxn modelId="{6BC37303-8EF2-8E4F-A584-9343505C6311}" type="presParOf" srcId="{14DFD35F-4272-8C43-9BE8-A407118308A3}" destId="{085C5BF3-9A8A-F340-A7AE-B125C89706A6}" srcOrd="0" destOrd="0" presId="urn:microsoft.com/office/officeart/2005/8/layout/process3"/>
    <dgm:cxn modelId="{FA189381-B6F5-8C47-83D0-3B00576A2341}" type="presParOf" srcId="{14DFD35F-4272-8C43-9BE8-A407118308A3}" destId="{35CF456D-EA3F-594F-8662-2077C166DE55}" srcOrd="1" destOrd="0" presId="urn:microsoft.com/office/officeart/2005/8/layout/process3"/>
    <dgm:cxn modelId="{9024A1B0-2BEF-F74D-8BC9-AA6B11C55FD1}" type="presParOf" srcId="{14DFD35F-4272-8C43-9BE8-A407118308A3}" destId="{F6B85237-442E-F64D-A0F9-87940D058CB1}" srcOrd="2" destOrd="0" presId="urn:microsoft.com/office/officeart/2005/8/layout/process3"/>
    <dgm:cxn modelId="{2C351A5A-1C70-9347-91B4-58B6BE261E3B}" type="presParOf" srcId="{9B54E171-B151-A14F-A19E-888807CA72C9}" destId="{70C40E3D-2FC3-7E42-AE96-D06CF47CC3CE}" srcOrd="3" destOrd="0" presId="urn:microsoft.com/office/officeart/2005/8/layout/process3"/>
    <dgm:cxn modelId="{9E82D0C4-BEB6-9541-9C86-0570034D6674}" type="presParOf" srcId="{70C40E3D-2FC3-7E42-AE96-D06CF47CC3CE}" destId="{ECBE8F15-C6BC-1C46-B440-8FC78DC93C51}" srcOrd="0" destOrd="0" presId="urn:microsoft.com/office/officeart/2005/8/layout/process3"/>
    <dgm:cxn modelId="{17C3D8CB-8C90-DC45-BBD0-8EE4F58DDBDD}" type="presParOf" srcId="{9B54E171-B151-A14F-A19E-888807CA72C9}" destId="{AE69F5DB-CF56-0946-A46B-21E6116AB883}" srcOrd="4" destOrd="0" presId="urn:microsoft.com/office/officeart/2005/8/layout/process3"/>
    <dgm:cxn modelId="{D0CC1D19-0BDB-FF40-BCC7-469CBB66E5A1}" type="presParOf" srcId="{AE69F5DB-CF56-0946-A46B-21E6116AB883}" destId="{3F3060E9-2774-0D41-BDF9-44FDACE2E60E}" srcOrd="0" destOrd="0" presId="urn:microsoft.com/office/officeart/2005/8/layout/process3"/>
    <dgm:cxn modelId="{C34912A6-4EB4-E742-A33B-C5F9434BF16D}" type="presParOf" srcId="{AE69F5DB-CF56-0946-A46B-21E6116AB883}" destId="{B9B9389D-02B2-5C43-80EB-A3379A7E61F9}" srcOrd="1" destOrd="0" presId="urn:microsoft.com/office/officeart/2005/8/layout/process3"/>
    <dgm:cxn modelId="{27840444-C2A0-0E4D-9980-D9B99DF6A726}" type="presParOf" srcId="{AE69F5DB-CF56-0946-A46B-21E6116AB883}" destId="{AE3FE74F-6DD5-FE42-89F1-4B8A3CDACA6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6BBA7-49AA-2A41-9114-C539E85D0D3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A97A87F7-7007-914E-8014-F1802B341519}">
      <dgm:prSet custT="1"/>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8100000" scaled="1"/>
          <a:tileRect/>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Developed for diabetes and obesity</a:t>
          </a:r>
        </a:p>
      </dgm:t>
    </dgm:pt>
    <dgm:pt modelId="{10ADC459-4B11-7C43-818B-260C4473236F}" type="parTrans" cxnId="{D14D7240-9359-A14D-8FB2-6D2BB566049F}">
      <dgm:prSet/>
      <dgm:spPr/>
      <dgm:t>
        <a:bodyPr/>
        <a:lstStyle/>
        <a:p>
          <a:endParaRPr lang="en-US"/>
        </a:p>
      </dgm:t>
    </dgm:pt>
    <dgm:pt modelId="{C14AAF91-313A-D440-A9BA-BF3F7DBB1602}" type="sibTrans" cxnId="{D14D7240-9359-A14D-8FB2-6D2BB566049F}">
      <dgm:prSet/>
      <dgm:spPr/>
      <dgm:t>
        <a:bodyPr/>
        <a:lstStyle/>
        <a:p>
          <a:endParaRPr lang="en-US"/>
        </a:p>
      </dgm:t>
    </dgm:pt>
    <dgm:pt modelId="{0196C9CA-0C58-E54D-93A5-11717830B65D}">
      <dgm:prSe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0" scaled="1"/>
          <a:tileRect/>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Noticed mood improvements patients with diabetes </a:t>
          </a:r>
        </a:p>
      </dgm:t>
    </dgm:pt>
    <dgm:pt modelId="{33B078A4-F949-1B44-BC4F-615274F43EA0}" type="parTrans" cxnId="{55BEA5C1-41FC-934D-A62B-E9AFB36A7DFB}">
      <dgm:prSet/>
      <dgm:spPr/>
      <dgm:t>
        <a:bodyPr/>
        <a:lstStyle/>
        <a:p>
          <a:endParaRPr lang="en-US"/>
        </a:p>
      </dgm:t>
    </dgm:pt>
    <dgm:pt modelId="{31D641C2-3321-0644-8113-A42A1E55E58F}" type="sibTrans" cxnId="{55BEA5C1-41FC-934D-A62B-E9AFB36A7DFB}">
      <dgm:prSet/>
      <dgm:spPr/>
      <dgm:t>
        <a:bodyPr/>
        <a:lstStyle/>
        <a:p>
          <a:endParaRPr lang="en-US"/>
        </a:p>
      </dgm:t>
    </dgm:pt>
    <dgm:pt modelId="{C568A3C0-7EB5-E544-9C0B-C3AD006EB7C0}">
      <dgm:prSet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path path="circle">
            <a:fillToRect r="100000" b="100000"/>
          </a:path>
          <a:tileRect l="-100000" t="-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Investigations into GLP-1RAs managing psychiatric conditions</a:t>
          </a:r>
          <a:r>
            <a:rPr lang="en-US" sz="1900" dirty="0">
              <a:latin typeface="Times New Roman" panose="02020603050405020304" pitchFamily="18" charset="0"/>
              <a:cs typeface="Times New Roman" panose="02020603050405020304" pitchFamily="18" charset="0"/>
            </a:rPr>
            <a:t>.</a:t>
          </a:r>
        </a:p>
      </dgm:t>
    </dgm:pt>
    <dgm:pt modelId="{F1ADC678-340A-F145-82FF-0DF0C5F38352}" type="parTrans" cxnId="{F8C3DD67-9C05-7649-92F7-975E9F67B1FD}">
      <dgm:prSet/>
      <dgm:spPr/>
      <dgm:t>
        <a:bodyPr/>
        <a:lstStyle/>
        <a:p>
          <a:endParaRPr lang="en-US"/>
        </a:p>
      </dgm:t>
    </dgm:pt>
    <dgm:pt modelId="{C43187D4-4D22-5D44-8518-73F6721FDFB9}" type="sibTrans" cxnId="{F8C3DD67-9C05-7649-92F7-975E9F67B1FD}">
      <dgm:prSet/>
      <dgm:spPr/>
      <dgm:t>
        <a:bodyPr/>
        <a:lstStyle/>
        <a:p>
          <a:endParaRPr lang="en-US"/>
        </a:p>
      </dgm:t>
    </dgm:pt>
    <dgm:pt modelId="{3DAE9195-FE7E-7641-B692-0EF440327A45}" type="pres">
      <dgm:prSet presAssocID="{1BF6BBA7-49AA-2A41-9114-C539E85D0D33}" presName="Name0" presStyleCnt="0">
        <dgm:presLayoutVars>
          <dgm:dir/>
          <dgm:resizeHandles val="exact"/>
        </dgm:presLayoutVars>
      </dgm:prSet>
      <dgm:spPr/>
    </dgm:pt>
    <dgm:pt modelId="{A40F9C00-05E8-E54D-BB9B-A9C045B05DFD}" type="pres">
      <dgm:prSet presAssocID="{A97A87F7-7007-914E-8014-F1802B341519}" presName="node" presStyleLbl="node1" presStyleIdx="0" presStyleCnt="3">
        <dgm:presLayoutVars>
          <dgm:bulletEnabled val="1"/>
        </dgm:presLayoutVars>
      </dgm:prSet>
      <dgm:spPr/>
    </dgm:pt>
    <dgm:pt modelId="{A93BE8E4-F3BE-5D48-976F-AED8989E9672}" type="pres">
      <dgm:prSet presAssocID="{C14AAF91-313A-D440-A9BA-BF3F7DBB1602}" presName="sibTrans" presStyleLbl="sibTrans2D1" presStyleIdx="0" presStyleCnt="2"/>
      <dgm:spPr/>
    </dgm:pt>
    <dgm:pt modelId="{C1A6F9F5-86FD-844D-99DB-B2BC4391B262}" type="pres">
      <dgm:prSet presAssocID="{C14AAF91-313A-D440-A9BA-BF3F7DBB1602}" presName="connectorText" presStyleLbl="sibTrans2D1" presStyleIdx="0" presStyleCnt="2"/>
      <dgm:spPr/>
    </dgm:pt>
    <dgm:pt modelId="{FE5D1CBE-DA0B-E04F-B956-E5BB17486951}" type="pres">
      <dgm:prSet presAssocID="{0196C9CA-0C58-E54D-93A5-11717830B65D}" presName="node" presStyleLbl="node1" presStyleIdx="1" presStyleCnt="3">
        <dgm:presLayoutVars>
          <dgm:bulletEnabled val="1"/>
        </dgm:presLayoutVars>
      </dgm:prSet>
      <dgm:spPr/>
    </dgm:pt>
    <dgm:pt modelId="{7C928F20-66F6-914E-B71D-A60D54E254D5}" type="pres">
      <dgm:prSet presAssocID="{31D641C2-3321-0644-8113-A42A1E55E58F}" presName="sibTrans" presStyleLbl="sibTrans2D1" presStyleIdx="1" presStyleCnt="2"/>
      <dgm:spPr/>
    </dgm:pt>
    <dgm:pt modelId="{5A01E703-C156-7B44-A1D7-DEE5CA8EC9BA}" type="pres">
      <dgm:prSet presAssocID="{31D641C2-3321-0644-8113-A42A1E55E58F}" presName="connectorText" presStyleLbl="sibTrans2D1" presStyleIdx="1" presStyleCnt="2"/>
      <dgm:spPr/>
    </dgm:pt>
    <dgm:pt modelId="{747C0D93-C070-FF49-BD00-E1856D8D48F3}" type="pres">
      <dgm:prSet presAssocID="{C568A3C0-7EB5-E544-9C0B-C3AD006EB7C0}" presName="node" presStyleLbl="node1" presStyleIdx="2" presStyleCnt="3">
        <dgm:presLayoutVars>
          <dgm:bulletEnabled val="1"/>
        </dgm:presLayoutVars>
      </dgm:prSet>
      <dgm:spPr/>
    </dgm:pt>
  </dgm:ptLst>
  <dgm:cxnLst>
    <dgm:cxn modelId="{2E4ED81E-0532-8B4E-ABDE-C6A3BD9351AB}" type="presOf" srcId="{C14AAF91-313A-D440-A9BA-BF3F7DBB1602}" destId="{A93BE8E4-F3BE-5D48-976F-AED8989E9672}" srcOrd="0" destOrd="0" presId="urn:microsoft.com/office/officeart/2005/8/layout/process1"/>
    <dgm:cxn modelId="{D14D7240-9359-A14D-8FB2-6D2BB566049F}" srcId="{1BF6BBA7-49AA-2A41-9114-C539E85D0D33}" destId="{A97A87F7-7007-914E-8014-F1802B341519}" srcOrd="0" destOrd="0" parTransId="{10ADC459-4B11-7C43-818B-260C4473236F}" sibTransId="{C14AAF91-313A-D440-A9BA-BF3F7DBB1602}"/>
    <dgm:cxn modelId="{72C8EB5A-EEB7-2A4F-A7AD-70A14E508706}" type="presOf" srcId="{A97A87F7-7007-914E-8014-F1802B341519}" destId="{A40F9C00-05E8-E54D-BB9B-A9C045B05DFD}" srcOrd="0" destOrd="0" presId="urn:microsoft.com/office/officeart/2005/8/layout/process1"/>
    <dgm:cxn modelId="{F8C3DD67-9C05-7649-92F7-975E9F67B1FD}" srcId="{1BF6BBA7-49AA-2A41-9114-C539E85D0D33}" destId="{C568A3C0-7EB5-E544-9C0B-C3AD006EB7C0}" srcOrd="2" destOrd="0" parTransId="{F1ADC678-340A-F145-82FF-0DF0C5F38352}" sibTransId="{C43187D4-4D22-5D44-8518-73F6721FDFB9}"/>
    <dgm:cxn modelId="{C0E6236F-00D2-DC47-99AC-FB33E8D049C6}" type="presOf" srcId="{31D641C2-3321-0644-8113-A42A1E55E58F}" destId="{7C928F20-66F6-914E-B71D-A60D54E254D5}" srcOrd="0" destOrd="0" presId="urn:microsoft.com/office/officeart/2005/8/layout/process1"/>
    <dgm:cxn modelId="{9D74AF82-61F0-1C46-8574-F992FA84F139}" type="presOf" srcId="{C568A3C0-7EB5-E544-9C0B-C3AD006EB7C0}" destId="{747C0D93-C070-FF49-BD00-E1856D8D48F3}" srcOrd="0" destOrd="0" presId="urn:microsoft.com/office/officeart/2005/8/layout/process1"/>
    <dgm:cxn modelId="{3E80DB99-568C-374D-A4A6-C78F514C3CFF}" type="presOf" srcId="{0196C9CA-0C58-E54D-93A5-11717830B65D}" destId="{FE5D1CBE-DA0B-E04F-B956-E5BB17486951}" srcOrd="0" destOrd="0" presId="urn:microsoft.com/office/officeart/2005/8/layout/process1"/>
    <dgm:cxn modelId="{61D8A49F-A3C0-FB4C-B87D-EC41A392CF30}" type="presOf" srcId="{31D641C2-3321-0644-8113-A42A1E55E58F}" destId="{5A01E703-C156-7B44-A1D7-DEE5CA8EC9BA}" srcOrd="1" destOrd="0" presId="urn:microsoft.com/office/officeart/2005/8/layout/process1"/>
    <dgm:cxn modelId="{55BEA5C1-41FC-934D-A62B-E9AFB36A7DFB}" srcId="{1BF6BBA7-49AA-2A41-9114-C539E85D0D33}" destId="{0196C9CA-0C58-E54D-93A5-11717830B65D}" srcOrd="1" destOrd="0" parTransId="{33B078A4-F949-1B44-BC4F-615274F43EA0}" sibTransId="{31D641C2-3321-0644-8113-A42A1E55E58F}"/>
    <dgm:cxn modelId="{C582E1CF-2C1A-C845-A4EC-6AD54C0E13AD}" type="presOf" srcId="{C14AAF91-313A-D440-A9BA-BF3F7DBB1602}" destId="{C1A6F9F5-86FD-844D-99DB-B2BC4391B262}" srcOrd="1" destOrd="0" presId="urn:microsoft.com/office/officeart/2005/8/layout/process1"/>
    <dgm:cxn modelId="{74B6CFEF-2839-0549-918A-4819CE429D8F}" type="presOf" srcId="{1BF6BBA7-49AA-2A41-9114-C539E85D0D33}" destId="{3DAE9195-FE7E-7641-B692-0EF440327A45}" srcOrd="0" destOrd="0" presId="urn:microsoft.com/office/officeart/2005/8/layout/process1"/>
    <dgm:cxn modelId="{213F11BF-E488-B144-AFF0-2C11DB66B1DB}" type="presParOf" srcId="{3DAE9195-FE7E-7641-B692-0EF440327A45}" destId="{A40F9C00-05E8-E54D-BB9B-A9C045B05DFD}" srcOrd="0" destOrd="0" presId="urn:microsoft.com/office/officeart/2005/8/layout/process1"/>
    <dgm:cxn modelId="{F4EDF6B3-3561-7646-A69C-2398C4387734}" type="presParOf" srcId="{3DAE9195-FE7E-7641-B692-0EF440327A45}" destId="{A93BE8E4-F3BE-5D48-976F-AED8989E9672}" srcOrd="1" destOrd="0" presId="urn:microsoft.com/office/officeart/2005/8/layout/process1"/>
    <dgm:cxn modelId="{7CA58A63-C7AB-AD4B-AD8D-DC59D3526586}" type="presParOf" srcId="{A93BE8E4-F3BE-5D48-976F-AED8989E9672}" destId="{C1A6F9F5-86FD-844D-99DB-B2BC4391B262}" srcOrd="0" destOrd="0" presId="urn:microsoft.com/office/officeart/2005/8/layout/process1"/>
    <dgm:cxn modelId="{E9127DB9-BF97-B248-8CD9-BD16D9FA7D90}" type="presParOf" srcId="{3DAE9195-FE7E-7641-B692-0EF440327A45}" destId="{FE5D1CBE-DA0B-E04F-B956-E5BB17486951}" srcOrd="2" destOrd="0" presId="urn:microsoft.com/office/officeart/2005/8/layout/process1"/>
    <dgm:cxn modelId="{3AEC5C76-A2FB-EA4C-9D78-ED5654FF5077}" type="presParOf" srcId="{3DAE9195-FE7E-7641-B692-0EF440327A45}" destId="{7C928F20-66F6-914E-B71D-A60D54E254D5}" srcOrd="3" destOrd="0" presId="urn:microsoft.com/office/officeart/2005/8/layout/process1"/>
    <dgm:cxn modelId="{0AB481E6-729F-0B49-A33A-50B492C94F32}" type="presParOf" srcId="{7C928F20-66F6-914E-B71D-A60D54E254D5}" destId="{5A01E703-C156-7B44-A1D7-DEE5CA8EC9BA}" srcOrd="0" destOrd="0" presId="urn:microsoft.com/office/officeart/2005/8/layout/process1"/>
    <dgm:cxn modelId="{61AF0CC4-D1DC-ED4C-AA8E-C6FB92710CE8}" type="presParOf" srcId="{3DAE9195-FE7E-7641-B692-0EF440327A45}" destId="{747C0D93-C070-FF49-BD00-E1856D8D48F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A0679B-BC2B-7D4D-8BFC-EF0AB36AE35C}" type="doc">
      <dgm:prSet loTypeId="urn:microsoft.com/office/officeart/2005/8/layout/venn3" loCatId="process" qsTypeId="urn:microsoft.com/office/officeart/2005/8/quickstyle/simple1" qsCatId="simple" csTypeId="urn:microsoft.com/office/officeart/2005/8/colors/colorful5" csCatId="colorful"/>
      <dgm:spPr/>
      <dgm:t>
        <a:bodyPr/>
        <a:lstStyle/>
        <a:p>
          <a:endParaRPr lang="en-US"/>
        </a:p>
      </dgm:t>
    </dgm:pt>
    <dgm:pt modelId="{E8EE7331-F8A7-5640-AF01-E8E0845AD889}">
      <dgm:prSet custT="1"/>
      <dgm:spPr/>
      <dgm:t>
        <a:bodyPr/>
        <a:lstStyle/>
        <a:p>
          <a:pPr>
            <a:lnSpc>
              <a:spcPct val="150000"/>
            </a:lnSpc>
          </a:pPr>
          <a:r>
            <a:rPr lang="en-US" sz="1900" dirty="0">
              <a:latin typeface="Times New Roman" panose="02020603050405020304" pitchFamily="18" charset="0"/>
              <a:cs typeface="Times New Roman" panose="02020603050405020304" pitchFamily="18" charset="0"/>
            </a:rPr>
            <a:t>Promotes neurogenesis and enhances synaptic plasticity</a:t>
          </a:r>
        </a:p>
      </dgm:t>
    </dgm:pt>
    <dgm:pt modelId="{CD8B5FD6-2613-644B-8579-8D85A2917F7C}" type="parTrans" cxnId="{74828C10-2A73-8045-954A-85B11A181FD6}">
      <dgm:prSet/>
      <dgm:spPr/>
      <dgm:t>
        <a:bodyPr/>
        <a:lstStyle/>
        <a:p>
          <a:endParaRPr lang="en-US"/>
        </a:p>
      </dgm:t>
    </dgm:pt>
    <dgm:pt modelId="{ED61B560-7470-8047-B747-611B23F03C9F}" type="sibTrans" cxnId="{74828C10-2A73-8045-954A-85B11A181FD6}">
      <dgm:prSet/>
      <dgm:spPr/>
      <dgm:t>
        <a:bodyPr/>
        <a:lstStyle/>
        <a:p>
          <a:endParaRPr lang="en-US"/>
        </a:p>
      </dgm:t>
    </dgm:pt>
    <dgm:pt modelId="{F3CC1F2F-0451-1F4B-9962-75207D133D37}">
      <dgm:prSet custT="1"/>
      <dgm:spPr/>
      <dgm:t>
        <a:bodyPr/>
        <a:lstStyle/>
        <a:p>
          <a:pPr>
            <a:lnSpc>
              <a:spcPct val="150000"/>
            </a:lnSpc>
          </a:pPr>
          <a:r>
            <a:rPr lang="en-US" sz="1900" dirty="0">
              <a:latin typeface="Times New Roman" panose="02020603050405020304" pitchFamily="18" charset="0"/>
              <a:cs typeface="Times New Roman" panose="02020603050405020304" pitchFamily="18" charset="0"/>
            </a:rPr>
            <a:t>Modulates stress response pathways in mood disorders </a:t>
          </a:r>
        </a:p>
      </dgm:t>
    </dgm:pt>
    <dgm:pt modelId="{716EAF26-8B5D-034E-87B7-B8016E3CA308}" type="parTrans" cxnId="{90783B76-2FEE-0B49-B954-993DFA16A4F1}">
      <dgm:prSet/>
      <dgm:spPr/>
      <dgm:t>
        <a:bodyPr/>
        <a:lstStyle/>
        <a:p>
          <a:endParaRPr lang="en-US"/>
        </a:p>
      </dgm:t>
    </dgm:pt>
    <dgm:pt modelId="{C44DD74C-D71B-7A44-B9EB-1F48D5556DE8}" type="sibTrans" cxnId="{90783B76-2FEE-0B49-B954-993DFA16A4F1}">
      <dgm:prSet/>
      <dgm:spPr/>
      <dgm:t>
        <a:bodyPr/>
        <a:lstStyle/>
        <a:p>
          <a:endParaRPr lang="en-US"/>
        </a:p>
      </dgm:t>
    </dgm:pt>
    <dgm:pt modelId="{95C9E9FB-9D81-C241-95FE-E277E71ABDE0}">
      <dgm:prSet custT="1"/>
      <dgm:spPr/>
      <dgm:t>
        <a:bodyPr/>
        <a:lstStyle/>
        <a:p>
          <a:pPr>
            <a:lnSpc>
              <a:spcPct val="150000"/>
            </a:lnSpc>
          </a:pPr>
          <a:r>
            <a:rPr lang="en-US" sz="1900" dirty="0">
              <a:latin typeface="Times New Roman" panose="02020603050405020304" pitchFamily="18" charset="0"/>
              <a:cs typeface="Times New Roman" panose="02020603050405020304" pitchFamily="18" charset="0"/>
            </a:rPr>
            <a:t>Reduces neuroinflammation and oxidative stress</a:t>
          </a:r>
        </a:p>
      </dgm:t>
    </dgm:pt>
    <dgm:pt modelId="{5EA86166-58FC-D040-8ADA-C27AF02BB65E}" type="parTrans" cxnId="{465C44AE-DC4D-A445-9EF7-B79E2A4A28BB}">
      <dgm:prSet/>
      <dgm:spPr/>
      <dgm:t>
        <a:bodyPr/>
        <a:lstStyle/>
        <a:p>
          <a:endParaRPr lang="en-US"/>
        </a:p>
      </dgm:t>
    </dgm:pt>
    <dgm:pt modelId="{02E1071E-FD47-B941-92F7-1D56F543BAA4}" type="sibTrans" cxnId="{465C44AE-DC4D-A445-9EF7-B79E2A4A28BB}">
      <dgm:prSet/>
      <dgm:spPr/>
      <dgm:t>
        <a:bodyPr/>
        <a:lstStyle/>
        <a:p>
          <a:endParaRPr lang="en-US"/>
        </a:p>
      </dgm:t>
    </dgm:pt>
    <dgm:pt modelId="{5982B602-660E-C644-B1FF-548D082117CE}" type="pres">
      <dgm:prSet presAssocID="{82A0679B-BC2B-7D4D-8BFC-EF0AB36AE35C}" presName="Name0" presStyleCnt="0">
        <dgm:presLayoutVars>
          <dgm:dir/>
          <dgm:resizeHandles val="exact"/>
        </dgm:presLayoutVars>
      </dgm:prSet>
      <dgm:spPr/>
    </dgm:pt>
    <dgm:pt modelId="{19255AE2-25E7-524D-AFBA-5A4E0911C0FB}" type="pres">
      <dgm:prSet presAssocID="{E8EE7331-F8A7-5640-AF01-E8E0845AD889}" presName="Name5" presStyleLbl="vennNode1" presStyleIdx="0" presStyleCnt="3">
        <dgm:presLayoutVars>
          <dgm:bulletEnabled val="1"/>
        </dgm:presLayoutVars>
      </dgm:prSet>
      <dgm:spPr/>
    </dgm:pt>
    <dgm:pt modelId="{5E56C807-867C-EA48-9603-C4D293473608}" type="pres">
      <dgm:prSet presAssocID="{ED61B560-7470-8047-B747-611B23F03C9F}" presName="space" presStyleCnt="0"/>
      <dgm:spPr/>
    </dgm:pt>
    <dgm:pt modelId="{673D4C4F-CCDF-224D-B0B5-80FF74109430}" type="pres">
      <dgm:prSet presAssocID="{F3CC1F2F-0451-1F4B-9962-75207D133D37}" presName="Name5" presStyleLbl="vennNode1" presStyleIdx="1" presStyleCnt="3">
        <dgm:presLayoutVars>
          <dgm:bulletEnabled val="1"/>
        </dgm:presLayoutVars>
      </dgm:prSet>
      <dgm:spPr/>
    </dgm:pt>
    <dgm:pt modelId="{B5EBD3C7-14A0-AD4D-BB83-977A3FFDB1C8}" type="pres">
      <dgm:prSet presAssocID="{C44DD74C-D71B-7A44-B9EB-1F48D5556DE8}" presName="space" presStyleCnt="0"/>
      <dgm:spPr/>
    </dgm:pt>
    <dgm:pt modelId="{E70F9970-9176-D94F-8F69-DC14CB8C6517}" type="pres">
      <dgm:prSet presAssocID="{95C9E9FB-9D81-C241-95FE-E277E71ABDE0}" presName="Name5" presStyleLbl="vennNode1" presStyleIdx="2" presStyleCnt="3">
        <dgm:presLayoutVars>
          <dgm:bulletEnabled val="1"/>
        </dgm:presLayoutVars>
      </dgm:prSet>
      <dgm:spPr/>
    </dgm:pt>
  </dgm:ptLst>
  <dgm:cxnLst>
    <dgm:cxn modelId="{74828C10-2A73-8045-954A-85B11A181FD6}" srcId="{82A0679B-BC2B-7D4D-8BFC-EF0AB36AE35C}" destId="{E8EE7331-F8A7-5640-AF01-E8E0845AD889}" srcOrd="0" destOrd="0" parTransId="{CD8B5FD6-2613-644B-8579-8D85A2917F7C}" sibTransId="{ED61B560-7470-8047-B747-611B23F03C9F}"/>
    <dgm:cxn modelId="{7D6C0324-B099-2D4E-95CB-6C56BE19A75C}" type="presOf" srcId="{E8EE7331-F8A7-5640-AF01-E8E0845AD889}" destId="{19255AE2-25E7-524D-AFBA-5A4E0911C0FB}" srcOrd="0" destOrd="0" presId="urn:microsoft.com/office/officeart/2005/8/layout/venn3"/>
    <dgm:cxn modelId="{96A65E5C-1A17-BB49-93EF-B5DFDF029EC2}" type="presOf" srcId="{82A0679B-BC2B-7D4D-8BFC-EF0AB36AE35C}" destId="{5982B602-660E-C644-B1FF-548D082117CE}" srcOrd="0" destOrd="0" presId="urn:microsoft.com/office/officeart/2005/8/layout/venn3"/>
    <dgm:cxn modelId="{30147271-0E43-8A4F-A13E-21AA212488B9}" type="presOf" srcId="{F3CC1F2F-0451-1F4B-9962-75207D133D37}" destId="{673D4C4F-CCDF-224D-B0B5-80FF74109430}" srcOrd="0" destOrd="0" presId="urn:microsoft.com/office/officeart/2005/8/layout/venn3"/>
    <dgm:cxn modelId="{90783B76-2FEE-0B49-B954-993DFA16A4F1}" srcId="{82A0679B-BC2B-7D4D-8BFC-EF0AB36AE35C}" destId="{F3CC1F2F-0451-1F4B-9962-75207D133D37}" srcOrd="1" destOrd="0" parTransId="{716EAF26-8B5D-034E-87B7-B8016E3CA308}" sibTransId="{C44DD74C-D71B-7A44-B9EB-1F48D5556DE8}"/>
    <dgm:cxn modelId="{9D281D86-8FE5-DC4C-BD8F-3E2D6F8E4F6A}" type="presOf" srcId="{95C9E9FB-9D81-C241-95FE-E277E71ABDE0}" destId="{E70F9970-9176-D94F-8F69-DC14CB8C6517}" srcOrd="0" destOrd="0" presId="urn:microsoft.com/office/officeart/2005/8/layout/venn3"/>
    <dgm:cxn modelId="{465C44AE-DC4D-A445-9EF7-B79E2A4A28BB}" srcId="{82A0679B-BC2B-7D4D-8BFC-EF0AB36AE35C}" destId="{95C9E9FB-9D81-C241-95FE-E277E71ABDE0}" srcOrd="2" destOrd="0" parTransId="{5EA86166-58FC-D040-8ADA-C27AF02BB65E}" sibTransId="{02E1071E-FD47-B941-92F7-1D56F543BAA4}"/>
    <dgm:cxn modelId="{BB07B11F-C3C0-5545-9868-7B6278D56161}" type="presParOf" srcId="{5982B602-660E-C644-B1FF-548D082117CE}" destId="{19255AE2-25E7-524D-AFBA-5A4E0911C0FB}" srcOrd="0" destOrd="0" presId="urn:microsoft.com/office/officeart/2005/8/layout/venn3"/>
    <dgm:cxn modelId="{D053485B-263F-334D-8AB1-8D375E528E30}" type="presParOf" srcId="{5982B602-660E-C644-B1FF-548D082117CE}" destId="{5E56C807-867C-EA48-9603-C4D293473608}" srcOrd="1" destOrd="0" presId="urn:microsoft.com/office/officeart/2005/8/layout/venn3"/>
    <dgm:cxn modelId="{4884B662-E40A-0C46-9BE5-9BEEC4FA2B8C}" type="presParOf" srcId="{5982B602-660E-C644-B1FF-548D082117CE}" destId="{673D4C4F-CCDF-224D-B0B5-80FF74109430}" srcOrd="2" destOrd="0" presId="urn:microsoft.com/office/officeart/2005/8/layout/venn3"/>
    <dgm:cxn modelId="{6F22F4EF-3AA9-DB49-A16B-6C63373AC89E}" type="presParOf" srcId="{5982B602-660E-C644-B1FF-548D082117CE}" destId="{B5EBD3C7-14A0-AD4D-BB83-977A3FFDB1C8}" srcOrd="3" destOrd="0" presId="urn:microsoft.com/office/officeart/2005/8/layout/venn3"/>
    <dgm:cxn modelId="{B8CB9DED-D3CD-7845-A7AD-B4DC7E379AE6}" type="presParOf" srcId="{5982B602-660E-C644-B1FF-548D082117CE}" destId="{E70F9970-9176-D94F-8F69-DC14CB8C6517}"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525912-2F2E-424E-9745-2478C55AB60D}"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1480CF6E-DEC0-C344-A8D6-8035E1B34275}">
      <dgm:prSe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Mechanisms hypothetical and under investigation </a:t>
          </a:r>
        </a:p>
      </dgm:t>
    </dgm:pt>
    <dgm:pt modelId="{26AD9058-D85D-EF48-BCB1-B854888F2A75}" type="parTrans" cxnId="{C232A4BD-EABA-FD49-A74A-A9E820D4E071}">
      <dgm:prSet/>
      <dgm:spPr/>
      <dgm:t>
        <a:bodyPr/>
        <a:lstStyle/>
        <a:p>
          <a:endParaRPr lang="en-US"/>
        </a:p>
      </dgm:t>
    </dgm:pt>
    <dgm:pt modelId="{E90F1416-4542-1242-8285-C641E7B743A5}" type="sibTrans" cxnId="{C232A4BD-EABA-FD49-A74A-A9E820D4E071}">
      <dgm:prSet/>
      <dgm:spPr/>
      <dgm:t>
        <a:bodyPr/>
        <a:lstStyle/>
        <a:p>
          <a:endParaRPr lang="en-US"/>
        </a:p>
      </dgm:t>
    </dgm:pt>
    <dgm:pt modelId="{EA7248F5-1C7D-7247-8677-0E80A38B5210}">
      <dgm:prSet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t="100000" r="100000"/>
          </a:path>
          <a:tileRect l="-100000" b="-100000"/>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Suggest improvement in depressive symptoms</a:t>
          </a:r>
        </a:p>
      </dgm:t>
    </dgm:pt>
    <dgm:pt modelId="{C16C5E8D-363A-0D40-BF25-9EB6FBF30884}" type="sibTrans" cxnId="{9ED9CAF7-FF6C-7C48-8B53-9EFCA62BBFA4}">
      <dgm:prSet/>
      <dgm:spPr/>
      <dgm:t>
        <a:bodyPr/>
        <a:lstStyle/>
        <a:p>
          <a:endParaRPr lang="en-US"/>
        </a:p>
      </dgm:t>
    </dgm:pt>
    <dgm:pt modelId="{4FA6255E-9F1D-ED4C-86DF-A9DD327D736E}" type="parTrans" cxnId="{9ED9CAF7-FF6C-7C48-8B53-9EFCA62BBFA4}">
      <dgm:prSet/>
      <dgm:spPr/>
      <dgm:t>
        <a:bodyPr/>
        <a:lstStyle/>
        <a:p>
          <a:endParaRPr lang="en-US"/>
        </a:p>
      </dgm:t>
    </dgm:pt>
    <dgm:pt modelId="{FBEA08F6-9A82-E04E-92EC-4E8B9899999F}">
      <dgm:prSe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Emerging signals in bipolar disorder and schizophrenia. </a:t>
          </a:r>
        </a:p>
      </dgm:t>
    </dgm:pt>
    <dgm:pt modelId="{324700DD-3A98-8548-B04C-CB92F61E422A}" type="sibTrans" cxnId="{68025928-AD2C-9746-B125-23F6C00B330F}">
      <dgm:prSet/>
      <dgm:spPr/>
      <dgm:t>
        <a:bodyPr/>
        <a:lstStyle/>
        <a:p>
          <a:endParaRPr lang="en-US"/>
        </a:p>
      </dgm:t>
    </dgm:pt>
    <dgm:pt modelId="{B9DDB57B-F4D8-D341-BF5E-20E96D6A2A13}" type="parTrans" cxnId="{68025928-AD2C-9746-B125-23F6C00B330F}">
      <dgm:prSet/>
      <dgm:spPr/>
      <dgm:t>
        <a:bodyPr/>
        <a:lstStyle/>
        <a:p>
          <a:endParaRPr lang="en-US"/>
        </a:p>
      </dgm:t>
    </dgm:pt>
    <dgm:pt modelId="{131C4216-1EAD-1447-B6C4-94C5329EA932}" type="pres">
      <dgm:prSet presAssocID="{1D525912-2F2E-424E-9745-2478C55AB60D}" presName="diagram" presStyleCnt="0">
        <dgm:presLayoutVars>
          <dgm:chPref val="1"/>
          <dgm:dir/>
          <dgm:animOne val="branch"/>
          <dgm:animLvl val="lvl"/>
          <dgm:resizeHandles/>
        </dgm:presLayoutVars>
      </dgm:prSet>
      <dgm:spPr/>
    </dgm:pt>
    <dgm:pt modelId="{FB6F9919-20CE-F94D-91C3-8D72A35A27B2}" type="pres">
      <dgm:prSet presAssocID="{1480CF6E-DEC0-C344-A8D6-8035E1B34275}" presName="root" presStyleCnt="0"/>
      <dgm:spPr/>
    </dgm:pt>
    <dgm:pt modelId="{273976DA-6819-1041-9D4D-699EF4A21016}" type="pres">
      <dgm:prSet presAssocID="{1480CF6E-DEC0-C344-A8D6-8035E1B34275}" presName="rootComposite" presStyleCnt="0"/>
      <dgm:spPr/>
    </dgm:pt>
    <dgm:pt modelId="{C4F17D01-9168-D346-8D5A-B64A88436BC9}" type="pres">
      <dgm:prSet presAssocID="{1480CF6E-DEC0-C344-A8D6-8035E1B34275}" presName="rootText" presStyleLbl="node1" presStyleIdx="0" presStyleCnt="1" custScaleX="116046" custLinFactNeighborX="-82928" custLinFactNeighborY="30635"/>
      <dgm:spPr/>
    </dgm:pt>
    <dgm:pt modelId="{3C3F3310-B2B8-0F4D-BEFC-480B19655279}" type="pres">
      <dgm:prSet presAssocID="{1480CF6E-DEC0-C344-A8D6-8035E1B34275}" presName="rootConnector" presStyleLbl="node1" presStyleIdx="0" presStyleCnt="1"/>
      <dgm:spPr/>
    </dgm:pt>
    <dgm:pt modelId="{53CE804D-8D71-3C4A-BE9C-019F41292B83}" type="pres">
      <dgm:prSet presAssocID="{1480CF6E-DEC0-C344-A8D6-8035E1B34275}" presName="childShape" presStyleCnt="0"/>
      <dgm:spPr/>
    </dgm:pt>
    <dgm:pt modelId="{36178DC7-D03D-C041-B74C-FE85FB008DAA}" type="pres">
      <dgm:prSet presAssocID="{4FA6255E-9F1D-ED4C-86DF-A9DD327D736E}" presName="Name13" presStyleLbl="parChTrans1D2" presStyleIdx="0" presStyleCnt="2"/>
      <dgm:spPr/>
    </dgm:pt>
    <dgm:pt modelId="{68D2ED68-0AEA-4F4E-9C8D-118A873D355E}" type="pres">
      <dgm:prSet presAssocID="{EA7248F5-1C7D-7247-8677-0E80A38B5210}" presName="childText" presStyleLbl="bgAcc1" presStyleIdx="0" presStyleCnt="2" custScaleX="116046" custLinFactNeighborX="63384" custLinFactNeighborY="-9508">
        <dgm:presLayoutVars>
          <dgm:bulletEnabled val="1"/>
        </dgm:presLayoutVars>
      </dgm:prSet>
      <dgm:spPr/>
    </dgm:pt>
    <dgm:pt modelId="{677A1861-2DD1-B740-856E-1286112350D5}" type="pres">
      <dgm:prSet presAssocID="{B9DDB57B-F4D8-D341-BF5E-20E96D6A2A13}" presName="Name13" presStyleLbl="parChTrans1D2" presStyleIdx="1" presStyleCnt="2"/>
      <dgm:spPr/>
    </dgm:pt>
    <dgm:pt modelId="{4B42CB62-2389-CB4B-A413-6ACB751A7083}" type="pres">
      <dgm:prSet presAssocID="{FBEA08F6-9A82-E04E-92EC-4E8B9899999F}" presName="childText" presStyleLbl="bgAcc1" presStyleIdx="1" presStyleCnt="2" custScaleX="116046" custLinFactNeighborX="67346" custLinFactNeighborY="-17959">
        <dgm:presLayoutVars>
          <dgm:bulletEnabled val="1"/>
        </dgm:presLayoutVars>
      </dgm:prSet>
      <dgm:spPr/>
    </dgm:pt>
  </dgm:ptLst>
  <dgm:cxnLst>
    <dgm:cxn modelId="{7876951B-34D5-E840-B813-C56A7A594E0F}" type="presOf" srcId="{B9DDB57B-F4D8-D341-BF5E-20E96D6A2A13}" destId="{677A1861-2DD1-B740-856E-1286112350D5}" srcOrd="0" destOrd="0" presId="urn:microsoft.com/office/officeart/2005/8/layout/hierarchy3"/>
    <dgm:cxn modelId="{68025928-AD2C-9746-B125-23F6C00B330F}" srcId="{1480CF6E-DEC0-C344-A8D6-8035E1B34275}" destId="{FBEA08F6-9A82-E04E-92EC-4E8B9899999F}" srcOrd="1" destOrd="0" parTransId="{B9DDB57B-F4D8-D341-BF5E-20E96D6A2A13}" sibTransId="{324700DD-3A98-8548-B04C-CB92F61E422A}"/>
    <dgm:cxn modelId="{502E9756-9443-A44D-A4E6-5EF611CDF784}" type="presOf" srcId="{FBEA08F6-9A82-E04E-92EC-4E8B9899999F}" destId="{4B42CB62-2389-CB4B-A413-6ACB751A7083}" srcOrd="0" destOrd="0" presId="urn:microsoft.com/office/officeart/2005/8/layout/hierarchy3"/>
    <dgm:cxn modelId="{61BA0264-26E5-E546-AA86-04D9E963F9E5}" type="presOf" srcId="{1480CF6E-DEC0-C344-A8D6-8035E1B34275}" destId="{C4F17D01-9168-D346-8D5A-B64A88436BC9}" srcOrd="0" destOrd="0" presId="urn:microsoft.com/office/officeart/2005/8/layout/hierarchy3"/>
    <dgm:cxn modelId="{7092C46D-E9C7-BC45-8FD7-1BD9BCE89E29}" type="presOf" srcId="{4FA6255E-9F1D-ED4C-86DF-A9DD327D736E}" destId="{36178DC7-D03D-C041-B74C-FE85FB008DAA}" srcOrd="0" destOrd="0" presId="urn:microsoft.com/office/officeart/2005/8/layout/hierarchy3"/>
    <dgm:cxn modelId="{80EEEF78-3696-E148-AAF6-CCE410A8D895}" type="presOf" srcId="{1480CF6E-DEC0-C344-A8D6-8035E1B34275}" destId="{3C3F3310-B2B8-0F4D-BEFC-480B19655279}" srcOrd="1" destOrd="0" presId="urn:microsoft.com/office/officeart/2005/8/layout/hierarchy3"/>
    <dgm:cxn modelId="{2F9BA87F-5C79-A849-ADF1-393E7ED06D60}" type="presOf" srcId="{1D525912-2F2E-424E-9745-2478C55AB60D}" destId="{131C4216-1EAD-1447-B6C4-94C5329EA932}" srcOrd="0" destOrd="0" presId="urn:microsoft.com/office/officeart/2005/8/layout/hierarchy3"/>
    <dgm:cxn modelId="{C232A4BD-EABA-FD49-A74A-A9E820D4E071}" srcId="{1D525912-2F2E-424E-9745-2478C55AB60D}" destId="{1480CF6E-DEC0-C344-A8D6-8035E1B34275}" srcOrd="0" destOrd="0" parTransId="{26AD9058-D85D-EF48-BCB1-B854888F2A75}" sibTransId="{E90F1416-4542-1242-8285-C641E7B743A5}"/>
    <dgm:cxn modelId="{918C07E5-70D0-1247-9755-C359B5BC53DF}" type="presOf" srcId="{EA7248F5-1C7D-7247-8677-0E80A38B5210}" destId="{68D2ED68-0AEA-4F4E-9C8D-118A873D355E}" srcOrd="0" destOrd="0" presId="urn:microsoft.com/office/officeart/2005/8/layout/hierarchy3"/>
    <dgm:cxn modelId="{9ED9CAF7-FF6C-7C48-8B53-9EFCA62BBFA4}" srcId="{1480CF6E-DEC0-C344-A8D6-8035E1B34275}" destId="{EA7248F5-1C7D-7247-8677-0E80A38B5210}" srcOrd="0" destOrd="0" parTransId="{4FA6255E-9F1D-ED4C-86DF-A9DD327D736E}" sibTransId="{C16C5E8D-363A-0D40-BF25-9EB6FBF30884}"/>
    <dgm:cxn modelId="{05C8AB1E-F093-CA4B-9642-E2948A516956}" type="presParOf" srcId="{131C4216-1EAD-1447-B6C4-94C5329EA932}" destId="{FB6F9919-20CE-F94D-91C3-8D72A35A27B2}" srcOrd="0" destOrd="0" presId="urn:microsoft.com/office/officeart/2005/8/layout/hierarchy3"/>
    <dgm:cxn modelId="{B4F88405-69E1-364F-80CD-2AFC8889829F}" type="presParOf" srcId="{FB6F9919-20CE-F94D-91C3-8D72A35A27B2}" destId="{273976DA-6819-1041-9D4D-699EF4A21016}" srcOrd="0" destOrd="0" presId="urn:microsoft.com/office/officeart/2005/8/layout/hierarchy3"/>
    <dgm:cxn modelId="{38D6100D-6F54-7140-B7D7-5106C3A5696A}" type="presParOf" srcId="{273976DA-6819-1041-9D4D-699EF4A21016}" destId="{C4F17D01-9168-D346-8D5A-B64A88436BC9}" srcOrd="0" destOrd="0" presId="urn:microsoft.com/office/officeart/2005/8/layout/hierarchy3"/>
    <dgm:cxn modelId="{C8A7B3A0-0316-F54B-BB4F-1CB18D120F1F}" type="presParOf" srcId="{273976DA-6819-1041-9D4D-699EF4A21016}" destId="{3C3F3310-B2B8-0F4D-BEFC-480B19655279}" srcOrd="1" destOrd="0" presId="urn:microsoft.com/office/officeart/2005/8/layout/hierarchy3"/>
    <dgm:cxn modelId="{1AD3DF57-3976-7747-AA8C-8209F7993ECF}" type="presParOf" srcId="{FB6F9919-20CE-F94D-91C3-8D72A35A27B2}" destId="{53CE804D-8D71-3C4A-BE9C-019F41292B83}" srcOrd="1" destOrd="0" presId="urn:microsoft.com/office/officeart/2005/8/layout/hierarchy3"/>
    <dgm:cxn modelId="{14979F64-B8D6-754C-AB95-33F9FD9E1C2A}" type="presParOf" srcId="{53CE804D-8D71-3C4A-BE9C-019F41292B83}" destId="{36178DC7-D03D-C041-B74C-FE85FB008DAA}" srcOrd="0" destOrd="0" presId="urn:microsoft.com/office/officeart/2005/8/layout/hierarchy3"/>
    <dgm:cxn modelId="{B76F6A9C-3935-9A46-8CCF-7C0F505D8974}" type="presParOf" srcId="{53CE804D-8D71-3C4A-BE9C-019F41292B83}" destId="{68D2ED68-0AEA-4F4E-9C8D-118A873D355E}" srcOrd="1" destOrd="0" presId="urn:microsoft.com/office/officeart/2005/8/layout/hierarchy3"/>
    <dgm:cxn modelId="{C644D4DC-CCD3-C643-A6BD-1820763EC9AB}" type="presParOf" srcId="{53CE804D-8D71-3C4A-BE9C-019F41292B83}" destId="{677A1861-2DD1-B740-856E-1286112350D5}" srcOrd="2" destOrd="0" presId="urn:microsoft.com/office/officeart/2005/8/layout/hierarchy3"/>
    <dgm:cxn modelId="{0406ADB2-3D9A-BF48-817A-0FEAA1AAFFA1}" type="presParOf" srcId="{53CE804D-8D71-3C4A-BE9C-019F41292B83}" destId="{4B42CB62-2389-CB4B-A413-6ACB751A708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234D4E-CEB5-F648-8DEA-F918AE7CBBF9}"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D2F3CDD3-8DF9-E94E-AF83-79A12B630A37}">
      <dgm:prSet phldrT="[Tex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chemeClr val="accent2">
              <a:lumMod val="75000"/>
            </a:schemeClr>
          </a:solidFill>
        </a:ln>
      </dgm:spPr>
      <dgm:t>
        <a:bodyPr anchor="t"/>
        <a:lstStyle/>
        <a:p>
          <a:pPr algn="ctr">
            <a:lnSpc>
              <a:spcPct val="90000"/>
            </a:lnSpc>
          </a:pPr>
          <a:endParaRPr lang="en-US" sz="1800" dirty="0">
            <a:latin typeface="Times New Roman" panose="02020603050405020304" pitchFamily="18" charset="0"/>
            <a:cs typeface="Times New Roman" panose="02020603050405020304" pitchFamily="18" charset="0"/>
          </a:endParaRPr>
        </a:p>
        <a:p>
          <a:pPr algn="ctr">
            <a:lnSpc>
              <a:spcPct val="150000"/>
            </a:lnSpc>
          </a:pPr>
          <a:r>
            <a:rPr lang="en-US" sz="1900" dirty="0">
              <a:latin typeface="Times New Roman" panose="02020603050405020304" pitchFamily="18" charset="0"/>
              <a:cs typeface="Times New Roman" panose="02020603050405020304" pitchFamily="18" charset="0"/>
            </a:rPr>
            <a:t>Improve  Cognition &amp; Motor Function</a:t>
          </a:r>
        </a:p>
      </dgm:t>
    </dgm:pt>
    <dgm:pt modelId="{32F2B106-08F6-8B45-BBF0-244FE1765BA8}" type="parTrans" cxnId="{C4878641-7D63-C041-B074-C4167E085AC6}">
      <dgm:prSet/>
      <dgm:spPr/>
      <dgm:t>
        <a:bodyPr/>
        <a:lstStyle/>
        <a:p>
          <a:endParaRPr lang="en-US"/>
        </a:p>
      </dgm:t>
    </dgm:pt>
    <dgm:pt modelId="{ACB94B44-D010-9545-8C35-826AE7FEF694}" type="sibTrans" cxnId="{C4878641-7D63-C041-B074-C4167E085AC6}">
      <dgm:prSet/>
      <dgm:spPr/>
      <dgm:t>
        <a:bodyPr/>
        <a:lstStyle/>
        <a:p>
          <a:endParaRPr lang="en-US"/>
        </a:p>
      </dgm:t>
    </dgm:pt>
    <dgm:pt modelId="{536C07A1-1560-F84A-8F3A-51112E56E484}">
      <dgm:prSet phldrT="[Tex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dgm:spPr>
      <dgm:t>
        <a:bodyPr anchor="ctr"/>
        <a:lstStyle/>
        <a:p>
          <a:pPr algn="ctr"/>
          <a:r>
            <a:rPr lang="en-US" sz="1900" dirty="0">
              <a:latin typeface="Times New Roman" panose="02020603050405020304" pitchFamily="18" charset="0"/>
              <a:cs typeface="Times New Roman" panose="02020603050405020304" pitchFamily="18" charset="0"/>
            </a:rPr>
            <a:t>Reduce </a:t>
          </a:r>
          <a:r>
            <a:rPr lang="el-GR" sz="1900" b="0" i="0" u="none" dirty="0">
              <a:latin typeface="Times New Roman" panose="02020603050405020304" pitchFamily="18" charset="0"/>
              <a:cs typeface="Times New Roman" panose="02020603050405020304" pitchFamily="18" charset="0"/>
            </a:rPr>
            <a:t>β-</a:t>
          </a:r>
          <a:r>
            <a:rPr lang="en-US" sz="1900" b="0" i="0" u="none" dirty="0">
              <a:latin typeface="Times New Roman" panose="02020603050405020304" pitchFamily="18" charset="0"/>
              <a:cs typeface="Times New Roman" panose="02020603050405020304" pitchFamily="18" charset="0"/>
            </a:rPr>
            <a:t>amyloid </a:t>
          </a:r>
          <a:r>
            <a:rPr lang="en-US" sz="1900" dirty="0">
              <a:latin typeface="Times New Roman" panose="02020603050405020304" pitchFamily="18" charset="0"/>
              <a:cs typeface="Times New Roman" panose="02020603050405020304" pitchFamily="18" charset="0"/>
            </a:rPr>
            <a:t>plaques</a:t>
          </a:r>
        </a:p>
      </dgm:t>
    </dgm:pt>
    <dgm:pt modelId="{CBB3B929-5954-3C4B-99CB-253D6B218257}" type="parTrans" cxnId="{A0B0A72F-65C2-C74E-87B1-DCC6A26B6621}">
      <dgm:prSet/>
      <dgm:spPr/>
      <dgm:t>
        <a:bodyPr/>
        <a:lstStyle/>
        <a:p>
          <a:endParaRPr lang="en-US"/>
        </a:p>
      </dgm:t>
    </dgm:pt>
    <dgm:pt modelId="{C702FB40-95BA-6743-A198-F5AA136B2B02}" type="sibTrans" cxnId="{A0B0A72F-65C2-C74E-87B1-DCC6A26B6621}">
      <dgm:prSet/>
      <dgm:spPr/>
      <dgm:t>
        <a:bodyPr/>
        <a:lstStyle/>
        <a:p>
          <a:endParaRPr lang="en-US"/>
        </a:p>
      </dgm:t>
    </dgm:pt>
    <dgm:pt modelId="{97D1BED2-30CD-D34C-8B5B-E33E753901F5}">
      <dgm:prSet phldrT="[Text]" custT="1"/>
      <dgm:spPr>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100000" t="100000"/>
          </a:path>
          <a:tileRect r="-100000" b="-100000"/>
        </a:gradFill>
      </dgm:spPr>
      <dgm:t>
        <a:bodyPr anchor="ctr"/>
        <a:lstStyle/>
        <a:p>
          <a:pPr algn="ctr"/>
          <a:r>
            <a:rPr lang="en-US" sz="1900" dirty="0">
              <a:latin typeface="Times New Roman" panose="02020603050405020304" pitchFamily="18" charset="0"/>
              <a:cs typeface="Times New Roman" panose="02020603050405020304" pitchFamily="18" charset="0"/>
            </a:rPr>
            <a:t>Reduce oxidative stress </a:t>
          </a:r>
        </a:p>
      </dgm:t>
    </dgm:pt>
    <dgm:pt modelId="{4C226B09-AFA9-074C-9191-7D63AB429DC6}" type="parTrans" cxnId="{080C678B-BCC6-3E46-BFF4-2CD7761645C2}">
      <dgm:prSet/>
      <dgm:spPr/>
      <dgm:t>
        <a:bodyPr/>
        <a:lstStyle/>
        <a:p>
          <a:endParaRPr lang="en-US"/>
        </a:p>
      </dgm:t>
    </dgm:pt>
    <dgm:pt modelId="{8BCF8ABB-5890-B643-915E-65018C794B6A}" type="sibTrans" cxnId="{080C678B-BCC6-3E46-BFF4-2CD7761645C2}">
      <dgm:prSet/>
      <dgm:spPr/>
      <dgm:t>
        <a:bodyPr/>
        <a:lstStyle/>
        <a:p>
          <a:endParaRPr lang="en-US"/>
        </a:p>
      </dgm:t>
    </dgm:pt>
    <dgm:pt modelId="{8ACCF816-06BE-3F41-BE3A-C120DED3831A}">
      <dgm:prSet phldrT="[Text]" custT="1"/>
      <dgm:spPr>
        <a:gradFill flip="none" rotWithShape="0">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t="100000" r="100000"/>
          </a:path>
          <a:tileRect l="-100000" b="-100000"/>
        </a:gradFill>
      </dgm:spPr>
      <dgm:t>
        <a:bodyPr anchor="ctr"/>
        <a:lstStyle/>
        <a:p>
          <a:pPr algn="ctr"/>
          <a:r>
            <a:rPr lang="en-US" sz="1900" dirty="0">
              <a:latin typeface="Times New Roman" panose="02020603050405020304" pitchFamily="18" charset="0"/>
              <a:cs typeface="Times New Roman" panose="02020603050405020304" pitchFamily="18" charset="0"/>
            </a:rPr>
            <a:t>Reduce inflammation</a:t>
          </a:r>
        </a:p>
      </dgm:t>
    </dgm:pt>
    <dgm:pt modelId="{121A84E8-8094-B649-8466-497F5C42C89C}" type="parTrans" cxnId="{25DB6A37-4267-BE43-A151-ADED0D33E227}">
      <dgm:prSet/>
      <dgm:spPr/>
      <dgm:t>
        <a:bodyPr/>
        <a:lstStyle/>
        <a:p>
          <a:endParaRPr lang="en-US"/>
        </a:p>
      </dgm:t>
    </dgm:pt>
    <dgm:pt modelId="{BE69F27B-D755-E54B-904A-2ABC65C21D6D}" type="sibTrans" cxnId="{25DB6A37-4267-BE43-A151-ADED0D33E227}">
      <dgm:prSet/>
      <dgm:spPr/>
      <dgm:t>
        <a:bodyPr/>
        <a:lstStyle/>
        <a:p>
          <a:endParaRPr lang="en-US"/>
        </a:p>
      </dgm:t>
    </dgm:pt>
    <dgm:pt modelId="{8B748C0C-6281-804D-AC1D-67CB56623245}" type="pres">
      <dgm:prSet presAssocID="{85234D4E-CEB5-F648-8DEA-F918AE7CBBF9}" presName="vert0" presStyleCnt="0">
        <dgm:presLayoutVars>
          <dgm:dir/>
          <dgm:animOne val="branch"/>
          <dgm:animLvl val="lvl"/>
        </dgm:presLayoutVars>
      </dgm:prSet>
      <dgm:spPr/>
    </dgm:pt>
    <dgm:pt modelId="{CCFF6006-C0F2-BF43-BAB4-4DB908D5513E}" type="pres">
      <dgm:prSet presAssocID="{D2F3CDD3-8DF9-E94E-AF83-79A12B630A37}" presName="thickLine" presStyleLbl="alignNode1" presStyleIdx="0" presStyleCnt="1"/>
      <dgm:spPr/>
    </dgm:pt>
    <dgm:pt modelId="{A6043A89-8314-F641-BC39-6C374A294774}" type="pres">
      <dgm:prSet presAssocID="{D2F3CDD3-8DF9-E94E-AF83-79A12B630A37}" presName="horz1" presStyleCnt="0"/>
      <dgm:spPr/>
    </dgm:pt>
    <dgm:pt modelId="{DA7CD35C-07FE-D94B-8B1B-DB5B218CF936}" type="pres">
      <dgm:prSet presAssocID="{D2F3CDD3-8DF9-E94E-AF83-79A12B630A37}" presName="tx1" presStyleLbl="revTx" presStyleIdx="0" presStyleCnt="4" custScaleX="143745"/>
      <dgm:spPr/>
    </dgm:pt>
    <dgm:pt modelId="{713AB836-93A3-374A-975C-7EFFF9C38575}" type="pres">
      <dgm:prSet presAssocID="{D2F3CDD3-8DF9-E94E-AF83-79A12B630A37}" presName="vert1" presStyleCnt="0"/>
      <dgm:spPr/>
    </dgm:pt>
    <dgm:pt modelId="{01A881A2-FD57-0B49-AE99-F4836596D4E1}" type="pres">
      <dgm:prSet presAssocID="{536C07A1-1560-F84A-8F3A-51112E56E484}" presName="vertSpace2a" presStyleCnt="0"/>
      <dgm:spPr/>
    </dgm:pt>
    <dgm:pt modelId="{F6AA0E3C-418A-3A4E-A05E-4710DD17134F}" type="pres">
      <dgm:prSet presAssocID="{536C07A1-1560-F84A-8F3A-51112E56E484}" presName="horz2" presStyleCnt="0"/>
      <dgm:spPr/>
    </dgm:pt>
    <dgm:pt modelId="{C241B605-D858-3349-8B9A-55B6CE27F27A}" type="pres">
      <dgm:prSet presAssocID="{536C07A1-1560-F84A-8F3A-51112E56E484}" presName="horzSpace2" presStyleCnt="0"/>
      <dgm:spPr/>
    </dgm:pt>
    <dgm:pt modelId="{D3D0912D-DDE8-E64C-BED9-6971A2B757EA}" type="pres">
      <dgm:prSet presAssocID="{536C07A1-1560-F84A-8F3A-51112E56E484}" presName="tx2" presStyleLbl="revTx" presStyleIdx="1" presStyleCnt="4"/>
      <dgm:spPr/>
    </dgm:pt>
    <dgm:pt modelId="{DD076A83-E2BA-EF43-B54B-CA0BC3EDBC3C}" type="pres">
      <dgm:prSet presAssocID="{536C07A1-1560-F84A-8F3A-51112E56E484}" presName="vert2" presStyleCnt="0"/>
      <dgm:spPr/>
    </dgm:pt>
    <dgm:pt modelId="{D36DF0AD-679E-A54B-8E62-F92EB4F17316}" type="pres">
      <dgm:prSet presAssocID="{536C07A1-1560-F84A-8F3A-51112E56E484}" presName="thinLine2b" presStyleLbl="callout" presStyleIdx="0" presStyleCnt="3"/>
      <dgm:spPr/>
    </dgm:pt>
    <dgm:pt modelId="{050F9551-2AB5-9642-90B7-60ABD639947E}" type="pres">
      <dgm:prSet presAssocID="{536C07A1-1560-F84A-8F3A-51112E56E484}" presName="vertSpace2b" presStyleCnt="0"/>
      <dgm:spPr/>
    </dgm:pt>
    <dgm:pt modelId="{0F7EB4EA-29BC-EE4C-ADBC-87D034A31782}" type="pres">
      <dgm:prSet presAssocID="{97D1BED2-30CD-D34C-8B5B-E33E753901F5}" presName="horz2" presStyleCnt="0"/>
      <dgm:spPr/>
    </dgm:pt>
    <dgm:pt modelId="{34CD642E-189E-D846-8087-EBED0BEF400A}" type="pres">
      <dgm:prSet presAssocID="{97D1BED2-30CD-D34C-8B5B-E33E753901F5}" presName="horzSpace2" presStyleCnt="0"/>
      <dgm:spPr/>
    </dgm:pt>
    <dgm:pt modelId="{47900D3B-813F-4E4B-B2D2-923027EE9899}" type="pres">
      <dgm:prSet presAssocID="{97D1BED2-30CD-D34C-8B5B-E33E753901F5}" presName="tx2" presStyleLbl="revTx" presStyleIdx="2" presStyleCnt="4"/>
      <dgm:spPr/>
    </dgm:pt>
    <dgm:pt modelId="{72789469-145D-564A-9172-0A1A08AB75DF}" type="pres">
      <dgm:prSet presAssocID="{97D1BED2-30CD-D34C-8B5B-E33E753901F5}" presName="vert2" presStyleCnt="0"/>
      <dgm:spPr/>
    </dgm:pt>
    <dgm:pt modelId="{2718C24F-6E9E-5541-9989-4A8CFA07283C}" type="pres">
      <dgm:prSet presAssocID="{97D1BED2-30CD-D34C-8B5B-E33E753901F5}" presName="thinLine2b" presStyleLbl="callout" presStyleIdx="1" presStyleCnt="3"/>
      <dgm:spPr/>
    </dgm:pt>
    <dgm:pt modelId="{976F2477-0EF0-6649-8279-8B42FA261C1C}" type="pres">
      <dgm:prSet presAssocID="{97D1BED2-30CD-D34C-8B5B-E33E753901F5}" presName="vertSpace2b" presStyleCnt="0"/>
      <dgm:spPr/>
    </dgm:pt>
    <dgm:pt modelId="{FE9670DC-EDC1-4E4E-ABCE-3DB4C274F1A2}" type="pres">
      <dgm:prSet presAssocID="{8ACCF816-06BE-3F41-BE3A-C120DED3831A}" presName="horz2" presStyleCnt="0"/>
      <dgm:spPr/>
    </dgm:pt>
    <dgm:pt modelId="{1B614BB9-F88B-C849-837C-0CC9E0D7D606}" type="pres">
      <dgm:prSet presAssocID="{8ACCF816-06BE-3F41-BE3A-C120DED3831A}" presName="horzSpace2" presStyleCnt="0"/>
      <dgm:spPr/>
    </dgm:pt>
    <dgm:pt modelId="{6212072D-51C7-6047-ADCA-DB16CBA27DB3}" type="pres">
      <dgm:prSet presAssocID="{8ACCF816-06BE-3F41-BE3A-C120DED3831A}" presName="tx2" presStyleLbl="revTx" presStyleIdx="3" presStyleCnt="4"/>
      <dgm:spPr/>
    </dgm:pt>
    <dgm:pt modelId="{349DB088-8F85-C448-B156-EA7E8A33CA64}" type="pres">
      <dgm:prSet presAssocID="{8ACCF816-06BE-3F41-BE3A-C120DED3831A}" presName="vert2" presStyleCnt="0"/>
      <dgm:spPr/>
    </dgm:pt>
    <dgm:pt modelId="{D7D9DBC6-45A7-3B4C-BC9A-E5B6085D0948}" type="pres">
      <dgm:prSet presAssocID="{8ACCF816-06BE-3F41-BE3A-C120DED3831A}" presName="thinLine2b" presStyleLbl="callout" presStyleIdx="2" presStyleCnt="3"/>
      <dgm:spPr/>
    </dgm:pt>
    <dgm:pt modelId="{F39CB49E-9257-1F49-8D26-8A0C8F9D4102}" type="pres">
      <dgm:prSet presAssocID="{8ACCF816-06BE-3F41-BE3A-C120DED3831A}" presName="vertSpace2b" presStyleCnt="0"/>
      <dgm:spPr/>
    </dgm:pt>
  </dgm:ptLst>
  <dgm:cxnLst>
    <dgm:cxn modelId="{05112C0F-3203-944F-96E3-477670716F7F}" type="presOf" srcId="{85234D4E-CEB5-F648-8DEA-F918AE7CBBF9}" destId="{8B748C0C-6281-804D-AC1D-67CB56623245}" srcOrd="0" destOrd="0" presId="urn:microsoft.com/office/officeart/2008/layout/LinedList"/>
    <dgm:cxn modelId="{A0B0A72F-65C2-C74E-87B1-DCC6A26B6621}" srcId="{D2F3CDD3-8DF9-E94E-AF83-79A12B630A37}" destId="{536C07A1-1560-F84A-8F3A-51112E56E484}" srcOrd="0" destOrd="0" parTransId="{CBB3B929-5954-3C4B-99CB-253D6B218257}" sibTransId="{C702FB40-95BA-6743-A198-F5AA136B2B02}"/>
    <dgm:cxn modelId="{25DB6A37-4267-BE43-A151-ADED0D33E227}" srcId="{D2F3CDD3-8DF9-E94E-AF83-79A12B630A37}" destId="{8ACCF816-06BE-3F41-BE3A-C120DED3831A}" srcOrd="2" destOrd="0" parTransId="{121A84E8-8094-B649-8466-497F5C42C89C}" sibTransId="{BE69F27B-D755-E54B-904A-2ABC65C21D6D}"/>
    <dgm:cxn modelId="{C4878641-7D63-C041-B074-C4167E085AC6}" srcId="{85234D4E-CEB5-F648-8DEA-F918AE7CBBF9}" destId="{D2F3CDD3-8DF9-E94E-AF83-79A12B630A37}" srcOrd="0" destOrd="0" parTransId="{32F2B106-08F6-8B45-BBF0-244FE1765BA8}" sibTransId="{ACB94B44-D010-9545-8C35-826AE7FEF694}"/>
    <dgm:cxn modelId="{74E4FB45-C856-524F-84EA-7DA0FF3515D4}" type="presOf" srcId="{8ACCF816-06BE-3F41-BE3A-C120DED3831A}" destId="{6212072D-51C7-6047-ADCA-DB16CBA27DB3}" srcOrd="0" destOrd="0" presId="urn:microsoft.com/office/officeart/2008/layout/LinedList"/>
    <dgm:cxn modelId="{392F7C49-4ACB-9946-9872-BEFD5D7A75A2}" type="presOf" srcId="{97D1BED2-30CD-D34C-8B5B-E33E753901F5}" destId="{47900D3B-813F-4E4B-B2D2-923027EE9899}" srcOrd="0" destOrd="0" presId="urn:microsoft.com/office/officeart/2008/layout/LinedList"/>
    <dgm:cxn modelId="{080C678B-BCC6-3E46-BFF4-2CD7761645C2}" srcId="{D2F3CDD3-8DF9-E94E-AF83-79A12B630A37}" destId="{97D1BED2-30CD-D34C-8B5B-E33E753901F5}" srcOrd="1" destOrd="0" parTransId="{4C226B09-AFA9-074C-9191-7D63AB429DC6}" sibTransId="{8BCF8ABB-5890-B643-915E-65018C794B6A}"/>
    <dgm:cxn modelId="{A010D6F7-3A16-6046-AEF4-93D06245C22D}" type="presOf" srcId="{536C07A1-1560-F84A-8F3A-51112E56E484}" destId="{D3D0912D-DDE8-E64C-BED9-6971A2B757EA}" srcOrd="0" destOrd="0" presId="urn:microsoft.com/office/officeart/2008/layout/LinedList"/>
    <dgm:cxn modelId="{5FFD14FA-FC39-9545-9AD4-3DCACE978A38}" type="presOf" srcId="{D2F3CDD3-8DF9-E94E-AF83-79A12B630A37}" destId="{DA7CD35C-07FE-D94B-8B1B-DB5B218CF936}" srcOrd="0" destOrd="0" presId="urn:microsoft.com/office/officeart/2008/layout/LinedList"/>
    <dgm:cxn modelId="{7CED6326-F4D5-8746-8490-3F3AFDCA49F1}" type="presParOf" srcId="{8B748C0C-6281-804D-AC1D-67CB56623245}" destId="{CCFF6006-C0F2-BF43-BAB4-4DB908D5513E}" srcOrd="0" destOrd="0" presId="urn:microsoft.com/office/officeart/2008/layout/LinedList"/>
    <dgm:cxn modelId="{2DC3F412-5B0F-4E41-809A-2CDDB42A63C5}" type="presParOf" srcId="{8B748C0C-6281-804D-AC1D-67CB56623245}" destId="{A6043A89-8314-F641-BC39-6C374A294774}" srcOrd="1" destOrd="0" presId="urn:microsoft.com/office/officeart/2008/layout/LinedList"/>
    <dgm:cxn modelId="{26E4628A-FF40-8146-9B55-304101B2DE0B}" type="presParOf" srcId="{A6043A89-8314-F641-BC39-6C374A294774}" destId="{DA7CD35C-07FE-D94B-8B1B-DB5B218CF936}" srcOrd="0" destOrd="0" presId="urn:microsoft.com/office/officeart/2008/layout/LinedList"/>
    <dgm:cxn modelId="{0341D55B-859D-A247-BF98-D135A707C195}" type="presParOf" srcId="{A6043A89-8314-F641-BC39-6C374A294774}" destId="{713AB836-93A3-374A-975C-7EFFF9C38575}" srcOrd="1" destOrd="0" presId="urn:microsoft.com/office/officeart/2008/layout/LinedList"/>
    <dgm:cxn modelId="{EB81DD82-2BA3-BD48-A8DD-6F580DAC966A}" type="presParOf" srcId="{713AB836-93A3-374A-975C-7EFFF9C38575}" destId="{01A881A2-FD57-0B49-AE99-F4836596D4E1}" srcOrd="0" destOrd="0" presId="urn:microsoft.com/office/officeart/2008/layout/LinedList"/>
    <dgm:cxn modelId="{449B9DFB-E2EC-0B48-8405-AEA7BCF8E0CC}" type="presParOf" srcId="{713AB836-93A3-374A-975C-7EFFF9C38575}" destId="{F6AA0E3C-418A-3A4E-A05E-4710DD17134F}" srcOrd="1" destOrd="0" presId="urn:microsoft.com/office/officeart/2008/layout/LinedList"/>
    <dgm:cxn modelId="{76783BF8-B471-CE4A-8DA2-1EB946EF915B}" type="presParOf" srcId="{F6AA0E3C-418A-3A4E-A05E-4710DD17134F}" destId="{C241B605-D858-3349-8B9A-55B6CE27F27A}" srcOrd="0" destOrd="0" presId="urn:microsoft.com/office/officeart/2008/layout/LinedList"/>
    <dgm:cxn modelId="{CC1C49F3-AE03-3B4E-BF1B-2C8F146A9060}" type="presParOf" srcId="{F6AA0E3C-418A-3A4E-A05E-4710DD17134F}" destId="{D3D0912D-DDE8-E64C-BED9-6971A2B757EA}" srcOrd="1" destOrd="0" presId="urn:microsoft.com/office/officeart/2008/layout/LinedList"/>
    <dgm:cxn modelId="{B95AA731-A326-AC4A-82B9-A0F43EAF1D2E}" type="presParOf" srcId="{F6AA0E3C-418A-3A4E-A05E-4710DD17134F}" destId="{DD076A83-E2BA-EF43-B54B-CA0BC3EDBC3C}" srcOrd="2" destOrd="0" presId="urn:microsoft.com/office/officeart/2008/layout/LinedList"/>
    <dgm:cxn modelId="{C747A638-8F37-6C4A-9AF6-8FBB4C015E1F}" type="presParOf" srcId="{713AB836-93A3-374A-975C-7EFFF9C38575}" destId="{D36DF0AD-679E-A54B-8E62-F92EB4F17316}" srcOrd="2" destOrd="0" presId="urn:microsoft.com/office/officeart/2008/layout/LinedList"/>
    <dgm:cxn modelId="{FF5F1A63-C6EE-DC45-BF3E-584F3FD1C7EB}" type="presParOf" srcId="{713AB836-93A3-374A-975C-7EFFF9C38575}" destId="{050F9551-2AB5-9642-90B7-60ABD639947E}" srcOrd="3" destOrd="0" presId="urn:microsoft.com/office/officeart/2008/layout/LinedList"/>
    <dgm:cxn modelId="{B97C3507-FE9D-D545-B5E6-86F75DC73829}" type="presParOf" srcId="{713AB836-93A3-374A-975C-7EFFF9C38575}" destId="{0F7EB4EA-29BC-EE4C-ADBC-87D034A31782}" srcOrd="4" destOrd="0" presId="urn:microsoft.com/office/officeart/2008/layout/LinedList"/>
    <dgm:cxn modelId="{7BFB4C6E-A695-8E4E-9E44-7E867964449A}" type="presParOf" srcId="{0F7EB4EA-29BC-EE4C-ADBC-87D034A31782}" destId="{34CD642E-189E-D846-8087-EBED0BEF400A}" srcOrd="0" destOrd="0" presId="urn:microsoft.com/office/officeart/2008/layout/LinedList"/>
    <dgm:cxn modelId="{F080BF8B-0B7B-D340-9594-575545230EFC}" type="presParOf" srcId="{0F7EB4EA-29BC-EE4C-ADBC-87D034A31782}" destId="{47900D3B-813F-4E4B-B2D2-923027EE9899}" srcOrd="1" destOrd="0" presId="urn:microsoft.com/office/officeart/2008/layout/LinedList"/>
    <dgm:cxn modelId="{275C0BBE-10AD-C04D-9CB7-83DD6CE7404B}" type="presParOf" srcId="{0F7EB4EA-29BC-EE4C-ADBC-87D034A31782}" destId="{72789469-145D-564A-9172-0A1A08AB75DF}" srcOrd="2" destOrd="0" presId="urn:microsoft.com/office/officeart/2008/layout/LinedList"/>
    <dgm:cxn modelId="{CFD30202-7D01-0D4C-B455-BEB6AD508C02}" type="presParOf" srcId="{713AB836-93A3-374A-975C-7EFFF9C38575}" destId="{2718C24F-6E9E-5541-9989-4A8CFA07283C}" srcOrd="5" destOrd="0" presId="urn:microsoft.com/office/officeart/2008/layout/LinedList"/>
    <dgm:cxn modelId="{E84F76BF-258D-A249-899E-93185E53A57E}" type="presParOf" srcId="{713AB836-93A3-374A-975C-7EFFF9C38575}" destId="{976F2477-0EF0-6649-8279-8B42FA261C1C}" srcOrd="6" destOrd="0" presId="urn:microsoft.com/office/officeart/2008/layout/LinedList"/>
    <dgm:cxn modelId="{3D00FF0B-1DDD-A041-B42E-BB77C46059D9}" type="presParOf" srcId="{713AB836-93A3-374A-975C-7EFFF9C38575}" destId="{FE9670DC-EDC1-4E4E-ABCE-3DB4C274F1A2}" srcOrd="7" destOrd="0" presId="urn:microsoft.com/office/officeart/2008/layout/LinedList"/>
    <dgm:cxn modelId="{F7C53E25-3E01-0D43-A5AB-03618C1478A1}" type="presParOf" srcId="{FE9670DC-EDC1-4E4E-ABCE-3DB4C274F1A2}" destId="{1B614BB9-F88B-C849-837C-0CC9E0D7D606}" srcOrd="0" destOrd="0" presId="urn:microsoft.com/office/officeart/2008/layout/LinedList"/>
    <dgm:cxn modelId="{06042E1D-BDCF-BB45-9365-7256D6F06880}" type="presParOf" srcId="{FE9670DC-EDC1-4E4E-ABCE-3DB4C274F1A2}" destId="{6212072D-51C7-6047-ADCA-DB16CBA27DB3}" srcOrd="1" destOrd="0" presId="urn:microsoft.com/office/officeart/2008/layout/LinedList"/>
    <dgm:cxn modelId="{41659A22-0378-D540-B253-C9C2054300EC}" type="presParOf" srcId="{FE9670DC-EDC1-4E4E-ABCE-3DB4C274F1A2}" destId="{349DB088-8F85-C448-B156-EA7E8A33CA64}" srcOrd="2" destOrd="0" presId="urn:microsoft.com/office/officeart/2008/layout/LinedList"/>
    <dgm:cxn modelId="{D9461D6B-4911-B840-8537-268EBAE458D2}" type="presParOf" srcId="{713AB836-93A3-374A-975C-7EFFF9C38575}" destId="{D7D9DBC6-45A7-3B4C-BC9A-E5B6085D0948}" srcOrd="8" destOrd="0" presId="urn:microsoft.com/office/officeart/2008/layout/LinedList"/>
    <dgm:cxn modelId="{3C406510-AFB9-2749-887D-76FD6AF64642}" type="presParOf" srcId="{713AB836-93A3-374A-975C-7EFFF9C38575}" destId="{F39CB49E-9257-1F49-8D26-8A0C8F9D4102}" srcOrd="9" destOrd="0" presId="urn:microsoft.com/office/officeart/2008/layout/LinedList"/>
  </dgm:cxnLst>
  <dgm:bg/>
  <dgm:whole>
    <a:ln>
      <a:solidFill>
        <a:srgbClr val="FF2F9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5ABF30-1545-6C40-A420-2BF0DAFF1E70}"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99686B5E-5919-1948-AE8F-F2CB68C1A7D3}">
      <dgm:prSet custT="1"/>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Clinical Evidence </a:t>
          </a:r>
        </a:p>
      </dgm:t>
    </dgm:pt>
    <dgm:pt modelId="{03CA3329-E37D-E344-B47C-A6884957B01A}" type="parTrans" cxnId="{1612A34E-B217-5F48-8C3F-46AF41F0370C}">
      <dgm:prSet/>
      <dgm:spPr/>
      <dgm:t>
        <a:bodyPr/>
        <a:lstStyle/>
        <a:p>
          <a:endParaRPr lang="en-US"/>
        </a:p>
      </dgm:t>
    </dgm:pt>
    <dgm:pt modelId="{3AF817B8-6600-9B41-AD2A-BA02CDDA5E01}" type="sibTrans" cxnId="{1612A34E-B217-5F48-8C3F-46AF41F0370C}">
      <dgm:prSet/>
      <dgm:spPr/>
      <dgm:t>
        <a:bodyPr/>
        <a:lstStyle/>
        <a:p>
          <a:endParaRPr lang="en-US"/>
        </a:p>
      </dgm:t>
    </dgm:pt>
    <dgm:pt modelId="{7B906B2F-70E1-0848-9882-714CE753FFAD}">
      <dgm:prSe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dgm:spPr>
      <dgm:t>
        <a:bodyPr/>
        <a:lstStyle/>
        <a:p>
          <a:pPr>
            <a:lnSpc>
              <a:spcPct val="150000"/>
            </a:lnSpc>
          </a:pPr>
          <a:r>
            <a:rPr lang="en-US" sz="1900" dirty="0" err="1">
              <a:solidFill>
                <a:schemeClr val="tx1"/>
              </a:solidFill>
              <a:latin typeface="Times New Roman" panose="02020603050405020304" pitchFamily="18" charset="0"/>
              <a:cs typeface="Times New Roman" panose="02020603050405020304" pitchFamily="18" charset="0"/>
            </a:rPr>
            <a:t>Semaglutide</a:t>
          </a:r>
          <a:r>
            <a:rPr lang="en-US" sz="1900" dirty="0">
              <a:solidFill>
                <a:schemeClr val="tx1"/>
              </a:solidFill>
              <a:latin typeface="Times New Roman" panose="02020603050405020304" pitchFamily="18" charset="0"/>
              <a:cs typeface="Times New Roman" panose="02020603050405020304" pitchFamily="18" charset="0"/>
            </a:rPr>
            <a:t> shows strong preclinical promise.</a:t>
          </a:r>
        </a:p>
      </dgm:t>
    </dgm:pt>
    <dgm:pt modelId="{237529CB-EA12-554B-A863-E6D8E53E7618}" type="parTrans" cxnId="{5B9565AD-1002-5442-A7CD-D8169CA7F934}">
      <dgm:prSet/>
      <dgm:spPr/>
      <dgm:t>
        <a:bodyPr/>
        <a:lstStyle/>
        <a:p>
          <a:endParaRPr lang="en-US"/>
        </a:p>
      </dgm:t>
    </dgm:pt>
    <dgm:pt modelId="{3AE09627-CA27-CB41-A9F7-88A40371DFB8}" type="sibTrans" cxnId="{5B9565AD-1002-5442-A7CD-D8169CA7F934}">
      <dgm:prSet/>
      <dgm:spPr/>
      <dgm:t>
        <a:bodyPr/>
        <a:lstStyle/>
        <a:p>
          <a:endParaRPr lang="en-US"/>
        </a:p>
      </dgm:t>
    </dgm:pt>
    <dgm:pt modelId="{1C273CD7-3F97-8848-A554-D3ECA740CD86}">
      <dgm:prSe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Ongoing: Phase 3 trials in AD and (pending) Phase 2 trial in PD (USA).</a:t>
          </a:r>
        </a:p>
      </dgm:t>
    </dgm:pt>
    <dgm:pt modelId="{BB9770AD-5AA8-E749-8051-FA75CF23C334}" type="parTrans" cxnId="{3EC8540C-139D-B243-B1FC-6B9B798328B7}">
      <dgm:prSet/>
      <dgm:spPr/>
      <dgm:t>
        <a:bodyPr/>
        <a:lstStyle/>
        <a:p>
          <a:endParaRPr lang="en-US"/>
        </a:p>
      </dgm:t>
    </dgm:pt>
    <dgm:pt modelId="{7DCF0928-E350-F44A-8542-FB6A5D63CA25}" type="sibTrans" cxnId="{3EC8540C-139D-B243-B1FC-6B9B798328B7}">
      <dgm:prSet/>
      <dgm:spPr/>
      <dgm:t>
        <a:bodyPr/>
        <a:lstStyle/>
        <a:p>
          <a:endParaRPr lang="en-US"/>
        </a:p>
      </dgm:t>
    </dgm:pt>
    <dgm:pt modelId="{DCE04B87-DCCB-7A40-90C2-9BC899231715}">
      <dgm:prSe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dgm:spPr>
      <dgm:t>
        <a:bodyPr/>
        <a:lstStyle/>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Clinical results so far are mixed, trials involving liraglutide and exenatide, but encouraging</a:t>
          </a:r>
        </a:p>
      </dgm:t>
    </dgm:pt>
    <dgm:pt modelId="{A09E1703-4AE8-7444-BCAA-53024A501461}" type="parTrans" cxnId="{58EB1C58-3167-624B-9AF8-3D13216BCA47}">
      <dgm:prSet/>
      <dgm:spPr/>
      <dgm:t>
        <a:bodyPr/>
        <a:lstStyle/>
        <a:p>
          <a:endParaRPr lang="en-US"/>
        </a:p>
      </dgm:t>
    </dgm:pt>
    <dgm:pt modelId="{232F558A-FFDA-6349-BFE5-50D625ECAEE7}" type="sibTrans" cxnId="{58EB1C58-3167-624B-9AF8-3D13216BCA47}">
      <dgm:prSet/>
      <dgm:spPr/>
      <dgm:t>
        <a:bodyPr/>
        <a:lstStyle/>
        <a:p>
          <a:endParaRPr lang="en-US"/>
        </a:p>
      </dgm:t>
    </dgm:pt>
    <dgm:pt modelId="{F4DA9DED-4339-E043-AEC9-849EA012C901}" type="pres">
      <dgm:prSet presAssocID="{3D5ABF30-1545-6C40-A420-2BF0DAFF1E70}" presName="hierChild1" presStyleCnt="0">
        <dgm:presLayoutVars>
          <dgm:orgChart val="1"/>
          <dgm:chPref val="1"/>
          <dgm:dir/>
          <dgm:animOne val="branch"/>
          <dgm:animLvl val="lvl"/>
          <dgm:resizeHandles/>
        </dgm:presLayoutVars>
      </dgm:prSet>
      <dgm:spPr/>
    </dgm:pt>
    <dgm:pt modelId="{6416C7E7-5D81-B44E-B602-A02F85B6CA62}" type="pres">
      <dgm:prSet presAssocID="{99686B5E-5919-1948-AE8F-F2CB68C1A7D3}" presName="hierRoot1" presStyleCnt="0">
        <dgm:presLayoutVars>
          <dgm:hierBranch val="init"/>
        </dgm:presLayoutVars>
      </dgm:prSet>
      <dgm:spPr/>
    </dgm:pt>
    <dgm:pt modelId="{258B907B-0679-8244-9EEA-8BE1AA365EDD}" type="pres">
      <dgm:prSet presAssocID="{99686B5E-5919-1948-AE8F-F2CB68C1A7D3}" presName="rootComposite1" presStyleCnt="0"/>
      <dgm:spPr/>
    </dgm:pt>
    <dgm:pt modelId="{88E4E40D-B519-254C-B567-D5B60406917F}" type="pres">
      <dgm:prSet presAssocID="{99686B5E-5919-1948-AE8F-F2CB68C1A7D3}" presName="rootText1" presStyleLbl="node0" presStyleIdx="0" presStyleCnt="1">
        <dgm:presLayoutVars>
          <dgm:chPref val="3"/>
        </dgm:presLayoutVars>
      </dgm:prSet>
      <dgm:spPr/>
    </dgm:pt>
    <dgm:pt modelId="{ECFE1096-A6CF-0946-9826-E5E53D33B481}" type="pres">
      <dgm:prSet presAssocID="{99686B5E-5919-1948-AE8F-F2CB68C1A7D3}" presName="rootConnector1" presStyleLbl="node1" presStyleIdx="0" presStyleCnt="0"/>
      <dgm:spPr/>
    </dgm:pt>
    <dgm:pt modelId="{24A2D2B1-20D4-8740-9B56-B7D35D56F54E}" type="pres">
      <dgm:prSet presAssocID="{99686B5E-5919-1948-AE8F-F2CB68C1A7D3}" presName="hierChild2" presStyleCnt="0"/>
      <dgm:spPr/>
    </dgm:pt>
    <dgm:pt modelId="{E8F10F51-BC95-1744-AC6C-885AE7E98430}" type="pres">
      <dgm:prSet presAssocID="{237529CB-EA12-554B-A863-E6D8E53E7618}" presName="Name37" presStyleLbl="parChTrans1D2" presStyleIdx="0" presStyleCnt="3"/>
      <dgm:spPr/>
    </dgm:pt>
    <dgm:pt modelId="{1EF2E0E9-4BC0-594F-9826-E001A5640C0D}" type="pres">
      <dgm:prSet presAssocID="{7B906B2F-70E1-0848-9882-714CE753FFAD}" presName="hierRoot2" presStyleCnt="0">
        <dgm:presLayoutVars>
          <dgm:hierBranch val="init"/>
        </dgm:presLayoutVars>
      </dgm:prSet>
      <dgm:spPr/>
    </dgm:pt>
    <dgm:pt modelId="{1CA6D7D0-1A03-F448-9F24-A6074DC6A4C8}" type="pres">
      <dgm:prSet presAssocID="{7B906B2F-70E1-0848-9882-714CE753FFAD}" presName="rootComposite" presStyleCnt="0"/>
      <dgm:spPr/>
    </dgm:pt>
    <dgm:pt modelId="{484090E5-5754-C046-96F3-4C91786777B9}" type="pres">
      <dgm:prSet presAssocID="{7B906B2F-70E1-0848-9882-714CE753FFAD}" presName="rootText" presStyleLbl="node2" presStyleIdx="0" presStyleCnt="3">
        <dgm:presLayoutVars>
          <dgm:chPref val="3"/>
        </dgm:presLayoutVars>
      </dgm:prSet>
      <dgm:spPr/>
    </dgm:pt>
    <dgm:pt modelId="{110D1058-78C3-604C-A579-A8AED8F6AE93}" type="pres">
      <dgm:prSet presAssocID="{7B906B2F-70E1-0848-9882-714CE753FFAD}" presName="rootConnector" presStyleLbl="node2" presStyleIdx="0" presStyleCnt="3"/>
      <dgm:spPr/>
    </dgm:pt>
    <dgm:pt modelId="{F0303C4A-76AC-D944-88B0-FC7BC5EB5B16}" type="pres">
      <dgm:prSet presAssocID="{7B906B2F-70E1-0848-9882-714CE753FFAD}" presName="hierChild4" presStyleCnt="0"/>
      <dgm:spPr/>
    </dgm:pt>
    <dgm:pt modelId="{CAC5C74A-AC44-4143-892E-BDFE446C96CB}" type="pres">
      <dgm:prSet presAssocID="{7B906B2F-70E1-0848-9882-714CE753FFAD}" presName="hierChild5" presStyleCnt="0"/>
      <dgm:spPr/>
    </dgm:pt>
    <dgm:pt modelId="{2CFD195D-9D75-0D4F-B65C-D21B15F8CA5D}" type="pres">
      <dgm:prSet presAssocID="{BB9770AD-5AA8-E749-8051-FA75CF23C334}" presName="Name37" presStyleLbl="parChTrans1D2" presStyleIdx="1" presStyleCnt="3"/>
      <dgm:spPr/>
    </dgm:pt>
    <dgm:pt modelId="{59BCE81C-130E-5146-A5CA-5E5142512CDD}" type="pres">
      <dgm:prSet presAssocID="{1C273CD7-3F97-8848-A554-D3ECA740CD86}" presName="hierRoot2" presStyleCnt="0">
        <dgm:presLayoutVars>
          <dgm:hierBranch val="init"/>
        </dgm:presLayoutVars>
      </dgm:prSet>
      <dgm:spPr/>
    </dgm:pt>
    <dgm:pt modelId="{FBBCADE5-709C-9D4B-8941-B2A689B3A5FF}" type="pres">
      <dgm:prSet presAssocID="{1C273CD7-3F97-8848-A554-D3ECA740CD86}" presName="rootComposite" presStyleCnt="0"/>
      <dgm:spPr/>
    </dgm:pt>
    <dgm:pt modelId="{0E061C8C-6066-6649-A6DB-0564E9459970}" type="pres">
      <dgm:prSet presAssocID="{1C273CD7-3F97-8848-A554-D3ECA740CD86}" presName="rootText" presStyleLbl="node2" presStyleIdx="1" presStyleCnt="3" custScaleX="96329" custScaleY="129661">
        <dgm:presLayoutVars>
          <dgm:chPref val="3"/>
        </dgm:presLayoutVars>
      </dgm:prSet>
      <dgm:spPr/>
    </dgm:pt>
    <dgm:pt modelId="{377659F8-AE64-5A42-BE8A-3402F4C4B0E7}" type="pres">
      <dgm:prSet presAssocID="{1C273CD7-3F97-8848-A554-D3ECA740CD86}" presName="rootConnector" presStyleLbl="node2" presStyleIdx="1" presStyleCnt="3"/>
      <dgm:spPr/>
    </dgm:pt>
    <dgm:pt modelId="{174DEC72-5371-D74F-96F9-DB2D2C9C1214}" type="pres">
      <dgm:prSet presAssocID="{1C273CD7-3F97-8848-A554-D3ECA740CD86}" presName="hierChild4" presStyleCnt="0"/>
      <dgm:spPr/>
    </dgm:pt>
    <dgm:pt modelId="{89952BDB-BA7E-7D46-BF7A-51F9B898BD11}" type="pres">
      <dgm:prSet presAssocID="{1C273CD7-3F97-8848-A554-D3ECA740CD86}" presName="hierChild5" presStyleCnt="0"/>
      <dgm:spPr/>
    </dgm:pt>
    <dgm:pt modelId="{13C339B4-AF13-CA41-A837-29A6629B53BD}" type="pres">
      <dgm:prSet presAssocID="{A09E1703-4AE8-7444-BCAA-53024A501461}" presName="Name37" presStyleLbl="parChTrans1D2" presStyleIdx="2" presStyleCnt="3"/>
      <dgm:spPr/>
    </dgm:pt>
    <dgm:pt modelId="{28938045-ED7E-4A4D-9A1D-4A6DC00AF5DB}" type="pres">
      <dgm:prSet presAssocID="{DCE04B87-DCCB-7A40-90C2-9BC899231715}" presName="hierRoot2" presStyleCnt="0">
        <dgm:presLayoutVars>
          <dgm:hierBranch val="init"/>
        </dgm:presLayoutVars>
      </dgm:prSet>
      <dgm:spPr/>
    </dgm:pt>
    <dgm:pt modelId="{752DF025-6A23-034C-ADFE-1FB45D90EAD6}" type="pres">
      <dgm:prSet presAssocID="{DCE04B87-DCCB-7A40-90C2-9BC899231715}" presName="rootComposite" presStyleCnt="0"/>
      <dgm:spPr/>
    </dgm:pt>
    <dgm:pt modelId="{7AD2699F-E497-8642-897F-94451020D21E}" type="pres">
      <dgm:prSet presAssocID="{DCE04B87-DCCB-7A40-90C2-9BC899231715}" presName="rootText" presStyleLbl="node2" presStyleIdx="2" presStyleCnt="3" custScaleX="103214" custScaleY="173896">
        <dgm:presLayoutVars>
          <dgm:chPref val="3"/>
        </dgm:presLayoutVars>
      </dgm:prSet>
      <dgm:spPr/>
    </dgm:pt>
    <dgm:pt modelId="{BE43C681-2AB9-C64A-A46E-14AC276AA753}" type="pres">
      <dgm:prSet presAssocID="{DCE04B87-DCCB-7A40-90C2-9BC899231715}" presName="rootConnector" presStyleLbl="node2" presStyleIdx="2" presStyleCnt="3"/>
      <dgm:spPr/>
    </dgm:pt>
    <dgm:pt modelId="{C1F6C54C-73B4-5A42-B411-13BB46F2922A}" type="pres">
      <dgm:prSet presAssocID="{DCE04B87-DCCB-7A40-90C2-9BC899231715}" presName="hierChild4" presStyleCnt="0"/>
      <dgm:spPr/>
    </dgm:pt>
    <dgm:pt modelId="{15DF92D6-3DB9-A242-ADE1-468715E14ACC}" type="pres">
      <dgm:prSet presAssocID="{DCE04B87-DCCB-7A40-90C2-9BC899231715}" presName="hierChild5" presStyleCnt="0"/>
      <dgm:spPr/>
    </dgm:pt>
    <dgm:pt modelId="{97DFC68E-6F37-AA43-9E68-AB8BF7A12140}" type="pres">
      <dgm:prSet presAssocID="{99686B5E-5919-1948-AE8F-F2CB68C1A7D3}" presName="hierChild3" presStyleCnt="0"/>
      <dgm:spPr/>
    </dgm:pt>
  </dgm:ptLst>
  <dgm:cxnLst>
    <dgm:cxn modelId="{64A5A907-74A8-324D-9E28-7C11E971A55C}" type="presOf" srcId="{BB9770AD-5AA8-E749-8051-FA75CF23C334}" destId="{2CFD195D-9D75-0D4F-B65C-D21B15F8CA5D}" srcOrd="0" destOrd="0" presId="urn:microsoft.com/office/officeart/2005/8/layout/orgChart1"/>
    <dgm:cxn modelId="{3EC8540C-139D-B243-B1FC-6B9B798328B7}" srcId="{99686B5E-5919-1948-AE8F-F2CB68C1A7D3}" destId="{1C273CD7-3F97-8848-A554-D3ECA740CD86}" srcOrd="1" destOrd="0" parTransId="{BB9770AD-5AA8-E749-8051-FA75CF23C334}" sibTransId="{7DCF0928-E350-F44A-8542-FB6A5D63CA25}"/>
    <dgm:cxn modelId="{077F4127-6870-2249-A7BD-9E23CFD664A2}" type="presOf" srcId="{7B906B2F-70E1-0848-9882-714CE753FFAD}" destId="{484090E5-5754-C046-96F3-4C91786777B9}" srcOrd="0" destOrd="0" presId="urn:microsoft.com/office/officeart/2005/8/layout/orgChart1"/>
    <dgm:cxn modelId="{12370742-9EA5-204F-9F9B-9C848705E0CB}" type="presOf" srcId="{237529CB-EA12-554B-A863-E6D8E53E7618}" destId="{E8F10F51-BC95-1744-AC6C-885AE7E98430}" srcOrd="0" destOrd="0" presId="urn:microsoft.com/office/officeart/2005/8/layout/orgChart1"/>
    <dgm:cxn modelId="{5CC9D646-9AD7-1942-AE86-0C60D3FD0C8C}" type="presOf" srcId="{99686B5E-5919-1948-AE8F-F2CB68C1A7D3}" destId="{88E4E40D-B519-254C-B567-D5B60406917F}" srcOrd="0" destOrd="0" presId="urn:microsoft.com/office/officeart/2005/8/layout/orgChart1"/>
    <dgm:cxn modelId="{CE4E554D-FC2F-9341-8059-EFD6B1CA14DF}" type="presOf" srcId="{99686B5E-5919-1948-AE8F-F2CB68C1A7D3}" destId="{ECFE1096-A6CF-0946-9826-E5E53D33B481}" srcOrd="1" destOrd="0" presId="urn:microsoft.com/office/officeart/2005/8/layout/orgChart1"/>
    <dgm:cxn modelId="{1612A34E-B217-5F48-8C3F-46AF41F0370C}" srcId="{3D5ABF30-1545-6C40-A420-2BF0DAFF1E70}" destId="{99686B5E-5919-1948-AE8F-F2CB68C1A7D3}" srcOrd="0" destOrd="0" parTransId="{03CA3329-E37D-E344-B47C-A6884957B01A}" sibTransId="{3AF817B8-6600-9B41-AD2A-BA02CDDA5E01}"/>
    <dgm:cxn modelId="{58EB1C58-3167-624B-9AF8-3D13216BCA47}" srcId="{99686B5E-5919-1948-AE8F-F2CB68C1A7D3}" destId="{DCE04B87-DCCB-7A40-90C2-9BC899231715}" srcOrd="2" destOrd="0" parTransId="{A09E1703-4AE8-7444-BCAA-53024A501461}" sibTransId="{232F558A-FFDA-6349-BFE5-50D625ECAEE7}"/>
    <dgm:cxn modelId="{35367D5E-962A-474B-888E-7E33BCDEAC3B}" type="presOf" srcId="{1C273CD7-3F97-8848-A554-D3ECA740CD86}" destId="{0E061C8C-6066-6649-A6DB-0564E9459970}" srcOrd="0" destOrd="0" presId="urn:microsoft.com/office/officeart/2005/8/layout/orgChart1"/>
    <dgm:cxn modelId="{B7752577-0EC2-CD45-8B09-EFBC8529131E}" type="presOf" srcId="{7B906B2F-70E1-0848-9882-714CE753FFAD}" destId="{110D1058-78C3-604C-A579-A8AED8F6AE93}" srcOrd="1" destOrd="0" presId="urn:microsoft.com/office/officeart/2005/8/layout/orgChart1"/>
    <dgm:cxn modelId="{155D0E84-B50C-B248-B53E-10F05BB54E11}" type="presOf" srcId="{1C273CD7-3F97-8848-A554-D3ECA740CD86}" destId="{377659F8-AE64-5A42-BE8A-3402F4C4B0E7}" srcOrd="1" destOrd="0" presId="urn:microsoft.com/office/officeart/2005/8/layout/orgChart1"/>
    <dgm:cxn modelId="{DA80568E-5716-524F-B874-7F472DC25AFD}" type="presOf" srcId="{3D5ABF30-1545-6C40-A420-2BF0DAFF1E70}" destId="{F4DA9DED-4339-E043-AEC9-849EA012C901}" srcOrd="0" destOrd="0" presId="urn:microsoft.com/office/officeart/2005/8/layout/orgChart1"/>
    <dgm:cxn modelId="{C7CAF69A-8267-0D43-A877-0BD51D020E3C}" type="presOf" srcId="{DCE04B87-DCCB-7A40-90C2-9BC899231715}" destId="{7AD2699F-E497-8642-897F-94451020D21E}" srcOrd="0" destOrd="0" presId="urn:microsoft.com/office/officeart/2005/8/layout/orgChart1"/>
    <dgm:cxn modelId="{5B9565AD-1002-5442-A7CD-D8169CA7F934}" srcId="{99686B5E-5919-1948-AE8F-F2CB68C1A7D3}" destId="{7B906B2F-70E1-0848-9882-714CE753FFAD}" srcOrd="0" destOrd="0" parTransId="{237529CB-EA12-554B-A863-E6D8E53E7618}" sibTransId="{3AE09627-CA27-CB41-A9F7-88A40371DFB8}"/>
    <dgm:cxn modelId="{74DCC3CC-CFB2-9440-BD3B-90D3E69A02F8}" type="presOf" srcId="{DCE04B87-DCCB-7A40-90C2-9BC899231715}" destId="{BE43C681-2AB9-C64A-A46E-14AC276AA753}" srcOrd="1" destOrd="0" presId="urn:microsoft.com/office/officeart/2005/8/layout/orgChart1"/>
    <dgm:cxn modelId="{968772DB-B0BD-DE46-BCC0-47D1110EB573}" type="presOf" srcId="{A09E1703-4AE8-7444-BCAA-53024A501461}" destId="{13C339B4-AF13-CA41-A837-29A6629B53BD}" srcOrd="0" destOrd="0" presId="urn:microsoft.com/office/officeart/2005/8/layout/orgChart1"/>
    <dgm:cxn modelId="{5D8B0D72-E186-1740-9D50-61DD3F883B2E}" type="presParOf" srcId="{F4DA9DED-4339-E043-AEC9-849EA012C901}" destId="{6416C7E7-5D81-B44E-B602-A02F85B6CA62}" srcOrd="0" destOrd="0" presId="urn:microsoft.com/office/officeart/2005/8/layout/orgChart1"/>
    <dgm:cxn modelId="{53E42653-B02B-A744-A03F-85D7158BAD97}" type="presParOf" srcId="{6416C7E7-5D81-B44E-B602-A02F85B6CA62}" destId="{258B907B-0679-8244-9EEA-8BE1AA365EDD}" srcOrd="0" destOrd="0" presId="urn:microsoft.com/office/officeart/2005/8/layout/orgChart1"/>
    <dgm:cxn modelId="{DA3CB7AA-021F-F943-BB01-0256E3CF5EC8}" type="presParOf" srcId="{258B907B-0679-8244-9EEA-8BE1AA365EDD}" destId="{88E4E40D-B519-254C-B567-D5B60406917F}" srcOrd="0" destOrd="0" presId="urn:microsoft.com/office/officeart/2005/8/layout/orgChart1"/>
    <dgm:cxn modelId="{4DC2CDFE-D6BB-4644-9ECE-ACD00B866364}" type="presParOf" srcId="{258B907B-0679-8244-9EEA-8BE1AA365EDD}" destId="{ECFE1096-A6CF-0946-9826-E5E53D33B481}" srcOrd="1" destOrd="0" presId="urn:microsoft.com/office/officeart/2005/8/layout/orgChart1"/>
    <dgm:cxn modelId="{B2D0E3FC-79C6-2F47-ADAB-D09FFDFBCD52}" type="presParOf" srcId="{6416C7E7-5D81-B44E-B602-A02F85B6CA62}" destId="{24A2D2B1-20D4-8740-9B56-B7D35D56F54E}" srcOrd="1" destOrd="0" presId="urn:microsoft.com/office/officeart/2005/8/layout/orgChart1"/>
    <dgm:cxn modelId="{7A3CA5FA-4E13-D340-8DF4-89F078E91FD1}" type="presParOf" srcId="{24A2D2B1-20D4-8740-9B56-B7D35D56F54E}" destId="{E8F10F51-BC95-1744-AC6C-885AE7E98430}" srcOrd="0" destOrd="0" presId="urn:microsoft.com/office/officeart/2005/8/layout/orgChart1"/>
    <dgm:cxn modelId="{F93E0DBF-2289-9D46-B921-16EFC264D9AD}" type="presParOf" srcId="{24A2D2B1-20D4-8740-9B56-B7D35D56F54E}" destId="{1EF2E0E9-4BC0-594F-9826-E001A5640C0D}" srcOrd="1" destOrd="0" presId="urn:microsoft.com/office/officeart/2005/8/layout/orgChart1"/>
    <dgm:cxn modelId="{6EAED7E6-DFE4-5C44-922C-30E470DB4BD5}" type="presParOf" srcId="{1EF2E0E9-4BC0-594F-9826-E001A5640C0D}" destId="{1CA6D7D0-1A03-F448-9F24-A6074DC6A4C8}" srcOrd="0" destOrd="0" presId="urn:microsoft.com/office/officeart/2005/8/layout/orgChart1"/>
    <dgm:cxn modelId="{2F44FE0F-6A5D-6548-8A26-2137FDC5878E}" type="presParOf" srcId="{1CA6D7D0-1A03-F448-9F24-A6074DC6A4C8}" destId="{484090E5-5754-C046-96F3-4C91786777B9}" srcOrd="0" destOrd="0" presId="urn:microsoft.com/office/officeart/2005/8/layout/orgChart1"/>
    <dgm:cxn modelId="{E5C68C19-0055-3745-B62A-07ACC8D30DDB}" type="presParOf" srcId="{1CA6D7D0-1A03-F448-9F24-A6074DC6A4C8}" destId="{110D1058-78C3-604C-A579-A8AED8F6AE93}" srcOrd="1" destOrd="0" presId="urn:microsoft.com/office/officeart/2005/8/layout/orgChart1"/>
    <dgm:cxn modelId="{CCE3E0D5-5220-AF47-A86B-4FEE4D719AD6}" type="presParOf" srcId="{1EF2E0E9-4BC0-594F-9826-E001A5640C0D}" destId="{F0303C4A-76AC-D944-88B0-FC7BC5EB5B16}" srcOrd="1" destOrd="0" presId="urn:microsoft.com/office/officeart/2005/8/layout/orgChart1"/>
    <dgm:cxn modelId="{5C2681FA-617C-854D-AE2C-9359795AAF8C}" type="presParOf" srcId="{1EF2E0E9-4BC0-594F-9826-E001A5640C0D}" destId="{CAC5C74A-AC44-4143-892E-BDFE446C96CB}" srcOrd="2" destOrd="0" presId="urn:microsoft.com/office/officeart/2005/8/layout/orgChart1"/>
    <dgm:cxn modelId="{B35256BD-7D9D-9949-823E-01FB01CDB03D}" type="presParOf" srcId="{24A2D2B1-20D4-8740-9B56-B7D35D56F54E}" destId="{2CFD195D-9D75-0D4F-B65C-D21B15F8CA5D}" srcOrd="2" destOrd="0" presId="urn:microsoft.com/office/officeart/2005/8/layout/orgChart1"/>
    <dgm:cxn modelId="{4562AE5E-8A23-2F42-8150-EBE4FD59B0E2}" type="presParOf" srcId="{24A2D2B1-20D4-8740-9B56-B7D35D56F54E}" destId="{59BCE81C-130E-5146-A5CA-5E5142512CDD}" srcOrd="3" destOrd="0" presId="urn:microsoft.com/office/officeart/2005/8/layout/orgChart1"/>
    <dgm:cxn modelId="{4F394EBD-6EE1-2A45-8A71-BEE5C45E826D}" type="presParOf" srcId="{59BCE81C-130E-5146-A5CA-5E5142512CDD}" destId="{FBBCADE5-709C-9D4B-8941-B2A689B3A5FF}" srcOrd="0" destOrd="0" presId="urn:microsoft.com/office/officeart/2005/8/layout/orgChart1"/>
    <dgm:cxn modelId="{F360BDFB-64F4-5249-ADDB-A49942332D8C}" type="presParOf" srcId="{FBBCADE5-709C-9D4B-8941-B2A689B3A5FF}" destId="{0E061C8C-6066-6649-A6DB-0564E9459970}" srcOrd="0" destOrd="0" presId="urn:microsoft.com/office/officeart/2005/8/layout/orgChart1"/>
    <dgm:cxn modelId="{543314E9-C3FE-014D-A83C-51D953A279F1}" type="presParOf" srcId="{FBBCADE5-709C-9D4B-8941-B2A689B3A5FF}" destId="{377659F8-AE64-5A42-BE8A-3402F4C4B0E7}" srcOrd="1" destOrd="0" presId="urn:microsoft.com/office/officeart/2005/8/layout/orgChart1"/>
    <dgm:cxn modelId="{D22EF887-3B14-BC42-AE6C-AB4D94453748}" type="presParOf" srcId="{59BCE81C-130E-5146-A5CA-5E5142512CDD}" destId="{174DEC72-5371-D74F-96F9-DB2D2C9C1214}" srcOrd="1" destOrd="0" presId="urn:microsoft.com/office/officeart/2005/8/layout/orgChart1"/>
    <dgm:cxn modelId="{B8710079-632A-0741-B72B-FF95B2589E7E}" type="presParOf" srcId="{59BCE81C-130E-5146-A5CA-5E5142512CDD}" destId="{89952BDB-BA7E-7D46-BF7A-51F9B898BD11}" srcOrd="2" destOrd="0" presId="urn:microsoft.com/office/officeart/2005/8/layout/orgChart1"/>
    <dgm:cxn modelId="{0DBF89C7-5C59-EB42-A4F5-EF98BBC90D35}" type="presParOf" srcId="{24A2D2B1-20D4-8740-9B56-B7D35D56F54E}" destId="{13C339B4-AF13-CA41-A837-29A6629B53BD}" srcOrd="4" destOrd="0" presId="urn:microsoft.com/office/officeart/2005/8/layout/orgChart1"/>
    <dgm:cxn modelId="{50CD6F9D-E640-0A47-BDA4-80A02EF37AD8}" type="presParOf" srcId="{24A2D2B1-20D4-8740-9B56-B7D35D56F54E}" destId="{28938045-ED7E-4A4D-9A1D-4A6DC00AF5DB}" srcOrd="5" destOrd="0" presId="urn:microsoft.com/office/officeart/2005/8/layout/orgChart1"/>
    <dgm:cxn modelId="{399AA653-F15B-5141-BD6F-FECE1A7C7C5C}" type="presParOf" srcId="{28938045-ED7E-4A4D-9A1D-4A6DC00AF5DB}" destId="{752DF025-6A23-034C-ADFE-1FB45D90EAD6}" srcOrd="0" destOrd="0" presId="urn:microsoft.com/office/officeart/2005/8/layout/orgChart1"/>
    <dgm:cxn modelId="{097380A7-C897-D043-91B5-0DA20DD196B2}" type="presParOf" srcId="{752DF025-6A23-034C-ADFE-1FB45D90EAD6}" destId="{7AD2699F-E497-8642-897F-94451020D21E}" srcOrd="0" destOrd="0" presId="urn:microsoft.com/office/officeart/2005/8/layout/orgChart1"/>
    <dgm:cxn modelId="{9B432967-FE03-FD4B-82A1-88E42D0B6D20}" type="presParOf" srcId="{752DF025-6A23-034C-ADFE-1FB45D90EAD6}" destId="{BE43C681-2AB9-C64A-A46E-14AC276AA753}" srcOrd="1" destOrd="0" presId="urn:microsoft.com/office/officeart/2005/8/layout/orgChart1"/>
    <dgm:cxn modelId="{BF84B888-7A7C-7E4B-8DA8-E4ACA7B32907}" type="presParOf" srcId="{28938045-ED7E-4A4D-9A1D-4A6DC00AF5DB}" destId="{C1F6C54C-73B4-5A42-B411-13BB46F2922A}" srcOrd="1" destOrd="0" presId="urn:microsoft.com/office/officeart/2005/8/layout/orgChart1"/>
    <dgm:cxn modelId="{34D29021-7C9E-6A48-9442-04BD8AE83873}" type="presParOf" srcId="{28938045-ED7E-4A4D-9A1D-4A6DC00AF5DB}" destId="{15DF92D6-3DB9-A242-ADE1-468715E14ACC}" srcOrd="2" destOrd="0" presId="urn:microsoft.com/office/officeart/2005/8/layout/orgChart1"/>
    <dgm:cxn modelId="{0829532B-839A-6B4B-8A8E-7CC211FC185E}" type="presParOf" srcId="{6416C7E7-5D81-B44E-B602-A02F85B6CA62}" destId="{97DFC68E-6F37-AA43-9E68-AB8BF7A12140}" srcOrd="2" destOrd="0" presId="urn:microsoft.com/office/officeart/2005/8/layout/orgChart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9C1B-B33E-3E48-A3E0-A71B3289150E}">
      <dsp:nvSpPr>
        <dsp:cNvPr id="0" name=""/>
        <dsp:cNvSpPr/>
      </dsp:nvSpPr>
      <dsp:spPr>
        <a:xfrm>
          <a:off x="152934" y="316484"/>
          <a:ext cx="1983170" cy="1419731"/>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kern="1200" baseline="0" dirty="0">
              <a:solidFill>
                <a:schemeClr val="tx1"/>
              </a:solidFill>
              <a:latin typeface="Times New Roman" panose="02020603050405020304" pitchFamily="18" charset="0"/>
              <a:cs typeface="Times New Roman" panose="02020603050405020304" pitchFamily="18" charset="0"/>
            </a:rPr>
            <a:t>46-year-old woman with bipolar II disorder comes for follow-up.</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52934" y="316484"/>
        <a:ext cx="1983170" cy="1419731"/>
      </dsp:txXfrm>
    </dsp:sp>
    <dsp:sp modelId="{08AAB7EB-2A6C-584F-A5B5-506E01457CEF}">
      <dsp:nvSpPr>
        <dsp:cNvPr id="0" name=""/>
        <dsp:cNvSpPr/>
      </dsp:nvSpPr>
      <dsp:spPr>
        <a:xfrm>
          <a:off x="2923137" y="181510"/>
          <a:ext cx="2383308" cy="2165092"/>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kern="1200" baseline="0" dirty="0">
              <a:solidFill>
                <a:schemeClr val="tx1"/>
              </a:solidFill>
              <a:latin typeface="Times New Roman" panose="02020603050405020304" pitchFamily="18" charset="0"/>
              <a:cs typeface="Times New Roman" panose="02020603050405020304" pitchFamily="18" charset="0"/>
            </a:rPr>
            <a:t>Her last hypomanic episode was over 15 years ago; since then, she has lived in a depressive state - low energy, social withdrawal, &amp; weight gain.</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2923137" y="181510"/>
        <a:ext cx="2383308" cy="2165092"/>
      </dsp:txXfrm>
    </dsp:sp>
    <dsp:sp modelId="{BB5C575C-D625-7E4D-BA71-F22899232275}">
      <dsp:nvSpPr>
        <dsp:cNvPr id="0" name=""/>
        <dsp:cNvSpPr/>
      </dsp:nvSpPr>
      <dsp:spPr>
        <a:xfrm>
          <a:off x="5736336" y="238487"/>
          <a:ext cx="1933094" cy="2032300"/>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kern="1200" baseline="0" dirty="0">
              <a:solidFill>
                <a:schemeClr val="tx1"/>
              </a:solidFill>
              <a:latin typeface="Times New Roman" panose="02020603050405020304" pitchFamily="18" charset="0"/>
              <a:cs typeface="Times New Roman" panose="02020603050405020304" pitchFamily="18" charset="0"/>
            </a:rPr>
            <a:t>She’s maintained on lamotrigine 200 mg and quetiapine 150 mg </a:t>
          </a:r>
          <a:r>
            <a:rPr lang="en-US" sz="1600" b="0" i="0" kern="1200" baseline="0" dirty="0" err="1">
              <a:solidFill>
                <a:schemeClr val="tx1"/>
              </a:solidFill>
              <a:latin typeface="Times New Roman" panose="02020603050405020304" pitchFamily="18" charset="0"/>
              <a:cs typeface="Times New Roman" panose="02020603050405020304" pitchFamily="18" charset="0"/>
            </a:rPr>
            <a:t>qHS</a:t>
          </a:r>
          <a:r>
            <a:rPr lang="en-US" sz="1600" b="0" i="0" kern="1200" baseline="0" dirty="0">
              <a:solidFill>
                <a:schemeClr val="tx1"/>
              </a:solidFill>
              <a:latin typeface="Times New Roman" panose="02020603050405020304" pitchFamily="18" charset="0"/>
              <a:cs typeface="Times New Roman" panose="02020603050405020304" pitchFamily="18" charset="0"/>
            </a:rPr>
            <a:t>. Over the years, her A1c crept to 6.5 and BMI to 36.</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5736336" y="238487"/>
        <a:ext cx="1933094" cy="2032300"/>
      </dsp:txXfrm>
    </dsp:sp>
    <dsp:sp modelId="{D7A2C41E-D74F-144E-9832-1CABB87FE523}">
      <dsp:nvSpPr>
        <dsp:cNvPr id="0" name=""/>
        <dsp:cNvSpPr/>
      </dsp:nvSpPr>
      <dsp:spPr>
        <a:xfrm>
          <a:off x="123562" y="2178421"/>
          <a:ext cx="2562110" cy="2769058"/>
        </a:xfrm>
        <a:prstGeom prst="rect">
          <a:avLst/>
        </a:prstGeom>
        <a:gradFill flip="none" rotWithShape="0">
          <a:gsLst>
            <a:gs pos="0">
              <a:srgbClr val="011893">
                <a:tint val="66000"/>
                <a:satMod val="160000"/>
              </a:srgbClr>
            </a:gs>
            <a:gs pos="50000">
              <a:srgbClr val="011893">
                <a:tint val="44500"/>
                <a:satMod val="160000"/>
              </a:srgbClr>
            </a:gs>
            <a:gs pos="100000">
              <a:srgbClr val="011893">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kern="1200" baseline="0" dirty="0">
              <a:solidFill>
                <a:schemeClr val="tx1"/>
              </a:solidFill>
              <a:latin typeface="Times New Roman" panose="02020603050405020304" pitchFamily="18" charset="0"/>
              <a:cs typeface="Times New Roman" panose="02020603050405020304" pitchFamily="18" charset="0"/>
            </a:rPr>
            <a:t>Three months after her PCP starts semaglutide 0.5 mg weekly. She returns -</a:t>
          </a:r>
          <a:br>
            <a:rPr lang="en-US" sz="1600" b="0" i="0" kern="1200" baseline="0" dirty="0">
              <a:solidFill>
                <a:schemeClr val="tx1"/>
              </a:solidFill>
              <a:latin typeface="Times New Roman" panose="02020603050405020304" pitchFamily="18" charset="0"/>
              <a:cs typeface="Times New Roman" panose="02020603050405020304" pitchFamily="18" charset="0"/>
            </a:rPr>
          </a:br>
          <a:r>
            <a:rPr lang="en-US" sz="1600" b="0" i="0" kern="1200" baseline="0" dirty="0">
              <a:solidFill>
                <a:schemeClr val="tx1"/>
              </a:solidFill>
              <a:latin typeface="Times New Roman" panose="02020603050405020304" pitchFamily="18" charset="0"/>
              <a:cs typeface="Times New Roman" panose="02020603050405020304" pitchFamily="18" charset="0"/>
            </a:rPr>
            <a:t>Affect brighter. Speech spontaneous. She says “I’ walking, cooking, &amp; want to plan things.</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23562" y="2178421"/>
        <a:ext cx="2562110" cy="2769058"/>
      </dsp:txXfrm>
    </dsp:sp>
    <dsp:sp modelId="{153BA423-0429-3B4D-A2BB-DDBAC05B0B5E}">
      <dsp:nvSpPr>
        <dsp:cNvPr id="0" name=""/>
        <dsp:cNvSpPr/>
      </dsp:nvSpPr>
      <dsp:spPr>
        <a:xfrm>
          <a:off x="3377063" y="2826530"/>
          <a:ext cx="1784940" cy="1271007"/>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kern="1200" baseline="0" dirty="0">
              <a:solidFill>
                <a:schemeClr val="tx1"/>
              </a:solidFill>
              <a:latin typeface="Times New Roman" panose="02020603050405020304" pitchFamily="18" charset="0"/>
              <a:cs typeface="Times New Roman" panose="02020603050405020304" pitchFamily="18" charset="0"/>
            </a:rPr>
            <a:t>Her A1c has fallen to 5.8, weight down by 9 kg. Sleep and mood restored. </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3377063" y="2826530"/>
        <a:ext cx="1784940" cy="1271007"/>
      </dsp:txXfrm>
    </dsp:sp>
    <dsp:sp modelId="{0DABFF13-C241-7142-80CA-1B2AA7847341}">
      <dsp:nvSpPr>
        <dsp:cNvPr id="0" name=""/>
        <dsp:cNvSpPr/>
      </dsp:nvSpPr>
      <dsp:spPr>
        <a:xfrm>
          <a:off x="5733535" y="2674380"/>
          <a:ext cx="1990513" cy="1480627"/>
        </a:xfrm>
        <a:prstGeom prst="rect">
          <a:avLst/>
        </a:prstGeom>
        <a:gradFill flip="none" rotWithShape="0">
          <a:gsLst>
            <a:gs pos="0">
              <a:srgbClr val="4E8F00">
                <a:tint val="66000"/>
                <a:satMod val="160000"/>
              </a:srgbClr>
            </a:gs>
            <a:gs pos="50000">
              <a:srgbClr val="4E8F00">
                <a:tint val="44500"/>
                <a:satMod val="160000"/>
              </a:srgbClr>
            </a:gs>
            <a:gs pos="100000">
              <a:srgbClr val="4E8F00">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kern="1200" baseline="0" dirty="0">
              <a:solidFill>
                <a:schemeClr val="tx1"/>
              </a:solidFill>
              <a:latin typeface="Times New Roman" panose="02020603050405020304" pitchFamily="18" charset="0"/>
              <a:cs typeface="Times New Roman" panose="02020603050405020304" pitchFamily="18" charset="0"/>
            </a:rPr>
            <a:t>She says, ‘It’s strange. My body feels lighter, but so does my mind.’</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5733535" y="2674380"/>
        <a:ext cx="1990513" cy="14806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E931-F6D5-5548-AD27-81E085EDFE82}">
      <dsp:nvSpPr>
        <dsp:cNvPr id="0" name=""/>
        <dsp:cNvSpPr/>
      </dsp:nvSpPr>
      <dsp:spPr>
        <a:xfrm>
          <a:off x="2942564" y="1047"/>
          <a:ext cx="4619988" cy="2089546"/>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b="0" kern="1200" dirty="0">
              <a:solidFill>
                <a:schemeClr val="tx1"/>
              </a:solidFill>
              <a:latin typeface="Times New Roman" panose="02020603050405020304" pitchFamily="18" charset="0"/>
              <a:cs typeface="Times New Roman" panose="02020603050405020304" pitchFamily="18" charset="0"/>
            </a:rPr>
            <a:t>GLP-1 RAs (e.g., exenatide, liraglutide) reduce weight gain and metabolic risks in patients on antipsychotics such as clozapine and olanzapine.</a:t>
          </a:r>
        </a:p>
      </dsp:txBody>
      <dsp:txXfrm>
        <a:off x="2942564" y="1047"/>
        <a:ext cx="4619988" cy="2089546"/>
      </dsp:txXfrm>
    </dsp:sp>
    <dsp:sp modelId="{98539E79-2327-AD4F-B355-CB702159BC68}">
      <dsp:nvSpPr>
        <dsp:cNvPr id="0" name=""/>
        <dsp:cNvSpPr/>
      </dsp:nvSpPr>
      <dsp:spPr>
        <a:xfrm>
          <a:off x="667047" y="1047"/>
          <a:ext cx="2068651" cy="2089546"/>
        </a:xfrm>
        <a:prstGeom prst="rect">
          <a:avLst/>
        </a:prstGeom>
        <a:solidFill>
          <a:schemeClr val="accent2">
            <a:hueOff val="0"/>
            <a:satOff val="0"/>
            <a:lumOff val="0"/>
            <a:alphaOff val="0"/>
          </a:schemeClr>
        </a:solidFill>
        <a:ln w="25400" cap="flat" cmpd="sng" algn="ctr">
          <a:solidFill>
            <a:srgbClr val="942093"/>
          </a:solidFill>
          <a:prstDash val="solid"/>
        </a:ln>
        <a:effectLst/>
      </dsp:spPr>
      <dsp:style>
        <a:lnRef idx="2">
          <a:scrgbClr r="0" g="0" b="0"/>
        </a:lnRef>
        <a:fillRef idx="1">
          <a:scrgbClr r="0" g="0" b="0"/>
        </a:fillRef>
        <a:effectRef idx="0">
          <a:scrgbClr r="0" g="0" b="0"/>
        </a:effectRef>
        <a:fontRef idx="minor">
          <a:schemeClr val="lt1"/>
        </a:fontRef>
      </dsp:style>
    </dsp:sp>
    <dsp:sp modelId="{671D2551-A971-074F-ACCD-EFB2795C9F1F}">
      <dsp:nvSpPr>
        <dsp:cNvPr id="0" name=""/>
        <dsp:cNvSpPr/>
      </dsp:nvSpPr>
      <dsp:spPr>
        <a:xfrm>
          <a:off x="667047" y="2435369"/>
          <a:ext cx="4619988" cy="2089546"/>
        </a:xfrm>
        <a:prstGeom prst="rect">
          <a:avLst/>
        </a:prstGeom>
        <a:gradFill flip="none" rotWithShape="0">
          <a:gsLst>
            <a:gs pos="0">
              <a:schemeClr val="accent2">
                <a:hueOff val="4681519"/>
                <a:satOff val="-5839"/>
                <a:lumOff val="1373"/>
                <a:tint val="66000"/>
                <a:satMod val="160000"/>
              </a:schemeClr>
            </a:gs>
            <a:gs pos="50000">
              <a:schemeClr val="accent2">
                <a:hueOff val="4681519"/>
                <a:satOff val="-5839"/>
                <a:lumOff val="1373"/>
                <a:tint val="44500"/>
                <a:satMod val="160000"/>
              </a:schemeClr>
            </a:gs>
            <a:gs pos="100000">
              <a:schemeClr val="accent2">
                <a:hueOff val="4681519"/>
                <a:satOff val="-5839"/>
                <a:lumOff val="1373"/>
                <a:tint val="23500"/>
                <a:satMod val="160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b="0" kern="1200" dirty="0">
              <a:solidFill>
                <a:schemeClr val="tx1"/>
              </a:solidFill>
              <a:latin typeface="Times New Roman" panose="02020603050405020304" pitchFamily="18" charset="0"/>
              <a:cs typeface="Times New Roman" panose="02020603050405020304" pitchFamily="18" charset="0"/>
            </a:rPr>
            <a:t>TAO trial: modest 2.3 kg weight loss over 3 months and improved lipid/glucose markers.</a:t>
          </a:r>
          <a:br>
            <a:rPr lang="en-US" sz="1900" b="0" kern="1200" dirty="0">
              <a:solidFill>
                <a:schemeClr val="tx1"/>
              </a:solidFill>
              <a:latin typeface="Times New Roman" panose="02020603050405020304" pitchFamily="18" charset="0"/>
              <a:cs typeface="Times New Roman" panose="02020603050405020304" pitchFamily="18" charset="0"/>
            </a:rPr>
          </a:br>
          <a:endParaRPr lang="en-US" sz="1900" b="0" kern="1200" dirty="0">
            <a:solidFill>
              <a:schemeClr val="tx1"/>
            </a:solidFill>
            <a:latin typeface="Times New Roman" panose="02020603050405020304" pitchFamily="18" charset="0"/>
            <a:cs typeface="Times New Roman" panose="02020603050405020304" pitchFamily="18" charset="0"/>
          </a:endParaRPr>
        </a:p>
      </dsp:txBody>
      <dsp:txXfrm>
        <a:off x="667047" y="2435369"/>
        <a:ext cx="4619988" cy="2089546"/>
      </dsp:txXfrm>
    </dsp:sp>
    <dsp:sp modelId="{E1054CDA-92CF-054C-BEEE-60E4CF558682}">
      <dsp:nvSpPr>
        <dsp:cNvPr id="0" name=""/>
        <dsp:cNvSpPr/>
      </dsp:nvSpPr>
      <dsp:spPr>
        <a:xfrm>
          <a:off x="5493900" y="2435369"/>
          <a:ext cx="2068651" cy="208954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E3459-BB40-9E4C-B14C-EE1B8DE76FE7}">
      <dsp:nvSpPr>
        <dsp:cNvPr id="0" name=""/>
        <dsp:cNvSpPr/>
      </dsp:nvSpPr>
      <dsp:spPr>
        <a:xfrm>
          <a:off x="0" y="4161618"/>
          <a:ext cx="8229600" cy="682748"/>
        </a:xfrm>
        <a:prstGeom prst="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 Craving &amp; Relapse Risk Without Emotional Blunting</a:t>
          </a:r>
          <a:endParaRPr lang="en-US" sz="1900" kern="1200" dirty="0">
            <a:solidFill>
              <a:schemeClr val="tx1"/>
            </a:solidFill>
            <a:latin typeface="Times New Roman" panose="02020603050405020304" pitchFamily="18" charset="0"/>
            <a:cs typeface="Times New Roman" panose="02020603050405020304" pitchFamily="18" charset="0"/>
          </a:endParaRPr>
        </a:p>
      </dsp:txBody>
      <dsp:txXfrm>
        <a:off x="0" y="4161618"/>
        <a:ext cx="8229600" cy="682748"/>
      </dsp:txXfrm>
    </dsp:sp>
    <dsp:sp modelId="{9FEEA0F1-D96F-504F-9D75-5566970B0554}">
      <dsp:nvSpPr>
        <dsp:cNvPr id="0" name=""/>
        <dsp:cNvSpPr/>
      </dsp:nvSpPr>
      <dsp:spPr>
        <a:xfrm rot="10800000">
          <a:off x="0" y="3121793"/>
          <a:ext cx="8229600" cy="1050066"/>
        </a:xfrm>
        <a:prstGeom prst="upArrowCallout">
          <a:avLst/>
        </a:prstGeom>
        <a:gradFill flip="none" rotWithShape="0">
          <a:gsLst>
            <a:gs pos="0">
              <a:schemeClr val="accent5">
                <a:hueOff val="-2483469"/>
                <a:satOff val="9953"/>
                <a:lumOff val="2157"/>
                <a:tint val="66000"/>
                <a:satMod val="160000"/>
              </a:schemeClr>
            </a:gs>
            <a:gs pos="50000">
              <a:schemeClr val="accent5">
                <a:hueOff val="-2483469"/>
                <a:satOff val="9953"/>
                <a:lumOff val="2157"/>
                <a:tint val="44500"/>
                <a:satMod val="160000"/>
              </a:schemeClr>
            </a:gs>
            <a:gs pos="100000">
              <a:schemeClr val="accent5">
                <a:hueOff val="-2483469"/>
                <a:satOff val="9953"/>
                <a:lumOff val="2157"/>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“Recalibration” of Reward Circuit</a:t>
          </a:r>
        </a:p>
        <a:p>
          <a:pPr marL="0" lvl="0" indent="0" algn="ctr" defTabSz="844550">
            <a:lnSpc>
              <a:spcPct val="90000"/>
            </a:lnSpc>
            <a:spcBef>
              <a:spcPct val="0"/>
            </a:spcBef>
            <a:spcAft>
              <a:spcPct val="35000"/>
            </a:spcAft>
            <a:buNone/>
          </a:pPr>
          <a:r>
            <a:rPr lang="en-US" sz="1700" b="0" i="0" u="none" kern="1200" dirty="0">
              <a:solidFill>
                <a:schemeClr val="tx1"/>
              </a:solidFill>
              <a:latin typeface="Times New Roman" panose="02020603050405020304" pitchFamily="18" charset="0"/>
              <a:cs typeface="Times New Roman" panose="02020603050405020304" pitchFamily="18" charset="0"/>
            </a:rPr>
            <a:t>Preserve normal motivation &amp; ↓ drug/ cue-induced overactivation</a:t>
          </a:r>
          <a:endParaRPr lang="en-US" sz="1700" kern="1200" dirty="0">
            <a:solidFill>
              <a:schemeClr val="tx1"/>
            </a:solidFill>
            <a:latin typeface="Times New Roman" panose="02020603050405020304" pitchFamily="18" charset="0"/>
            <a:cs typeface="Times New Roman" panose="02020603050405020304" pitchFamily="18" charset="0"/>
          </a:endParaRPr>
        </a:p>
      </dsp:txBody>
      <dsp:txXfrm rot="10800000">
        <a:off x="0" y="3121793"/>
        <a:ext cx="8229600" cy="682301"/>
      </dsp:txXfrm>
    </dsp:sp>
    <dsp:sp modelId="{5C6C2C93-0D9D-1C44-87C2-116062C43B16}">
      <dsp:nvSpPr>
        <dsp:cNvPr id="0" name=""/>
        <dsp:cNvSpPr/>
      </dsp:nvSpPr>
      <dsp:spPr>
        <a:xfrm rot="10800000">
          <a:off x="0" y="2081967"/>
          <a:ext cx="8229600" cy="1050066"/>
        </a:xfrm>
        <a:prstGeom prst="upArrowCallou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Modulate Neurotransmission</a:t>
          </a:r>
        </a:p>
        <a:p>
          <a:pPr marL="0" lvl="0" indent="0" algn="ctr" defTabSz="844550">
            <a:lnSpc>
              <a:spcPct val="90000"/>
            </a:lnSpc>
            <a:spcBef>
              <a:spcPct val="0"/>
            </a:spcBef>
            <a:spcAft>
              <a:spcPct val="35000"/>
            </a:spcAft>
            <a:buNone/>
          </a:pPr>
          <a:r>
            <a:rPr lang="en-US" sz="1600" b="0" i="0" u="none" kern="1200" dirty="0">
              <a:solidFill>
                <a:schemeClr val="tx1"/>
              </a:solidFill>
              <a:latin typeface="Times New Roman" panose="02020603050405020304" pitchFamily="18" charset="0"/>
              <a:cs typeface="Times New Roman" panose="02020603050405020304" pitchFamily="18" charset="0"/>
            </a:rPr>
            <a:t>↓</a:t>
          </a:r>
          <a:r>
            <a:rPr lang="en-US" sz="1700" b="0" i="0" u="none" kern="1200" dirty="0">
              <a:solidFill>
                <a:schemeClr val="tx1"/>
              </a:solidFill>
              <a:latin typeface="Times New Roman" panose="02020603050405020304" pitchFamily="18" charset="0"/>
              <a:cs typeface="Times New Roman" panose="02020603050405020304" pitchFamily="18" charset="0"/>
            </a:rPr>
            <a:t>Excess dopamine release &amp; ↑Glutaminergic/ GABAergic balance </a:t>
          </a:r>
          <a:endParaRPr lang="en-US" sz="1700" kern="1200" dirty="0">
            <a:solidFill>
              <a:schemeClr val="tx1"/>
            </a:solidFill>
            <a:latin typeface="Times New Roman" panose="02020603050405020304" pitchFamily="18" charset="0"/>
            <a:cs typeface="Times New Roman" panose="02020603050405020304" pitchFamily="18" charset="0"/>
          </a:endParaRPr>
        </a:p>
      </dsp:txBody>
      <dsp:txXfrm rot="10800000">
        <a:off x="0" y="2081967"/>
        <a:ext cx="8229600" cy="682301"/>
      </dsp:txXfrm>
    </dsp:sp>
    <dsp:sp modelId="{D690C35E-082B-7648-84FB-D377141B37EA}">
      <dsp:nvSpPr>
        <dsp:cNvPr id="0" name=""/>
        <dsp:cNvSpPr/>
      </dsp:nvSpPr>
      <dsp:spPr>
        <a:xfrm rot="10800000">
          <a:off x="0" y="1042142"/>
          <a:ext cx="8229600" cy="1050066"/>
        </a:xfrm>
        <a:prstGeom prst="upArrowCallout">
          <a:avLst/>
        </a:prstGeom>
        <a:gradFill flip="none" rotWithShape="0">
          <a:gsLst>
            <a:gs pos="0">
              <a:schemeClr val="accent5">
                <a:hueOff val="-7450407"/>
                <a:satOff val="29858"/>
                <a:lumOff val="6471"/>
                <a:tint val="66000"/>
                <a:satMod val="160000"/>
              </a:schemeClr>
            </a:gs>
            <a:gs pos="50000">
              <a:schemeClr val="accent5">
                <a:hueOff val="-7450407"/>
                <a:satOff val="29858"/>
                <a:lumOff val="6471"/>
                <a:tint val="44500"/>
                <a:satMod val="160000"/>
              </a:schemeClr>
            </a:gs>
            <a:gs pos="100000">
              <a:schemeClr val="accent5">
                <a:hueOff val="-7450407"/>
                <a:satOff val="29858"/>
                <a:lumOff val="6471"/>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Act on Meso-corticolimbic Dopamine System</a:t>
          </a:r>
          <a:r>
            <a:rPr lang="en-US" sz="1700" b="0" i="0" u="none" kern="1200" dirty="0">
              <a:solidFill>
                <a:schemeClr val="tx1"/>
              </a:solidFill>
              <a:latin typeface="Times New Roman" panose="02020603050405020304" pitchFamily="18" charset="0"/>
              <a:cs typeface="Times New Roman" panose="02020603050405020304" pitchFamily="18" charset="0"/>
            </a:rPr>
            <a:t> </a:t>
          </a:r>
        </a:p>
        <a:p>
          <a:pPr marL="0" lvl="0" indent="0" algn="ctr" defTabSz="844550">
            <a:lnSpc>
              <a:spcPct val="90000"/>
            </a:lnSpc>
            <a:spcBef>
              <a:spcPct val="0"/>
            </a:spcBef>
            <a:spcAft>
              <a:spcPct val="35000"/>
            </a:spcAft>
            <a:buNone/>
          </a:pPr>
          <a:r>
            <a:rPr lang="en-US" sz="1700" b="0" i="0" u="none" kern="1200" dirty="0">
              <a:solidFill>
                <a:schemeClr val="tx1"/>
              </a:solidFill>
              <a:latin typeface="Times New Roman" panose="02020603050405020304" pitchFamily="18" charset="0"/>
              <a:cs typeface="Times New Roman" panose="02020603050405020304" pitchFamily="18" charset="0"/>
            </a:rPr>
            <a:t>(VTA → Nucleus </a:t>
          </a:r>
          <a:r>
            <a:rPr lang="en-US" sz="1700" b="0" i="0" u="none" kern="1200" dirty="0" err="1">
              <a:solidFill>
                <a:schemeClr val="tx1"/>
              </a:solidFill>
              <a:latin typeface="Times New Roman" panose="02020603050405020304" pitchFamily="18" charset="0"/>
              <a:cs typeface="Times New Roman" panose="02020603050405020304" pitchFamily="18" charset="0"/>
            </a:rPr>
            <a:t>Accumbens</a:t>
          </a:r>
          <a:r>
            <a:rPr lang="en-US" sz="1700" b="0" i="0" u="none" kern="1200" dirty="0">
              <a:solidFill>
                <a:schemeClr val="tx1"/>
              </a:solidFill>
              <a:latin typeface="Times New Roman" panose="02020603050405020304" pitchFamily="18" charset="0"/>
              <a:cs typeface="Times New Roman" panose="02020603050405020304" pitchFamily="18" charset="0"/>
            </a:rPr>
            <a:t> → Prefrontal Cortex)</a:t>
          </a:r>
          <a:endParaRPr lang="en-US" sz="1700" kern="1200" dirty="0">
            <a:solidFill>
              <a:schemeClr val="tx1"/>
            </a:solidFill>
            <a:latin typeface="Times New Roman" panose="02020603050405020304" pitchFamily="18" charset="0"/>
            <a:cs typeface="Times New Roman" panose="02020603050405020304" pitchFamily="18" charset="0"/>
          </a:endParaRPr>
        </a:p>
      </dsp:txBody>
      <dsp:txXfrm rot="10800000">
        <a:off x="0" y="1042142"/>
        <a:ext cx="8229600" cy="682301"/>
      </dsp:txXfrm>
    </dsp:sp>
    <dsp:sp modelId="{1D6B76C1-07B1-E84C-B48E-52A66BC1AB0E}">
      <dsp:nvSpPr>
        <dsp:cNvPr id="0" name=""/>
        <dsp:cNvSpPr/>
      </dsp:nvSpPr>
      <dsp:spPr>
        <a:xfrm rot="10800000">
          <a:off x="0" y="2316"/>
          <a:ext cx="8229600" cy="1050066"/>
        </a:xfrm>
        <a:prstGeom prst="upArrowCallout">
          <a:avLst/>
        </a:prstGeom>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GLP-1 Receptor Agonists (e.g., </a:t>
          </a:r>
          <a:r>
            <a:rPr lang="en-US" sz="1900" b="0" i="0" u="none" kern="1200" dirty="0" err="1">
              <a:solidFill>
                <a:schemeClr val="tx1"/>
              </a:solidFill>
              <a:latin typeface="Times New Roman" panose="02020603050405020304" pitchFamily="18" charset="0"/>
              <a:cs typeface="Times New Roman" panose="02020603050405020304" pitchFamily="18" charset="0"/>
            </a:rPr>
            <a:t>semaglutide</a:t>
          </a:r>
          <a:r>
            <a:rPr lang="en-US" sz="1900" b="0" i="0" u="none" kern="1200" dirty="0">
              <a:solidFill>
                <a:schemeClr val="tx1"/>
              </a:solidFill>
              <a:latin typeface="Times New Roman" panose="02020603050405020304" pitchFamily="18" charset="0"/>
              <a:cs typeface="Times New Roman" panose="02020603050405020304" pitchFamily="18" charset="0"/>
            </a:rPr>
            <a:t>, liraglutide) </a:t>
          </a:r>
          <a:endParaRPr lang="en-US" sz="1900" kern="1200" dirty="0">
            <a:solidFill>
              <a:schemeClr val="tx1"/>
            </a:solidFill>
            <a:latin typeface="Times New Roman" panose="02020603050405020304" pitchFamily="18" charset="0"/>
            <a:cs typeface="Times New Roman" panose="02020603050405020304" pitchFamily="18" charset="0"/>
          </a:endParaRPr>
        </a:p>
      </dsp:txBody>
      <dsp:txXfrm rot="10800000">
        <a:off x="0" y="2316"/>
        <a:ext cx="8229600" cy="6823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6EB2A-9CC3-0D46-93B4-98303770F82E}">
      <dsp:nvSpPr>
        <dsp:cNvPr id="0" name=""/>
        <dsp:cNvSpPr/>
      </dsp:nvSpPr>
      <dsp:spPr>
        <a:xfrm rot="10800000">
          <a:off x="808548" y="1710"/>
          <a:ext cx="6651664" cy="1257304"/>
        </a:xfrm>
        <a:prstGeom prst="homePlate">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2390" rIns="135128" bIns="72390" numCol="1" spcCol="1270" anchor="ctr" anchorCtr="0">
          <a:noAutofit/>
        </a:bodyPr>
        <a:lstStyle/>
        <a:p>
          <a:pPr marL="0" lvl="0" indent="0" algn="r" defTabSz="844550">
            <a:lnSpc>
              <a:spcPct val="15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Nausea, vomiting, heart burn, diarrhea, constipation, and stomach pain associated with bloating from gas*.</a:t>
          </a:r>
          <a:endParaRPr lang="en-US" sz="1900" b="0" kern="1200" dirty="0">
            <a:solidFill>
              <a:schemeClr val="tx1"/>
            </a:solidFill>
            <a:latin typeface="Times New Roman" panose="02020603050405020304" pitchFamily="18" charset="0"/>
            <a:cs typeface="Times New Roman" panose="02020603050405020304" pitchFamily="18" charset="0"/>
          </a:endParaRPr>
        </a:p>
      </dsp:txBody>
      <dsp:txXfrm rot="10800000">
        <a:off x="1122874" y="1710"/>
        <a:ext cx="6337338" cy="1257304"/>
      </dsp:txXfrm>
    </dsp:sp>
    <dsp:sp modelId="{9C24B89F-A364-0344-8595-58ADCB8BC5CE}">
      <dsp:nvSpPr>
        <dsp:cNvPr id="0" name=""/>
        <dsp:cNvSpPr/>
      </dsp:nvSpPr>
      <dsp:spPr>
        <a:xfrm>
          <a:off x="596394" y="26428"/>
          <a:ext cx="1257304" cy="1257304"/>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CD0F1-1924-F145-9EAD-E145DCB134E6}">
      <dsp:nvSpPr>
        <dsp:cNvPr id="0" name=""/>
        <dsp:cNvSpPr/>
      </dsp:nvSpPr>
      <dsp:spPr>
        <a:xfrm rot="10800000">
          <a:off x="808548" y="1634329"/>
          <a:ext cx="6651664" cy="1257304"/>
        </a:xfrm>
        <a:prstGeom prst="homePlate">
          <a:avLst/>
        </a:prstGeom>
        <a:gradFill flip="none" rotWithShape="0">
          <a:gsLst>
            <a:gs pos="0">
              <a:schemeClr val="accent5">
                <a:hueOff val="-4966938"/>
                <a:satOff val="19906"/>
                <a:lumOff val="4314"/>
                <a:tint val="66000"/>
                <a:satMod val="160000"/>
              </a:schemeClr>
            </a:gs>
            <a:gs pos="50000">
              <a:schemeClr val="accent5">
                <a:hueOff val="-4966938"/>
                <a:satOff val="19906"/>
                <a:lumOff val="4314"/>
                <a:tint val="44500"/>
                <a:satMod val="160000"/>
              </a:schemeClr>
            </a:gs>
            <a:gs pos="100000">
              <a:schemeClr val="accent5">
                <a:hueOff val="-4966938"/>
                <a:satOff val="19906"/>
                <a:lumOff val="4314"/>
                <a:tint val="23500"/>
                <a:satMod val="160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2390" rIns="135128" bIns="72390" numCol="1" spcCol="1270" anchor="ctr" anchorCtr="0">
          <a:noAutofit/>
        </a:bodyPr>
        <a:lstStyle/>
        <a:p>
          <a:pPr marL="0" lvl="0" indent="0" algn="r" defTabSz="844550">
            <a:lnSpc>
              <a:spcPct val="15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Fatigue, dizziness, depression, hypoglycemia, and gall bladder disease have also been reported, and the risk of developing pancreatitis is increased.</a:t>
          </a:r>
          <a:endParaRPr lang="en-US" sz="1900" b="0" kern="1200" dirty="0">
            <a:solidFill>
              <a:schemeClr val="tx1"/>
            </a:solidFill>
            <a:latin typeface="Times New Roman" panose="02020603050405020304" pitchFamily="18" charset="0"/>
            <a:cs typeface="Times New Roman" panose="02020603050405020304" pitchFamily="18" charset="0"/>
          </a:endParaRPr>
        </a:p>
      </dsp:txBody>
      <dsp:txXfrm rot="10800000">
        <a:off x="1122874" y="1634329"/>
        <a:ext cx="6337338" cy="1257304"/>
      </dsp:txXfrm>
    </dsp:sp>
    <dsp:sp modelId="{0BBF5D6C-B9EF-AB44-83AB-122C6D45A356}">
      <dsp:nvSpPr>
        <dsp:cNvPr id="0" name=""/>
        <dsp:cNvSpPr/>
      </dsp:nvSpPr>
      <dsp:spPr>
        <a:xfrm>
          <a:off x="682884" y="1646688"/>
          <a:ext cx="1257304" cy="1257304"/>
        </a:xfrm>
        <a:prstGeom prst="ellipse">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D7823-0CCA-B149-A7B4-83E580C38F74}">
      <dsp:nvSpPr>
        <dsp:cNvPr id="0" name=""/>
        <dsp:cNvSpPr/>
      </dsp:nvSpPr>
      <dsp:spPr>
        <a:xfrm rot="10800000">
          <a:off x="788967" y="3266948"/>
          <a:ext cx="6651664" cy="1257304"/>
        </a:xfrm>
        <a:prstGeom prst="homePlate">
          <a:avLst/>
        </a:prstGeom>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2390" rIns="135128" bIns="72390" numCol="1" spcCol="1270" anchor="ctr" anchorCtr="0">
          <a:noAutofit/>
        </a:bodyPr>
        <a:lstStyle/>
        <a:p>
          <a:pPr marL="0" lvl="0" indent="0" algn="ctr" defTabSz="844550">
            <a:lnSpc>
              <a:spcPct val="150000"/>
            </a:lnSpc>
            <a:spcBef>
              <a:spcPct val="0"/>
            </a:spcBef>
            <a:spcAft>
              <a:spcPct val="35000"/>
            </a:spcAft>
            <a:buNone/>
          </a:pPr>
          <a:r>
            <a:rPr lang="en-US" sz="1900" b="0" i="0" u="none" kern="1200" dirty="0">
              <a:solidFill>
                <a:schemeClr val="tx1"/>
              </a:solidFill>
              <a:latin typeface="Times New Roman" panose="02020603050405020304" pitchFamily="18" charset="0"/>
              <a:cs typeface="Times New Roman" panose="02020603050405020304" pitchFamily="18" charset="0"/>
            </a:rPr>
            <a:t>Prescribing GLP-1 receptor agonists warrants telling </a:t>
          </a:r>
          <a:r>
            <a:rPr lang="en-US" sz="1800" b="0" i="0" u="none" kern="1200" dirty="0">
              <a:solidFill>
                <a:schemeClr val="tx1"/>
              </a:solidFill>
              <a:latin typeface="Times New Roman" panose="02020603050405020304" pitchFamily="18" charset="0"/>
              <a:cs typeface="Times New Roman" panose="02020603050405020304" pitchFamily="18" charset="0"/>
            </a:rPr>
            <a:t>patients</a:t>
          </a:r>
          <a:r>
            <a:rPr lang="en-US" sz="1900" b="0" i="0" u="none" kern="1200" dirty="0">
              <a:solidFill>
                <a:schemeClr val="tx1"/>
              </a:solidFill>
              <a:latin typeface="Times New Roman" panose="02020603050405020304" pitchFamily="18" charset="0"/>
              <a:cs typeface="Times New Roman" panose="02020603050405020304" pitchFamily="18" charset="0"/>
            </a:rPr>
            <a:t> that medullary thyroid tumor risk is increased based on results of rodent studies.</a:t>
          </a:r>
          <a:endParaRPr lang="en-US" sz="1900" kern="1200" dirty="0">
            <a:solidFill>
              <a:schemeClr val="tx1"/>
            </a:solidFill>
            <a:latin typeface="Times New Roman" panose="02020603050405020304" pitchFamily="18" charset="0"/>
            <a:cs typeface="Times New Roman" panose="02020603050405020304" pitchFamily="18" charset="0"/>
          </a:endParaRPr>
        </a:p>
      </dsp:txBody>
      <dsp:txXfrm rot="10800000">
        <a:off x="1103293" y="3266948"/>
        <a:ext cx="6337338" cy="1257304"/>
      </dsp:txXfrm>
    </dsp:sp>
    <dsp:sp modelId="{49BA4BA3-9AB1-8C4A-B4D0-DD657F95D5EF}">
      <dsp:nvSpPr>
        <dsp:cNvPr id="0" name=""/>
        <dsp:cNvSpPr/>
      </dsp:nvSpPr>
      <dsp:spPr>
        <a:xfrm>
          <a:off x="741406" y="3268658"/>
          <a:ext cx="1150534" cy="1257304"/>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2C3BA-52B9-7C45-9DD3-9C5342FC1CA4}">
      <dsp:nvSpPr>
        <dsp:cNvPr id="0" name=""/>
        <dsp:cNvSpPr/>
      </dsp:nvSpPr>
      <dsp:spPr>
        <a:xfrm>
          <a:off x="0" y="591344"/>
          <a:ext cx="2571749" cy="1543049"/>
        </a:xfrm>
        <a:prstGeom prst="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Adequate hydration</a:t>
          </a:r>
          <a:r>
            <a:rPr lang="en-US" sz="1700" kern="1200" dirty="0">
              <a:solidFill>
                <a:schemeClr val="tx1"/>
              </a:solidFill>
              <a:latin typeface="Times New Roman" panose="02020603050405020304" pitchFamily="18" charset="0"/>
              <a:cs typeface="Times New Roman" panose="02020603050405020304" pitchFamily="18" charset="0"/>
            </a:rPr>
            <a:t>: </a:t>
          </a:r>
          <a:r>
            <a:rPr lang="en-US" sz="1600" kern="1200" dirty="0">
              <a:solidFill>
                <a:schemeClr val="tx1"/>
              </a:solidFill>
              <a:latin typeface="Times New Roman" panose="02020603050405020304" pitchFamily="18" charset="0"/>
              <a:cs typeface="Times New Roman" panose="02020603050405020304" pitchFamily="18" charset="0"/>
            </a:rPr>
            <a:t>(64 oz/ day)</a:t>
          </a:r>
        </a:p>
      </dsp:txBody>
      <dsp:txXfrm>
        <a:off x="0" y="591344"/>
        <a:ext cx="2571749" cy="1543049"/>
      </dsp:txXfrm>
    </dsp:sp>
    <dsp:sp modelId="{6273E3C8-9857-7F43-AEEF-39387B74F8A2}">
      <dsp:nvSpPr>
        <dsp:cNvPr id="0" name=""/>
        <dsp:cNvSpPr/>
      </dsp:nvSpPr>
      <dsp:spPr>
        <a:xfrm>
          <a:off x="2828925" y="591344"/>
          <a:ext cx="2571749" cy="1543049"/>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b="0" kern="1200" dirty="0">
              <a:solidFill>
                <a:schemeClr val="tx1"/>
              </a:solidFill>
              <a:latin typeface="Times New Roman" panose="02020603050405020304" pitchFamily="18" charset="0"/>
              <a:cs typeface="Times New Roman" panose="02020603050405020304" pitchFamily="18" charset="0"/>
            </a:rPr>
            <a:t>Adequate protein intake</a:t>
          </a:r>
          <a:r>
            <a:rPr lang="en-US" sz="1800" b="0" kern="1200" dirty="0">
              <a:solidFill>
                <a:schemeClr val="tx1"/>
              </a:solidFill>
              <a:latin typeface="Times New Roman" panose="02020603050405020304" pitchFamily="18" charset="0"/>
              <a:cs typeface="Times New Roman" panose="02020603050405020304" pitchFamily="18" charset="0"/>
            </a:rPr>
            <a:t>: </a:t>
          </a:r>
          <a:r>
            <a:rPr lang="en-US" sz="1600" b="0" i="0" u="none" kern="1200" dirty="0">
              <a:solidFill>
                <a:schemeClr val="tx1"/>
              </a:solidFill>
              <a:latin typeface="Times New Roman" panose="02020603050405020304" pitchFamily="18" charset="0"/>
              <a:cs typeface="Times New Roman" panose="02020603050405020304" pitchFamily="18" charset="0"/>
            </a:rPr>
            <a:t>1.0-1.2 g/kg protein/ day using adjusted body weight, + 25% of remaining weight. </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2828925" y="591344"/>
        <a:ext cx="2571749" cy="1543049"/>
      </dsp:txXfrm>
    </dsp:sp>
    <dsp:sp modelId="{9680DD26-5BF3-BB4C-8A47-8FA71AD71884}">
      <dsp:nvSpPr>
        <dsp:cNvPr id="0" name=""/>
        <dsp:cNvSpPr/>
      </dsp:nvSpPr>
      <dsp:spPr>
        <a:xfrm>
          <a:off x="5657849" y="627397"/>
          <a:ext cx="2571749" cy="1470943"/>
        </a:xfrm>
        <a:prstGeom prst="rect">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Regular exercise</a:t>
          </a:r>
          <a:r>
            <a:rPr lang="en-US" sz="1700" kern="1200" dirty="0">
              <a:solidFill>
                <a:schemeClr val="tx1"/>
              </a:solidFill>
              <a:latin typeface="Times New Roman" panose="02020603050405020304" pitchFamily="18" charset="0"/>
              <a:cs typeface="Times New Roman" panose="02020603050405020304" pitchFamily="18" charset="0"/>
            </a:rPr>
            <a:t>: </a:t>
          </a:r>
          <a:r>
            <a:rPr lang="en-US" sz="1600" b="0" i="0" u="none" kern="1200" dirty="0">
              <a:solidFill>
                <a:schemeClr val="tx1"/>
              </a:solidFill>
              <a:latin typeface="Times New Roman" panose="02020603050405020304" pitchFamily="18" charset="0"/>
              <a:cs typeface="Times New Roman" panose="02020603050405020304" pitchFamily="18" charset="0"/>
            </a:rPr>
            <a:t>resistance exercise 20 min 2x weekly &amp; CV exercise at least 150 minutes /week.</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5657849" y="627397"/>
        <a:ext cx="2571749" cy="1470943"/>
      </dsp:txXfrm>
    </dsp:sp>
    <dsp:sp modelId="{6D826025-EDF4-7A46-BF4B-531E8CD27481}">
      <dsp:nvSpPr>
        <dsp:cNvPr id="0" name=""/>
        <dsp:cNvSpPr/>
      </dsp:nvSpPr>
      <dsp:spPr>
        <a:xfrm>
          <a:off x="1414462" y="2391568"/>
          <a:ext cx="2571749" cy="1543049"/>
        </a:xfrm>
        <a:prstGeom prst="rect">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Balanced diet including variety of food</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b="0" i="0" u="none" kern="1200" dirty="0">
              <a:solidFill>
                <a:schemeClr val="tx1"/>
              </a:solidFill>
              <a:latin typeface="Times New Roman" panose="02020603050405020304" pitchFamily="18" charset="0"/>
              <a:cs typeface="Times New Roman" panose="02020603050405020304" pitchFamily="18" charset="0"/>
            </a:rPr>
            <a:t>half of intake should be vegetables and fruit</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414462" y="2391568"/>
        <a:ext cx="2571749" cy="1543049"/>
      </dsp:txXfrm>
    </dsp:sp>
    <dsp:sp modelId="{E520F96C-7ADD-EE46-9640-8206A1D8C246}">
      <dsp:nvSpPr>
        <dsp:cNvPr id="0" name=""/>
        <dsp:cNvSpPr/>
      </dsp:nvSpPr>
      <dsp:spPr>
        <a:xfrm>
          <a:off x="4243387" y="2391569"/>
          <a:ext cx="2571749" cy="1543049"/>
        </a:xfrm>
        <a:prstGeom prst="rect">
          <a:avLst/>
        </a:prstGeom>
        <a:gradFill flip="none" rotWithShape="0">
          <a:gsLst>
            <a:gs pos="0">
              <a:schemeClr val="accent6">
                <a:hueOff val="0"/>
                <a:satOff val="0"/>
                <a:lumOff val="0"/>
                <a:tint val="66000"/>
                <a:satMod val="160000"/>
              </a:schemeClr>
            </a:gs>
            <a:gs pos="50000">
              <a:schemeClr val="accent6">
                <a:hueOff val="0"/>
                <a:satOff val="0"/>
                <a:lumOff val="0"/>
                <a:tint val="44500"/>
                <a:satMod val="160000"/>
              </a:schemeClr>
            </a:gs>
            <a:gs pos="100000">
              <a:schemeClr val="accent6">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Screening for mineral and vitamin deficiencies</a:t>
          </a:r>
          <a:r>
            <a:rPr lang="en-US" sz="1700" kern="1200" dirty="0">
              <a:solidFill>
                <a:schemeClr val="tx1"/>
              </a:solidFill>
              <a:latin typeface="Times New Roman" panose="02020603050405020304" pitchFamily="18" charset="0"/>
              <a:cs typeface="Times New Roman" panose="02020603050405020304" pitchFamily="18" charset="0"/>
            </a:rPr>
            <a:t>: </a:t>
          </a:r>
          <a:r>
            <a:rPr lang="en-US" sz="1600" kern="1200" dirty="0">
              <a:solidFill>
                <a:schemeClr val="tx1"/>
              </a:solidFill>
              <a:latin typeface="Times New Roman" panose="02020603050405020304" pitchFamily="18" charset="0"/>
              <a:cs typeface="Times New Roman" panose="02020603050405020304" pitchFamily="18" charset="0"/>
            </a:rPr>
            <a:t>possible risk of anemia, B12, Vitamin D. </a:t>
          </a:r>
        </a:p>
      </dsp:txBody>
      <dsp:txXfrm>
        <a:off x="4243387" y="2391569"/>
        <a:ext cx="2571749" cy="15430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AAA49-F6BA-8A4A-8169-C92F79954979}">
      <dsp:nvSpPr>
        <dsp:cNvPr id="0" name=""/>
        <dsp:cNvSpPr/>
      </dsp:nvSpPr>
      <dsp:spPr>
        <a:xfrm>
          <a:off x="0" y="2209"/>
          <a:ext cx="8229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59CC4-6325-9A43-B113-2803B6754E76}">
      <dsp:nvSpPr>
        <dsp:cNvPr id="0" name=""/>
        <dsp:cNvSpPr/>
      </dsp:nvSpPr>
      <dsp:spPr>
        <a:xfrm>
          <a:off x="0" y="2209"/>
          <a:ext cx="8229600" cy="1507181"/>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10% to 20% of body weight </a:t>
          </a:r>
          <a:r>
            <a:rPr lang="en-US" sz="1900" kern="1200" dirty="0">
              <a:latin typeface="Times New Roman" panose="02020603050405020304" pitchFamily="18" charset="0"/>
              <a:cs typeface="Times New Roman" panose="02020603050405020304" pitchFamily="18" charset="0"/>
              <a:sym typeface="Wingdings" pitchFamily="2" charset="2"/>
            </a:rPr>
            <a:t> </a:t>
          </a:r>
          <a:r>
            <a:rPr lang="en-US" sz="1900" kern="1200" dirty="0">
              <a:latin typeface="Times New Roman" panose="02020603050405020304" pitchFamily="18" charset="0"/>
              <a:cs typeface="Times New Roman" panose="02020603050405020304" pitchFamily="18" charset="0"/>
            </a:rPr>
            <a:t>decrease patients’ prescription drug dosage.</a:t>
          </a:r>
        </a:p>
      </dsp:txBody>
      <dsp:txXfrm>
        <a:off x="0" y="2209"/>
        <a:ext cx="8229600" cy="1507181"/>
      </dsp:txXfrm>
    </dsp:sp>
    <dsp:sp modelId="{18032453-B2DC-4045-AA77-2229FC701564}">
      <dsp:nvSpPr>
        <dsp:cNvPr id="0" name=""/>
        <dsp:cNvSpPr/>
      </dsp:nvSpPr>
      <dsp:spPr>
        <a:xfrm>
          <a:off x="0" y="1509390"/>
          <a:ext cx="8229600" cy="0"/>
        </a:xfrm>
        <a:prstGeom prst="lin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F2C5C-060A-654E-905E-BB5856B99D7B}">
      <dsp:nvSpPr>
        <dsp:cNvPr id="0" name=""/>
        <dsp:cNvSpPr/>
      </dsp:nvSpPr>
      <dsp:spPr>
        <a:xfrm>
          <a:off x="0" y="1509390"/>
          <a:ext cx="8229600" cy="1507181"/>
        </a:xfrm>
        <a:prstGeom prst="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Weight </a:t>
          </a:r>
          <a:r>
            <a:rPr lang="en-US" sz="1900" kern="1200" dirty="0">
              <a:latin typeface="Times New Roman" panose="02020603050405020304" pitchFamily="18" charset="0"/>
              <a:cs typeface="Times New Roman" panose="02020603050405020304" pitchFamily="18" charset="0"/>
              <a:sym typeface="Wingdings" pitchFamily="2" charset="2"/>
            </a:rPr>
            <a:t> b</a:t>
          </a:r>
          <a:r>
            <a:rPr lang="en-US" sz="1900" kern="1200" dirty="0">
              <a:latin typeface="Times New Roman" panose="02020603050405020304" pitchFamily="18" charset="0"/>
              <a:cs typeface="Times New Roman" panose="02020603050405020304" pitchFamily="18" charset="0"/>
            </a:rPr>
            <a:t>lood pressure &amp; diabetes improve </a:t>
          </a:r>
          <a:r>
            <a:rPr lang="en-US" sz="1900" kern="1200" dirty="0">
              <a:latin typeface="Times New Roman" panose="02020603050405020304" pitchFamily="18" charset="0"/>
              <a:cs typeface="Times New Roman" panose="02020603050405020304" pitchFamily="18" charset="0"/>
              <a:sym typeface="Wingdings" pitchFamily="2" charset="2"/>
            </a:rPr>
            <a:t> </a:t>
          </a:r>
          <a:r>
            <a:rPr lang="en-US" sz="1900" kern="1200" dirty="0">
              <a:latin typeface="Times New Roman" panose="02020603050405020304" pitchFamily="18" charset="0"/>
              <a:cs typeface="Times New Roman" panose="02020603050405020304" pitchFamily="18" charset="0"/>
            </a:rPr>
            <a:t>possible risk of </a:t>
          </a:r>
        </a:p>
        <a:p>
          <a:pPr marL="0" lvl="0" indent="0" algn="ctr" defTabSz="84455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postural hypotension and hypoglycemia. </a:t>
          </a:r>
        </a:p>
      </dsp:txBody>
      <dsp:txXfrm>
        <a:off x="0" y="1509390"/>
        <a:ext cx="8229600" cy="1507181"/>
      </dsp:txXfrm>
    </dsp:sp>
    <dsp:sp modelId="{2C782389-59E2-4D48-BE1E-383BC1B7FA23}">
      <dsp:nvSpPr>
        <dsp:cNvPr id="0" name=""/>
        <dsp:cNvSpPr/>
      </dsp:nvSpPr>
      <dsp:spPr>
        <a:xfrm>
          <a:off x="0" y="3016572"/>
          <a:ext cx="8229600"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3A331-2328-3440-ADBE-FB36771A2317}">
      <dsp:nvSpPr>
        <dsp:cNvPr id="0" name=""/>
        <dsp:cNvSpPr/>
      </dsp:nvSpPr>
      <dsp:spPr>
        <a:xfrm>
          <a:off x="0" y="3016572"/>
          <a:ext cx="8229600" cy="1507181"/>
        </a:xfrm>
        <a:prstGeom prst="rect">
          <a:avLst/>
        </a:prstGeom>
        <a:gradFill flip="none" rotWithShape="0">
          <a:gsLst>
            <a:gs pos="0">
              <a:srgbClr val="D5FC79">
                <a:tint val="66000"/>
                <a:satMod val="160000"/>
              </a:srgbClr>
            </a:gs>
            <a:gs pos="50000">
              <a:srgbClr val="D5FC79">
                <a:tint val="44500"/>
                <a:satMod val="160000"/>
              </a:srgbClr>
            </a:gs>
            <a:gs pos="100000">
              <a:srgbClr val="D5FC79">
                <a:tint val="23500"/>
                <a:satMod val="160000"/>
              </a:srgbClr>
            </a:gs>
          </a:gsLst>
          <a:path path="circle">
            <a:fillToRect l="100000" b="100000"/>
          </a:path>
          <a:tileRect t="-100000" r="-100000"/>
        </a:gra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    </a:t>
          </a:r>
          <a:r>
            <a:rPr lang="en-US" sz="1900" kern="1200" dirty="0">
              <a:latin typeface="Times New Roman" panose="02020603050405020304" pitchFamily="18" charset="0"/>
              <a:cs typeface="Times New Roman" panose="02020603050405020304" pitchFamily="18" charset="0"/>
            </a:rPr>
            <a:t>Weight </a:t>
          </a:r>
          <a:r>
            <a:rPr lang="en-US" sz="1900" kern="1200" dirty="0">
              <a:latin typeface="Times New Roman" panose="02020603050405020304" pitchFamily="18" charset="0"/>
              <a:cs typeface="Times New Roman" panose="02020603050405020304" pitchFamily="18" charset="0"/>
              <a:sym typeface="Wingdings" pitchFamily="2" charset="2"/>
            </a:rPr>
            <a:t> </a:t>
          </a:r>
          <a:r>
            <a:rPr lang="en-US" sz="1900" kern="1200" dirty="0">
              <a:latin typeface="Times New Roman" panose="02020603050405020304" pitchFamily="18" charset="0"/>
              <a:cs typeface="Times New Roman" panose="02020603050405020304" pitchFamily="18" charset="0"/>
            </a:rPr>
            <a:t>Psychotropic, Adderall®, may cause over-stimulation </a:t>
          </a:r>
          <a:r>
            <a:rPr lang="en-US" sz="1900" kern="1200" dirty="0">
              <a:latin typeface="Times New Roman" panose="02020603050405020304" pitchFamily="18" charset="0"/>
              <a:cs typeface="Times New Roman" panose="02020603050405020304" pitchFamily="18" charset="0"/>
              <a:sym typeface="Wingdings" pitchFamily="2" charset="2"/>
            </a:rPr>
            <a:t></a:t>
          </a:r>
          <a:r>
            <a:rPr lang="en-US" sz="1900" kern="1200" dirty="0">
              <a:latin typeface="Times New Roman" panose="02020603050405020304" pitchFamily="18" charset="0"/>
              <a:cs typeface="Times New Roman" panose="02020603050405020304" pitchFamily="18" charset="0"/>
            </a:rPr>
            <a:t> dose reduction; and thyroid hormone requirements may need to be re-assessed due to possible change in absorption.</a:t>
          </a:r>
        </a:p>
      </dsp:txBody>
      <dsp:txXfrm>
        <a:off x="0" y="3016572"/>
        <a:ext cx="8229600" cy="15071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6154-11ED-C44E-981C-33CAD30CAE46}">
      <dsp:nvSpPr>
        <dsp:cNvPr id="0" name=""/>
        <dsp:cNvSpPr/>
      </dsp:nvSpPr>
      <dsp:spPr>
        <a:xfrm>
          <a:off x="332880" y="448030"/>
          <a:ext cx="7892700" cy="3629902"/>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670622"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rgbClr val="942093"/>
              </a:solidFill>
              <a:latin typeface="Times New Roman" panose="02020603050405020304" pitchFamily="18" charset="0"/>
              <a:cs typeface="Times New Roman" panose="02020603050405020304" pitchFamily="18" charset="0"/>
            </a:rPr>
            <a:t>Elevated psychiatric risk</a:t>
          </a:r>
          <a:r>
            <a:rPr lang="en-US" sz="1700" kern="1200" dirty="0">
              <a:latin typeface="Times New Roman" panose="02020603050405020304" pitchFamily="18" charset="0"/>
              <a:cs typeface="Times New Roman" panose="02020603050405020304" pitchFamily="18" charset="0"/>
            </a:rPr>
            <a:t>: GLP-1 RA use was associated with higher incidence of depression, anxiety, and suicidal ideation/attempts.</a:t>
          </a:r>
        </a:p>
        <a:p>
          <a:pPr marL="0" lvl="0" indent="0" algn="l" defTabSz="755650">
            <a:lnSpc>
              <a:spcPct val="90000"/>
            </a:lnSpc>
            <a:spcBef>
              <a:spcPct val="0"/>
            </a:spcBef>
            <a:spcAft>
              <a:spcPct val="35000"/>
            </a:spcAft>
            <a:buNone/>
          </a:pPr>
          <a:endParaRPr lang="en-US" sz="1700"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942093"/>
              </a:solidFill>
              <a:latin typeface="Times New Roman" panose="02020603050405020304" pitchFamily="18" charset="0"/>
              <a:cs typeface="Times New Roman" panose="02020603050405020304" pitchFamily="18" charset="0"/>
            </a:rPr>
            <a:t>Demographic variation</a:t>
          </a:r>
          <a:r>
            <a:rPr lang="en-US" sz="1700" kern="1200" dirty="0">
              <a:latin typeface="Times New Roman" panose="02020603050405020304" pitchFamily="18" charset="0"/>
              <a:cs typeface="Times New Roman" panose="02020603050405020304" pitchFamily="18" charset="0"/>
            </a:rPr>
            <a:t>:</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Females → higher anxiety (2.19×) and suicidality (2.53×) vs. males.</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Younger adults (18–49) → highest suicidal risk (3.01×).</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Black patients → higher suicidality (3.45×) vs. White/Asian groups.</a:t>
          </a:r>
        </a:p>
        <a:p>
          <a:pPr marL="0" lvl="0" indent="0" algn="l" defTabSz="755650">
            <a:lnSpc>
              <a:spcPct val="90000"/>
            </a:lnSpc>
            <a:spcBef>
              <a:spcPct val="0"/>
            </a:spcBef>
            <a:spcAft>
              <a:spcPct val="35000"/>
            </a:spcAft>
            <a:buNone/>
          </a:pPr>
          <a:endParaRPr lang="en-US" sz="1700"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942093"/>
              </a:solidFill>
              <a:latin typeface="Times New Roman" panose="02020603050405020304" pitchFamily="18" charset="0"/>
              <a:cs typeface="Times New Roman" panose="02020603050405020304" pitchFamily="18" charset="0"/>
            </a:rPr>
            <a:t>Dose and duration effect</a:t>
          </a:r>
          <a:r>
            <a:rPr lang="en-US" sz="1700" kern="1200" dirty="0">
              <a:latin typeface="Times New Roman" panose="02020603050405020304" pitchFamily="18" charset="0"/>
              <a:cs typeface="Times New Roman" panose="02020603050405020304" pitchFamily="18" charset="0"/>
            </a:rPr>
            <a:t>: Risk increased with higher doses (e.g., Wegovy 2.4 mg) and longer exposure.</a:t>
          </a:r>
        </a:p>
        <a:p>
          <a:pPr marL="0" lvl="0" indent="0" algn="l" defTabSz="755650">
            <a:lnSpc>
              <a:spcPct val="90000"/>
            </a:lnSpc>
            <a:spcBef>
              <a:spcPct val="0"/>
            </a:spcBef>
            <a:spcAft>
              <a:spcPct val="35000"/>
            </a:spcAft>
            <a:buNone/>
          </a:pPr>
          <a:endParaRPr lang="en-US" sz="1700"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kern="1200" dirty="0">
              <a:solidFill>
                <a:srgbClr val="942093"/>
              </a:solidFill>
              <a:latin typeface="Times New Roman" panose="02020603050405020304" pitchFamily="18" charset="0"/>
              <a:cs typeface="Times New Roman" panose="02020603050405020304" pitchFamily="18" charset="0"/>
            </a:rPr>
            <a:t>Temporal trend</a:t>
          </a:r>
          <a:r>
            <a:rPr lang="en-US" sz="1700" kern="1200" dirty="0">
              <a:latin typeface="Times New Roman" panose="02020603050405020304" pitchFamily="18" charset="0"/>
              <a:cs typeface="Times New Roman" panose="02020603050405020304" pitchFamily="18" charset="0"/>
            </a:rPr>
            <a:t>: Psychiatric risks appeared to escalate after 1 year of GLP-1 RA therapy. </a:t>
          </a:r>
        </a:p>
      </dsp:txBody>
      <dsp:txXfrm>
        <a:off x="332880" y="448030"/>
        <a:ext cx="7892700" cy="3629902"/>
      </dsp:txXfrm>
    </dsp:sp>
    <dsp:sp modelId="{07A4986C-1217-874C-BF86-41EF5CD26620}">
      <dsp:nvSpPr>
        <dsp:cNvPr id="0" name=""/>
        <dsp:cNvSpPr/>
      </dsp:nvSpPr>
      <dsp:spPr>
        <a:xfrm>
          <a:off x="4018" y="673479"/>
          <a:ext cx="1726528" cy="2589792"/>
        </a:xfrm>
        <a:prstGeom prst="rect">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C0918-1ED3-8C49-B8AB-184002D28282}">
      <dsp:nvSpPr>
        <dsp:cNvPr id="0" name=""/>
        <dsp:cNvSpPr/>
      </dsp:nvSpPr>
      <dsp:spPr>
        <a:xfrm>
          <a:off x="94922" y="13705"/>
          <a:ext cx="2536032" cy="1162666"/>
        </a:xfrm>
        <a:prstGeom prst="roundRect">
          <a:avLst>
            <a:gd name="adj" fmla="val 1000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Clinical </a:t>
          </a:r>
        </a:p>
      </dsp:txBody>
      <dsp:txXfrm>
        <a:off x="128975" y="47758"/>
        <a:ext cx="2467926" cy="1094560"/>
      </dsp:txXfrm>
    </dsp:sp>
    <dsp:sp modelId="{B43B1CBA-E54C-2849-9680-965742882A82}">
      <dsp:nvSpPr>
        <dsp:cNvPr id="0" name=""/>
        <dsp:cNvSpPr/>
      </dsp:nvSpPr>
      <dsp:spPr>
        <a:xfrm>
          <a:off x="348526" y="1176372"/>
          <a:ext cx="351748" cy="965292"/>
        </a:xfrm>
        <a:custGeom>
          <a:avLst/>
          <a:gdLst/>
          <a:ahLst/>
          <a:cxnLst/>
          <a:rect l="0" t="0" r="0" b="0"/>
          <a:pathLst>
            <a:path>
              <a:moveTo>
                <a:pt x="0" y="0"/>
              </a:moveTo>
              <a:lnTo>
                <a:pt x="0" y="965292"/>
              </a:lnTo>
              <a:lnTo>
                <a:pt x="351748" y="9652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AE281-106F-4944-9B1E-44BA8DFCE368}">
      <dsp:nvSpPr>
        <dsp:cNvPr id="0" name=""/>
        <dsp:cNvSpPr/>
      </dsp:nvSpPr>
      <dsp:spPr>
        <a:xfrm>
          <a:off x="700274" y="1423356"/>
          <a:ext cx="3015338" cy="143661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Patients with psychiatric comorbidities are at higher baseline risk yet often not monitored</a:t>
          </a:r>
        </a:p>
      </dsp:txBody>
      <dsp:txXfrm>
        <a:off x="742351" y="1465433"/>
        <a:ext cx="2931184" cy="1352463"/>
      </dsp:txXfrm>
    </dsp:sp>
    <dsp:sp modelId="{6C12B907-A18D-9243-8B11-51D477D4D2E8}">
      <dsp:nvSpPr>
        <dsp:cNvPr id="0" name=""/>
        <dsp:cNvSpPr/>
      </dsp:nvSpPr>
      <dsp:spPr>
        <a:xfrm>
          <a:off x="348526" y="1176372"/>
          <a:ext cx="398142" cy="2800084"/>
        </a:xfrm>
        <a:custGeom>
          <a:avLst/>
          <a:gdLst/>
          <a:ahLst/>
          <a:cxnLst/>
          <a:rect l="0" t="0" r="0" b="0"/>
          <a:pathLst>
            <a:path>
              <a:moveTo>
                <a:pt x="0" y="0"/>
              </a:moveTo>
              <a:lnTo>
                <a:pt x="0" y="2800084"/>
              </a:lnTo>
              <a:lnTo>
                <a:pt x="398142" y="280008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B15D8-A4A2-5548-80F2-58E9AA49A86C}">
      <dsp:nvSpPr>
        <dsp:cNvPr id="0" name=""/>
        <dsp:cNvSpPr/>
      </dsp:nvSpPr>
      <dsp:spPr>
        <a:xfrm>
          <a:off x="746668" y="3247907"/>
          <a:ext cx="3171751" cy="145709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Psychiatric follow-up offers early detection and contextual interpretation of emerging mood changes</a:t>
          </a:r>
        </a:p>
      </dsp:txBody>
      <dsp:txXfrm>
        <a:off x="789345" y="3290584"/>
        <a:ext cx="3086397" cy="1371745"/>
      </dsp:txXfrm>
    </dsp:sp>
    <dsp:sp modelId="{0AF2182A-F677-054A-9FB1-3C4CD4C607A6}">
      <dsp:nvSpPr>
        <dsp:cNvPr id="0" name=""/>
        <dsp:cNvSpPr/>
      </dsp:nvSpPr>
      <dsp:spPr>
        <a:xfrm>
          <a:off x="4189832" y="25752"/>
          <a:ext cx="2597768" cy="1105609"/>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Ethical</a:t>
          </a:r>
        </a:p>
      </dsp:txBody>
      <dsp:txXfrm>
        <a:off x="4222214" y="58134"/>
        <a:ext cx="2533004" cy="1040845"/>
      </dsp:txXfrm>
    </dsp:sp>
    <dsp:sp modelId="{6148B076-69AF-514B-B04E-63B1283A7D7A}">
      <dsp:nvSpPr>
        <dsp:cNvPr id="0" name=""/>
        <dsp:cNvSpPr/>
      </dsp:nvSpPr>
      <dsp:spPr>
        <a:xfrm>
          <a:off x="4449609" y="1131362"/>
          <a:ext cx="597564" cy="984568"/>
        </a:xfrm>
        <a:custGeom>
          <a:avLst/>
          <a:gdLst/>
          <a:ahLst/>
          <a:cxnLst/>
          <a:rect l="0" t="0" r="0" b="0"/>
          <a:pathLst>
            <a:path>
              <a:moveTo>
                <a:pt x="0" y="0"/>
              </a:moveTo>
              <a:lnTo>
                <a:pt x="0" y="984568"/>
              </a:lnTo>
              <a:lnTo>
                <a:pt x="597564" y="98456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464BD-919B-5944-8357-24B7D32520C7}">
      <dsp:nvSpPr>
        <dsp:cNvPr id="0" name=""/>
        <dsp:cNvSpPr/>
      </dsp:nvSpPr>
      <dsp:spPr>
        <a:xfrm>
          <a:off x="5047173" y="1400633"/>
          <a:ext cx="2762299" cy="143059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Informed consent should include emotional and cognitive effects, not just GI side effects and weight loss.</a:t>
          </a:r>
        </a:p>
      </dsp:txBody>
      <dsp:txXfrm>
        <a:off x="5089074" y="1442534"/>
        <a:ext cx="2678497" cy="1346792"/>
      </dsp:txXfrm>
    </dsp:sp>
    <dsp:sp modelId="{BFF7CE8E-5D7C-3940-BC23-BE55AE16F8D1}">
      <dsp:nvSpPr>
        <dsp:cNvPr id="0" name=""/>
        <dsp:cNvSpPr/>
      </dsp:nvSpPr>
      <dsp:spPr>
        <a:xfrm>
          <a:off x="4449609" y="1131362"/>
          <a:ext cx="693917" cy="2736569"/>
        </a:xfrm>
        <a:custGeom>
          <a:avLst/>
          <a:gdLst/>
          <a:ahLst/>
          <a:cxnLst/>
          <a:rect l="0" t="0" r="0" b="0"/>
          <a:pathLst>
            <a:path>
              <a:moveTo>
                <a:pt x="0" y="0"/>
              </a:moveTo>
              <a:lnTo>
                <a:pt x="0" y="2736569"/>
              </a:lnTo>
              <a:lnTo>
                <a:pt x="693917" y="27365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0F270-BEDA-2940-BA7A-CCF91AE7BF64}">
      <dsp:nvSpPr>
        <dsp:cNvPr id="0" name=""/>
        <dsp:cNvSpPr/>
      </dsp:nvSpPr>
      <dsp:spPr>
        <a:xfrm>
          <a:off x="5143526" y="3208920"/>
          <a:ext cx="2456940" cy="131802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rgbClr val="C00000"/>
              </a:solidFill>
              <a:latin typeface="Times New Roman" panose="02020603050405020304" pitchFamily="18" charset="0"/>
              <a:cs typeface="Times New Roman" panose="02020603050405020304" pitchFamily="18" charset="0"/>
            </a:rPr>
            <a:t>The goal is risk-informed use, not fear-based avoidance.</a:t>
          </a:r>
        </a:p>
      </dsp:txBody>
      <dsp:txXfrm>
        <a:off x="5182130" y="3247524"/>
        <a:ext cx="2379732" cy="12408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0238-C768-E54E-9929-093F7F71FC95}">
      <dsp:nvSpPr>
        <dsp:cNvPr id="0" name=""/>
        <dsp:cNvSpPr/>
      </dsp:nvSpPr>
      <dsp:spPr>
        <a:xfrm>
          <a:off x="0" y="60"/>
          <a:ext cx="8229600" cy="893884"/>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5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GLP-1 receptor agonists (and dual GIP/GLP-1 agents) are redefining treatment intersections between metabolic and psychiatric medicine.</a:t>
          </a:r>
        </a:p>
      </dsp:txBody>
      <dsp:txXfrm>
        <a:off x="43636" y="43696"/>
        <a:ext cx="8142328" cy="806612"/>
      </dsp:txXfrm>
    </dsp:sp>
    <dsp:sp modelId="{5960E717-3504-6448-B80F-4D5C76C51448}">
      <dsp:nvSpPr>
        <dsp:cNvPr id="0" name=""/>
        <dsp:cNvSpPr/>
      </dsp:nvSpPr>
      <dsp:spPr>
        <a:xfrm>
          <a:off x="0" y="908049"/>
          <a:ext cx="8229600" cy="89388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5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Their mechanisms extend beyond glucose regulation, influencing reward, motivation, and affective tone via central dopamine and serotonin pathways.</a:t>
          </a:r>
        </a:p>
      </dsp:txBody>
      <dsp:txXfrm>
        <a:off x="43636" y="951685"/>
        <a:ext cx="8142328" cy="806612"/>
      </dsp:txXfrm>
    </dsp:sp>
    <dsp:sp modelId="{2EBE9B62-A762-9047-85D9-21DDB20B9F56}">
      <dsp:nvSpPr>
        <dsp:cNvPr id="0" name=""/>
        <dsp:cNvSpPr/>
      </dsp:nvSpPr>
      <dsp:spPr>
        <a:xfrm>
          <a:off x="0" y="1816039"/>
          <a:ext cx="8229600" cy="893884"/>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5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Evidence supports metabolic and cognitive benefits, but clinicians must remain vigilant for affective blunting or mood destabilization, especially in vulnerable populations.</a:t>
          </a:r>
        </a:p>
      </dsp:txBody>
      <dsp:txXfrm>
        <a:off x="43636" y="1859675"/>
        <a:ext cx="8142328" cy="806612"/>
      </dsp:txXfrm>
    </dsp:sp>
    <dsp:sp modelId="{C5B04AF3-253F-BB4D-9FE3-6B07F98FD591}">
      <dsp:nvSpPr>
        <dsp:cNvPr id="0" name=""/>
        <dsp:cNvSpPr/>
      </dsp:nvSpPr>
      <dsp:spPr>
        <a:xfrm>
          <a:off x="0" y="2724028"/>
          <a:ext cx="8229600" cy="893884"/>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5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Individualized titration and interdisciplinary care - psychiatry, endocrinology, and primary care- are key to maximizing benefits and minimizing risks.</a:t>
          </a:r>
        </a:p>
      </dsp:txBody>
      <dsp:txXfrm>
        <a:off x="43636" y="2767664"/>
        <a:ext cx="8142328" cy="806612"/>
      </dsp:txXfrm>
    </dsp:sp>
    <dsp:sp modelId="{6771A17D-347B-624E-AF5B-EADB7B050526}">
      <dsp:nvSpPr>
        <dsp:cNvPr id="0" name=""/>
        <dsp:cNvSpPr/>
      </dsp:nvSpPr>
      <dsp:spPr>
        <a:xfrm>
          <a:off x="0" y="3632017"/>
          <a:ext cx="8229600" cy="89388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5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In psychiatric practice, GLP-1 agents represent a biological bridge between mind and metabolism, demanding both scientific precision and empathic oversight.</a:t>
          </a:r>
        </a:p>
      </dsp:txBody>
      <dsp:txXfrm>
        <a:off x="43636" y="3675653"/>
        <a:ext cx="8142328" cy="806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8BFFD-0E72-C945-878C-873EFF82EA09}">
      <dsp:nvSpPr>
        <dsp:cNvPr id="0" name=""/>
        <dsp:cNvSpPr/>
      </dsp:nvSpPr>
      <dsp:spPr>
        <a:xfrm>
          <a:off x="121551" y="56272"/>
          <a:ext cx="7909567" cy="959293"/>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b="0" i="0" kern="1200" baseline="0" dirty="0">
              <a:solidFill>
                <a:schemeClr val="tx1"/>
              </a:solidFill>
              <a:latin typeface="Times New Roman" panose="02020603050405020304" pitchFamily="18" charset="0"/>
              <a:cs typeface="Times New Roman" panose="02020603050405020304" pitchFamily="18" charset="0"/>
            </a:rPr>
            <a:t>32-year-old woman with recurrent major depressive disorder starts semaglutide 1 mg weekly, prescribed by her primary-care clinician for weight management. Within nine months, she’s down 23 kg; her BMI is 24. Labs normal.</a:t>
          </a:r>
          <a:endParaRPr lang="en-US" sz="1500" kern="1200" dirty="0">
            <a:solidFill>
              <a:schemeClr val="tx1"/>
            </a:solidFill>
            <a:latin typeface="Times New Roman" panose="02020603050405020304" pitchFamily="18" charset="0"/>
            <a:cs typeface="Times New Roman" panose="02020603050405020304" pitchFamily="18" charset="0"/>
          </a:endParaRPr>
        </a:p>
      </dsp:txBody>
      <dsp:txXfrm>
        <a:off x="149648" y="84369"/>
        <a:ext cx="6579876" cy="903099"/>
      </dsp:txXfrm>
    </dsp:sp>
    <dsp:sp modelId="{72001DA6-E798-C84C-87AB-31701C109981}">
      <dsp:nvSpPr>
        <dsp:cNvPr id="0" name=""/>
        <dsp:cNvSpPr/>
      </dsp:nvSpPr>
      <dsp:spPr>
        <a:xfrm>
          <a:off x="358728" y="1133710"/>
          <a:ext cx="7555036" cy="959293"/>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150000"/>
            </a:lnSpc>
            <a:spcBef>
              <a:spcPct val="0"/>
            </a:spcBef>
            <a:spcAft>
              <a:spcPct val="35000"/>
            </a:spcAft>
            <a:buNone/>
          </a:pPr>
          <a:r>
            <a:rPr lang="en-US" sz="1550" b="0" i="0" kern="1200" baseline="0" dirty="0">
              <a:solidFill>
                <a:schemeClr val="tx1"/>
              </a:solidFill>
              <a:latin typeface="Times New Roman" panose="02020603050405020304" pitchFamily="18" charset="0"/>
              <a:cs typeface="Times New Roman" panose="02020603050405020304" pitchFamily="18" charset="0"/>
            </a:rPr>
            <a:t>But during follow up visit, she’s tearful. ‘</a:t>
          </a:r>
          <a:r>
            <a:rPr lang="en-US" sz="1550" b="1" i="0" kern="1200" baseline="0" dirty="0">
              <a:solidFill>
                <a:schemeClr val="tx1"/>
              </a:solidFill>
              <a:latin typeface="Times New Roman" panose="02020603050405020304" pitchFamily="18" charset="0"/>
              <a:cs typeface="Times New Roman" panose="02020603050405020304" pitchFamily="18" charset="0"/>
            </a:rPr>
            <a:t>Food doesn’t taste the same</a:t>
          </a:r>
          <a:r>
            <a:rPr lang="en-US" sz="1550" b="0" i="0" kern="1200" baseline="0" dirty="0">
              <a:solidFill>
                <a:schemeClr val="tx1"/>
              </a:solidFill>
              <a:latin typeface="Times New Roman" panose="02020603050405020304" pitchFamily="18" charset="0"/>
              <a:cs typeface="Times New Roman" panose="02020603050405020304" pitchFamily="18" charset="0"/>
            </a:rPr>
            <a:t>,’ she says. ‘</a:t>
          </a:r>
          <a:r>
            <a:rPr lang="en-US" sz="1550" b="1" i="0" kern="1200" baseline="0" dirty="0">
              <a:solidFill>
                <a:schemeClr val="tx1"/>
              </a:solidFill>
              <a:latin typeface="Times New Roman" panose="02020603050405020304" pitchFamily="18" charset="0"/>
              <a:cs typeface="Times New Roman" panose="02020603050405020304" pitchFamily="18" charset="0"/>
            </a:rPr>
            <a:t>I have lost the weight that I always wanted but I’m not happy</a:t>
          </a:r>
          <a:r>
            <a:rPr lang="en-US" sz="1550" b="0" i="0" kern="1200" baseline="0" dirty="0">
              <a:solidFill>
                <a:schemeClr val="tx1"/>
              </a:solidFill>
              <a:latin typeface="Times New Roman" panose="02020603050405020304" pitchFamily="18" charset="0"/>
              <a:cs typeface="Times New Roman" panose="02020603050405020304" pitchFamily="18" charset="0"/>
            </a:rPr>
            <a:t>.’</a:t>
          </a:r>
          <a:endParaRPr lang="en-US" sz="1550" kern="1200" dirty="0">
            <a:solidFill>
              <a:schemeClr val="tx1"/>
            </a:solidFill>
            <a:latin typeface="Times New Roman" panose="02020603050405020304" pitchFamily="18" charset="0"/>
            <a:cs typeface="Times New Roman" panose="02020603050405020304" pitchFamily="18" charset="0"/>
          </a:endParaRPr>
        </a:p>
      </dsp:txBody>
      <dsp:txXfrm>
        <a:off x="386825" y="1161807"/>
        <a:ext cx="6150570" cy="903099"/>
      </dsp:txXfrm>
    </dsp:sp>
    <dsp:sp modelId="{34B0B3B3-8184-6C43-BB05-6B71927D4929}">
      <dsp:nvSpPr>
        <dsp:cNvPr id="0" name=""/>
        <dsp:cNvSpPr/>
      </dsp:nvSpPr>
      <dsp:spPr>
        <a:xfrm>
          <a:off x="189132" y="2281483"/>
          <a:ext cx="7840241" cy="959293"/>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688975">
            <a:lnSpc>
              <a:spcPct val="150000"/>
            </a:lnSpc>
            <a:spcBef>
              <a:spcPct val="0"/>
            </a:spcBef>
            <a:spcAft>
              <a:spcPct val="35000"/>
            </a:spcAft>
            <a:buNone/>
          </a:pPr>
          <a:r>
            <a:rPr lang="en-US" sz="1550" b="1" i="0" kern="1200" baseline="0" dirty="0">
              <a:solidFill>
                <a:schemeClr val="tx1"/>
              </a:solidFill>
              <a:latin typeface="Times New Roman" panose="02020603050405020304" pitchFamily="18" charset="0"/>
              <a:cs typeface="Times New Roman" panose="02020603050405020304" pitchFamily="18" charset="0"/>
            </a:rPr>
            <a:t>Sleep poor, low libido, affect blunted</a:t>
          </a:r>
          <a:r>
            <a:rPr lang="en-US" sz="1550" b="0" i="0" kern="1200" baseline="0" dirty="0">
              <a:solidFill>
                <a:schemeClr val="tx1"/>
              </a:solidFill>
              <a:latin typeface="Times New Roman" panose="02020603050405020304" pitchFamily="18" charset="0"/>
              <a:cs typeface="Times New Roman" panose="02020603050405020304" pitchFamily="18" charset="0"/>
            </a:rPr>
            <a:t>. Denies suicidal ideation/ intent/ plan. No concern for psychosis. “</a:t>
          </a:r>
          <a:r>
            <a:rPr lang="en-US" sz="1550" b="1" i="0" kern="1200" baseline="0" dirty="0">
              <a:solidFill>
                <a:schemeClr val="tx1"/>
              </a:solidFill>
              <a:latin typeface="Times New Roman" panose="02020603050405020304" pitchFamily="18" charset="0"/>
              <a:cs typeface="Times New Roman" panose="02020603050405020304" pitchFamily="18" charset="0"/>
            </a:rPr>
            <a:t>Just a strange emotional numbness I have</a:t>
          </a:r>
          <a:r>
            <a:rPr lang="en-US" sz="1550" b="0" i="0" kern="1200" baseline="0" dirty="0">
              <a:solidFill>
                <a:schemeClr val="tx1"/>
              </a:solidFill>
              <a:latin typeface="Times New Roman" panose="02020603050405020304" pitchFamily="18" charset="0"/>
              <a:cs typeface="Times New Roman" panose="02020603050405020304" pitchFamily="18" charset="0"/>
            </a:rPr>
            <a:t>.”</a:t>
          </a:r>
          <a:endParaRPr lang="en-US" sz="1550" kern="1200" dirty="0">
            <a:solidFill>
              <a:schemeClr val="tx1"/>
            </a:solidFill>
            <a:latin typeface="Times New Roman" panose="02020603050405020304" pitchFamily="18" charset="0"/>
            <a:cs typeface="Times New Roman" panose="02020603050405020304" pitchFamily="18" charset="0"/>
          </a:endParaRPr>
        </a:p>
      </dsp:txBody>
      <dsp:txXfrm>
        <a:off x="217229" y="2309580"/>
        <a:ext cx="6394677" cy="903099"/>
      </dsp:txXfrm>
    </dsp:sp>
    <dsp:sp modelId="{76064BD9-B19A-4842-B889-50CF200442F1}">
      <dsp:nvSpPr>
        <dsp:cNvPr id="0" name=""/>
        <dsp:cNvSpPr/>
      </dsp:nvSpPr>
      <dsp:spPr>
        <a:xfrm>
          <a:off x="1207430" y="3395091"/>
          <a:ext cx="6583680" cy="77442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b="0" i="0" kern="1200" baseline="0" dirty="0">
              <a:solidFill>
                <a:schemeClr val="tx1"/>
              </a:solidFill>
              <a:latin typeface="Times New Roman" panose="02020603050405020304" pitchFamily="18" charset="0"/>
              <a:cs typeface="Times New Roman" panose="02020603050405020304" pitchFamily="18" charset="0"/>
            </a:rPr>
            <a:t>Her endocrinologist calls it weight loss success</a:t>
          </a:r>
          <a:r>
            <a:rPr lang="en-US" sz="2700" b="0" i="0" kern="1200" baseline="0" dirty="0">
              <a:solidFill>
                <a:schemeClr val="tx1"/>
              </a:solidFill>
              <a:latin typeface="Times New Roman" panose="02020603050405020304" pitchFamily="18" charset="0"/>
              <a:cs typeface="Times New Roman" panose="02020603050405020304" pitchFamily="18" charset="0"/>
            </a:rPr>
            <a:t>.</a:t>
          </a:r>
          <a:endParaRPr lang="en-US" sz="2700" kern="1200" dirty="0">
            <a:solidFill>
              <a:schemeClr val="tx1"/>
            </a:solidFill>
            <a:latin typeface="Times New Roman" panose="02020603050405020304" pitchFamily="18" charset="0"/>
            <a:cs typeface="Times New Roman" panose="02020603050405020304" pitchFamily="18" charset="0"/>
          </a:endParaRPr>
        </a:p>
      </dsp:txBody>
      <dsp:txXfrm>
        <a:off x="1230112" y="3417773"/>
        <a:ext cx="5363392" cy="729063"/>
      </dsp:txXfrm>
    </dsp:sp>
    <dsp:sp modelId="{08335D52-0F21-3747-A140-7944C5CF11A5}">
      <dsp:nvSpPr>
        <dsp:cNvPr id="0" name=""/>
        <dsp:cNvSpPr/>
      </dsp:nvSpPr>
      <dsp:spPr>
        <a:xfrm>
          <a:off x="6956547" y="748798"/>
          <a:ext cx="623540" cy="623540"/>
        </a:xfrm>
        <a:prstGeom prst="downArrow">
          <a:avLst>
            <a:gd name="adj1" fmla="val 55000"/>
            <a:gd name="adj2" fmla="val 45000"/>
          </a:avLst>
        </a:prstGeom>
        <a:solidFill>
          <a:schemeClr val="bg1">
            <a:lumMod val="95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096844" y="748798"/>
        <a:ext cx="342947" cy="469214"/>
      </dsp:txXfrm>
    </dsp:sp>
    <dsp:sp modelId="{79000975-7B43-6940-B971-9A172270B2CC}">
      <dsp:nvSpPr>
        <dsp:cNvPr id="0" name=""/>
        <dsp:cNvSpPr/>
      </dsp:nvSpPr>
      <dsp:spPr>
        <a:xfrm>
          <a:off x="6495057" y="1896575"/>
          <a:ext cx="623540" cy="623540"/>
        </a:xfrm>
        <a:prstGeom prst="downArrow">
          <a:avLst>
            <a:gd name="adj1" fmla="val 55000"/>
            <a:gd name="adj2" fmla="val 45000"/>
          </a:avLst>
        </a:prstGeom>
        <a:solidFill>
          <a:schemeClr val="bg1">
            <a:lumMod val="95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635354" y="1896575"/>
        <a:ext cx="342947" cy="469214"/>
      </dsp:txXfrm>
    </dsp:sp>
    <dsp:sp modelId="{D9AD5414-72B8-0143-B92C-A95A5AE6F5D9}">
      <dsp:nvSpPr>
        <dsp:cNvPr id="0" name=""/>
        <dsp:cNvSpPr/>
      </dsp:nvSpPr>
      <dsp:spPr>
        <a:xfrm>
          <a:off x="6405161" y="3030286"/>
          <a:ext cx="623540" cy="623540"/>
        </a:xfrm>
        <a:prstGeom prst="downArrow">
          <a:avLst>
            <a:gd name="adj1" fmla="val 55000"/>
            <a:gd name="adj2" fmla="val 45000"/>
          </a:avLst>
        </a:prstGeom>
        <a:solidFill>
          <a:schemeClr val="bg1">
            <a:lumMod val="95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545458" y="3030286"/>
        <a:ext cx="342947" cy="469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9E79B-4AD6-A64B-B3E5-BAC05E948544}">
      <dsp:nvSpPr>
        <dsp:cNvPr id="0" name=""/>
        <dsp:cNvSpPr/>
      </dsp:nvSpPr>
      <dsp:spPr>
        <a:xfrm>
          <a:off x="3616" y="1158363"/>
          <a:ext cx="1581224" cy="2209236"/>
        </a:xfrm>
        <a:prstGeom prst="roundRect">
          <a:avLst>
            <a:gd name="adj" fmla="val 10000"/>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Weight </a:t>
          </a:r>
        </a:p>
      </dsp:txBody>
      <dsp:txXfrm>
        <a:off x="49928" y="1204675"/>
        <a:ext cx="1488600" cy="2116612"/>
      </dsp:txXfrm>
    </dsp:sp>
    <dsp:sp modelId="{73BC44FB-8AC8-794E-8F51-1BCDD5822F59}">
      <dsp:nvSpPr>
        <dsp:cNvPr id="0" name=""/>
        <dsp:cNvSpPr/>
      </dsp:nvSpPr>
      <dsp:spPr>
        <a:xfrm>
          <a:off x="1644326" y="2066909"/>
          <a:ext cx="532492" cy="392143"/>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44326" y="2145338"/>
        <a:ext cx="414849" cy="235285"/>
      </dsp:txXfrm>
    </dsp:sp>
    <dsp:sp modelId="{EC0F44CD-E68E-A54B-8FA7-55CE54F9D8F9}">
      <dsp:nvSpPr>
        <dsp:cNvPr id="0" name=""/>
        <dsp:cNvSpPr/>
      </dsp:nvSpPr>
      <dsp:spPr>
        <a:xfrm>
          <a:off x="2217330" y="1158363"/>
          <a:ext cx="1581224" cy="2209236"/>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 Gut &amp; Adipose tissue hormones </a:t>
          </a:r>
        </a:p>
      </dsp:txBody>
      <dsp:txXfrm>
        <a:off x="2263642" y="1204675"/>
        <a:ext cx="1488600" cy="2116612"/>
      </dsp:txXfrm>
    </dsp:sp>
    <dsp:sp modelId="{F9C305A3-FE56-D541-98C7-5A36F1C08ECB}">
      <dsp:nvSpPr>
        <dsp:cNvPr id="0" name=""/>
        <dsp:cNvSpPr/>
      </dsp:nvSpPr>
      <dsp:spPr>
        <a:xfrm>
          <a:off x="3860818" y="2066909"/>
          <a:ext cx="526938" cy="392143"/>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60818" y="2145338"/>
        <a:ext cx="409295" cy="235285"/>
      </dsp:txXfrm>
    </dsp:sp>
    <dsp:sp modelId="{6CF09ACD-4D56-BC4E-9AE8-02D8E7A0B682}">
      <dsp:nvSpPr>
        <dsp:cNvPr id="0" name=""/>
        <dsp:cNvSpPr/>
      </dsp:nvSpPr>
      <dsp:spPr>
        <a:xfrm>
          <a:off x="4431044" y="1158363"/>
          <a:ext cx="1581224" cy="2209236"/>
        </a:xfrm>
        <a:prstGeom prst="roundRect">
          <a:avLst>
            <a:gd name="adj" fmla="val 10000"/>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Brain </a:t>
          </a:r>
          <a:r>
            <a:rPr lang="en-US" sz="1900" kern="1200" dirty="0">
              <a:latin typeface="Times New Roman" panose="02020603050405020304" pitchFamily="18" charset="0"/>
              <a:cs typeface="Times New Roman" panose="02020603050405020304" pitchFamily="18" charset="0"/>
            </a:rPr>
            <a:t>🧠</a:t>
          </a:r>
          <a:r>
            <a:rPr lang="en-US" sz="1900" kern="1200" dirty="0">
              <a:solidFill>
                <a:schemeClr val="tx1"/>
              </a:solidFill>
              <a:latin typeface="Times New Roman" panose="02020603050405020304" pitchFamily="18" charset="0"/>
              <a:cs typeface="Times New Roman" panose="02020603050405020304" pitchFamily="18" charset="0"/>
            </a:rPr>
            <a:t> </a:t>
          </a:r>
        </a:p>
      </dsp:txBody>
      <dsp:txXfrm>
        <a:off x="4477356" y="1204675"/>
        <a:ext cx="1488600" cy="2116612"/>
      </dsp:txXfrm>
    </dsp:sp>
    <dsp:sp modelId="{AFF13338-227B-224F-B0E2-0076DD922BAD}">
      <dsp:nvSpPr>
        <dsp:cNvPr id="0" name=""/>
        <dsp:cNvSpPr/>
      </dsp:nvSpPr>
      <dsp:spPr>
        <a:xfrm>
          <a:off x="6104604" y="2066909"/>
          <a:ext cx="466793" cy="392143"/>
        </a:xfrm>
        <a:prstGeom prst="rightArrow">
          <a:avLst>
            <a:gd name="adj1" fmla="val 60000"/>
            <a:gd name="adj2" fmla="val 50000"/>
          </a:avLst>
        </a:prstGeom>
        <a:solidFill>
          <a:srgbClr val="FFC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104604" y="2145338"/>
        <a:ext cx="349150" cy="235285"/>
      </dsp:txXfrm>
    </dsp:sp>
    <dsp:sp modelId="{B1377404-6063-FE4B-A736-786F288EB6C2}">
      <dsp:nvSpPr>
        <dsp:cNvPr id="0" name=""/>
        <dsp:cNvSpPr/>
      </dsp:nvSpPr>
      <dsp:spPr>
        <a:xfrm>
          <a:off x="6644759" y="1158363"/>
          <a:ext cx="1581224" cy="220923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Hunger, perception, cognition, emotion and behavior</a:t>
          </a:r>
        </a:p>
      </dsp:txBody>
      <dsp:txXfrm>
        <a:off x="6691071" y="1204675"/>
        <a:ext cx="1488600" cy="2116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BB94B-C165-5042-828D-13462DCF47DC}">
      <dsp:nvSpPr>
        <dsp:cNvPr id="0" name=""/>
        <dsp:cNvSpPr/>
      </dsp:nvSpPr>
      <dsp:spPr>
        <a:xfrm>
          <a:off x="13061" y="-119922"/>
          <a:ext cx="1762618" cy="668710"/>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Leptin: </a:t>
          </a:r>
        </a:p>
      </dsp:txBody>
      <dsp:txXfrm>
        <a:off x="13061" y="-119922"/>
        <a:ext cx="1762618" cy="445807"/>
      </dsp:txXfrm>
    </dsp:sp>
    <dsp:sp modelId="{1F26494B-F173-2942-AAD3-C739705E0736}">
      <dsp:nvSpPr>
        <dsp:cNvPr id="0" name=""/>
        <dsp:cNvSpPr/>
      </dsp:nvSpPr>
      <dsp:spPr>
        <a:xfrm>
          <a:off x="219540" y="325885"/>
          <a:ext cx="2070406" cy="4320000"/>
        </a:xfrm>
        <a:prstGeom prst="roundRect">
          <a:avLst>
            <a:gd name="adj" fmla="val 10000"/>
          </a:avLst>
        </a:prstGeom>
        <a:solidFill>
          <a:schemeClr val="bg1">
            <a:lumMod val="9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100000"/>
            </a:lnSpc>
            <a:spcBef>
              <a:spcPct val="0"/>
            </a:spcBef>
            <a:spcAft>
              <a:spcPct val="15000"/>
            </a:spcAft>
            <a:buFont typeface="Wingdings" pitchFamily="2" charset="2"/>
            <a:buChar char="§"/>
          </a:pPr>
          <a:r>
            <a:rPr lang="en-US" sz="1600" kern="1200" dirty="0">
              <a:latin typeface="Times New Roman" panose="02020603050405020304" pitchFamily="18" charset="0"/>
              <a:cs typeface="Times New Roman" panose="02020603050405020304" pitchFamily="18" charset="0"/>
            </a:rPr>
            <a:t>Secreted by white adipose tissue. </a:t>
          </a:r>
        </a:p>
        <a:p>
          <a:pPr marL="171450" lvl="1" indent="-171450" algn="l" defTabSz="711200">
            <a:lnSpc>
              <a:spcPct val="100000"/>
            </a:lnSpc>
            <a:spcBef>
              <a:spcPct val="0"/>
            </a:spcBef>
            <a:spcAft>
              <a:spcPct val="15000"/>
            </a:spcAft>
            <a:buFont typeface="Wingdings" pitchFamily="2" charset="2"/>
            <a:buNone/>
          </a:pPr>
          <a:endParaRPr lang="en-US" sz="1600" kern="1200" dirty="0">
            <a:latin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ct val="15000"/>
            </a:spcAft>
            <a:buFont typeface="Wingdings" pitchFamily="2" charset="2"/>
            <a:buChar char="§"/>
          </a:pPr>
          <a:r>
            <a:rPr lang="en-US" sz="1600" kern="1200" dirty="0">
              <a:latin typeface="Times New Roman" panose="02020603050405020304" pitchFamily="18" charset="0"/>
              <a:cs typeface="Times New Roman" panose="02020603050405020304" pitchFamily="18" charset="0"/>
            </a:rPr>
            <a:t>Core hormone to control body weight.</a:t>
          </a:r>
        </a:p>
        <a:p>
          <a:pPr marL="171450" lvl="1" indent="-171450" algn="l" defTabSz="711200">
            <a:lnSpc>
              <a:spcPct val="100000"/>
            </a:lnSpc>
            <a:spcBef>
              <a:spcPct val="0"/>
            </a:spcBef>
            <a:spcAft>
              <a:spcPct val="15000"/>
            </a:spcAft>
            <a:buFont typeface="Wingdings" pitchFamily="2" charset="2"/>
            <a:buChar char="§"/>
          </a:pPr>
          <a:endParaRPr lang="en-US" sz="1600" kern="1200" dirty="0">
            <a:latin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ct val="15000"/>
            </a:spcAft>
            <a:buFont typeface="Wingdings" pitchFamily="2" charset="2"/>
            <a:buChar char="§"/>
          </a:pPr>
          <a:r>
            <a:rPr lang="en-US" sz="1600" kern="1200" dirty="0">
              <a:latin typeface="Times New Roman" panose="02020603050405020304" pitchFamily="18" charset="0"/>
              <a:cs typeface="Times New Roman" panose="02020603050405020304" pitchFamily="18" charset="0"/>
            </a:rPr>
            <a:t>Levels proportional to body mass fat = (implies) weight loss = less appetite and decreased energy expenditure.</a:t>
          </a:r>
        </a:p>
      </dsp:txBody>
      <dsp:txXfrm>
        <a:off x="280180" y="386525"/>
        <a:ext cx="1949126" cy="4198720"/>
      </dsp:txXfrm>
    </dsp:sp>
    <dsp:sp modelId="{BC398EF4-0158-3E44-8959-D71502E7540C}">
      <dsp:nvSpPr>
        <dsp:cNvPr id="0" name=""/>
        <dsp:cNvSpPr/>
      </dsp:nvSpPr>
      <dsp:spPr>
        <a:xfrm>
          <a:off x="2081025" y="-116224"/>
          <a:ext cx="647333" cy="43841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081025" y="-28542"/>
        <a:ext cx="515809" cy="263048"/>
      </dsp:txXfrm>
    </dsp:sp>
    <dsp:sp modelId="{35CF456D-EA3F-594F-8662-2077C166DE55}">
      <dsp:nvSpPr>
        <dsp:cNvPr id="0" name=""/>
        <dsp:cNvSpPr/>
      </dsp:nvSpPr>
      <dsp:spPr>
        <a:xfrm>
          <a:off x="2997063" y="-119922"/>
          <a:ext cx="1762618" cy="66871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Adiponectin</a:t>
          </a:r>
        </a:p>
      </dsp:txBody>
      <dsp:txXfrm>
        <a:off x="2997063" y="-119922"/>
        <a:ext cx="1762618" cy="445807"/>
      </dsp:txXfrm>
    </dsp:sp>
    <dsp:sp modelId="{F6B85237-442E-F64D-A0F9-87940D058CB1}">
      <dsp:nvSpPr>
        <dsp:cNvPr id="0" name=""/>
        <dsp:cNvSpPr/>
      </dsp:nvSpPr>
      <dsp:spPr>
        <a:xfrm>
          <a:off x="3177623" y="325885"/>
          <a:ext cx="2122245" cy="4320000"/>
        </a:xfrm>
        <a:prstGeom prst="roundRect">
          <a:avLst>
            <a:gd name="adj" fmla="val 10000"/>
          </a:avLst>
        </a:prstGeom>
        <a:solidFill>
          <a:schemeClr val="accent2">
            <a:lumMod val="20000"/>
            <a:lumOff val="80000"/>
            <a:alpha val="9000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100000"/>
            </a:lnSpc>
            <a:spcBef>
              <a:spcPct val="0"/>
            </a:spcBef>
            <a:spcAft>
              <a:spcPct val="15000"/>
            </a:spcAft>
            <a:buFont typeface="Wingdings" pitchFamily="2" charset="2"/>
            <a:buChar char="§"/>
          </a:pPr>
          <a:endParaRPr lang="en-US" sz="1600" kern="1200" dirty="0">
            <a:latin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ct val="15000"/>
            </a:spcAft>
            <a:buFont typeface="Wingdings" pitchFamily="2" charset="2"/>
            <a:buChar char="§"/>
          </a:pPr>
          <a:r>
            <a:rPr lang="en-US" sz="1600" kern="1200" dirty="0">
              <a:latin typeface="Times New Roman" panose="02020603050405020304" pitchFamily="18" charset="0"/>
              <a:cs typeface="Times New Roman" panose="02020603050405020304" pitchFamily="18" charset="0"/>
            </a:rPr>
            <a:t>Synthesized by white adipose tissue. </a:t>
          </a:r>
        </a:p>
        <a:p>
          <a:pPr marL="171450" lvl="1" indent="-171450" algn="l" defTabSz="711200">
            <a:lnSpc>
              <a:spcPct val="100000"/>
            </a:lnSpc>
            <a:spcBef>
              <a:spcPct val="0"/>
            </a:spcBef>
            <a:spcAft>
              <a:spcPct val="15000"/>
            </a:spcAft>
            <a:buFontTx/>
            <a:buNone/>
          </a:pPr>
          <a:endParaRPr lang="en-US" sz="1600" kern="1200" dirty="0">
            <a:latin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ct val="15000"/>
            </a:spcAft>
            <a:buFont typeface="Wingdings" pitchFamily="2" charset="2"/>
            <a:buChar char="§"/>
          </a:pPr>
          <a:r>
            <a:rPr lang="en-US" sz="1600" kern="1200" dirty="0">
              <a:latin typeface="Times New Roman" panose="02020603050405020304" pitchFamily="18" charset="0"/>
              <a:cs typeface="Times New Roman" panose="02020603050405020304" pitchFamily="18" charset="0"/>
            </a:rPr>
            <a:t>Levels inversely proportional to body fat mass (higher body fat </a:t>
          </a:r>
          <a:r>
            <a:rPr lang="en-US" sz="1600" kern="1200" dirty="0">
              <a:latin typeface="Times New Roman" panose="02020603050405020304" pitchFamily="18" charset="0"/>
              <a:cs typeface="Times New Roman" panose="02020603050405020304" pitchFamily="18" charset="0"/>
              <a:sym typeface="Wingdings" pitchFamily="2" charset="2"/>
            </a:rPr>
            <a:t></a:t>
          </a:r>
          <a:r>
            <a:rPr lang="en-US" sz="1600" kern="1200" dirty="0">
              <a:latin typeface="Times New Roman" panose="02020603050405020304" pitchFamily="18" charset="0"/>
              <a:cs typeface="Times New Roman" panose="02020603050405020304" pitchFamily="18" charset="0"/>
            </a:rPr>
            <a:t> lower adiponectin)</a:t>
          </a:r>
        </a:p>
      </dsp:txBody>
      <dsp:txXfrm>
        <a:off x="3239781" y="388043"/>
        <a:ext cx="1997929" cy="4195684"/>
      </dsp:txXfrm>
    </dsp:sp>
    <dsp:sp modelId="{70C40E3D-2FC3-7E42-AE96-D06CF47CC3CE}">
      <dsp:nvSpPr>
        <dsp:cNvPr id="0" name=""/>
        <dsp:cNvSpPr/>
      </dsp:nvSpPr>
      <dsp:spPr>
        <a:xfrm rot="21474925">
          <a:off x="5071507" y="-115884"/>
          <a:ext cx="661070" cy="438412"/>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071551" y="-25810"/>
        <a:ext cx="529546" cy="263048"/>
      </dsp:txXfrm>
    </dsp:sp>
    <dsp:sp modelId="{B9B9389D-02B2-5C43-80EB-A3379A7E61F9}">
      <dsp:nvSpPr>
        <dsp:cNvPr id="0" name=""/>
        <dsp:cNvSpPr/>
      </dsp:nvSpPr>
      <dsp:spPr>
        <a:xfrm>
          <a:off x="6006985" y="-121993"/>
          <a:ext cx="1935742" cy="67699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Cytokines</a:t>
          </a:r>
        </a:p>
      </dsp:txBody>
      <dsp:txXfrm>
        <a:off x="6006985" y="-121993"/>
        <a:ext cx="1935742" cy="451330"/>
      </dsp:txXfrm>
    </dsp:sp>
    <dsp:sp modelId="{AE3FE74F-6DD5-FE42-89F1-4B8A3CDACA6F}">
      <dsp:nvSpPr>
        <dsp:cNvPr id="0" name=""/>
        <dsp:cNvSpPr/>
      </dsp:nvSpPr>
      <dsp:spPr>
        <a:xfrm>
          <a:off x="6453920" y="327956"/>
          <a:ext cx="1762618" cy="4320000"/>
        </a:xfrm>
        <a:prstGeom prst="roundRect">
          <a:avLst>
            <a:gd name="adj" fmla="val 10000"/>
          </a:avLst>
        </a:prstGeom>
        <a:solidFill>
          <a:schemeClr val="accent4">
            <a:lumMod val="20000"/>
            <a:lumOff val="80000"/>
            <a:alpha val="9000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 typeface="Wingdings" pitchFamily="2" charset="2"/>
            <a:buChar char="§"/>
          </a:pPr>
          <a:endParaRPr lang="en-US" sz="1500" kern="1200" dirty="0"/>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tx1"/>
              </a:solidFill>
              <a:latin typeface="Times New Roman" panose="02020603050405020304" pitchFamily="18" charset="0"/>
              <a:cs typeface="Times New Roman" panose="02020603050405020304" pitchFamily="18" charset="0"/>
            </a:rPr>
            <a:t>(IL-6, TNF)</a:t>
          </a:r>
          <a:endParaRPr lang="en-US" sz="1600" kern="1200" dirty="0"/>
        </a:p>
      </dsp:txBody>
      <dsp:txXfrm>
        <a:off x="6505545" y="379581"/>
        <a:ext cx="1659368" cy="4216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9C00-05E8-E54D-BB9B-A9C045B05DFD}">
      <dsp:nvSpPr>
        <dsp:cNvPr id="0" name=""/>
        <dsp:cNvSpPr/>
      </dsp:nvSpPr>
      <dsp:spPr>
        <a:xfrm>
          <a:off x="7233" y="1131439"/>
          <a:ext cx="2161877" cy="2263083"/>
        </a:xfrm>
        <a:prstGeom prst="roundRect">
          <a:avLst>
            <a:gd name="adj" fmla="val 10000"/>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Developed for diabetes and obesity</a:t>
          </a:r>
        </a:p>
      </dsp:txBody>
      <dsp:txXfrm>
        <a:off x="70552" y="1194758"/>
        <a:ext cx="2035239" cy="2136445"/>
      </dsp:txXfrm>
    </dsp:sp>
    <dsp:sp modelId="{A93BE8E4-F3BE-5D48-976F-AED8989E9672}">
      <dsp:nvSpPr>
        <dsp:cNvPr id="0" name=""/>
        <dsp:cNvSpPr/>
      </dsp:nvSpPr>
      <dsp:spPr>
        <a:xfrm>
          <a:off x="2385298" y="1994908"/>
          <a:ext cx="458317" cy="536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85298" y="2102137"/>
        <a:ext cx="320822" cy="321687"/>
      </dsp:txXfrm>
    </dsp:sp>
    <dsp:sp modelId="{FE5D1CBE-DA0B-E04F-B956-E5BB17486951}">
      <dsp:nvSpPr>
        <dsp:cNvPr id="0" name=""/>
        <dsp:cNvSpPr/>
      </dsp:nvSpPr>
      <dsp:spPr>
        <a:xfrm>
          <a:off x="3033861" y="1131439"/>
          <a:ext cx="2161877" cy="2263083"/>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Noticed mood improvements patients with diabetes </a:t>
          </a:r>
        </a:p>
      </dsp:txBody>
      <dsp:txXfrm>
        <a:off x="3097180" y="1194758"/>
        <a:ext cx="2035239" cy="2136445"/>
      </dsp:txXfrm>
    </dsp:sp>
    <dsp:sp modelId="{7C928F20-66F6-914E-B71D-A60D54E254D5}">
      <dsp:nvSpPr>
        <dsp:cNvPr id="0" name=""/>
        <dsp:cNvSpPr/>
      </dsp:nvSpPr>
      <dsp:spPr>
        <a:xfrm>
          <a:off x="5411926" y="1994908"/>
          <a:ext cx="458317" cy="536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411926" y="2102137"/>
        <a:ext cx="320822" cy="321687"/>
      </dsp:txXfrm>
    </dsp:sp>
    <dsp:sp modelId="{747C0D93-C070-FF49-BD00-E1856D8D48F3}">
      <dsp:nvSpPr>
        <dsp:cNvPr id="0" name=""/>
        <dsp:cNvSpPr/>
      </dsp:nvSpPr>
      <dsp:spPr>
        <a:xfrm>
          <a:off x="6060489" y="1131439"/>
          <a:ext cx="2161877" cy="2263083"/>
        </a:xfrm>
        <a:prstGeom prst="roundRect">
          <a:avLst>
            <a:gd name="adj" fmla="val 10000"/>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path path="circle">
            <a:fillToRect r="100000" b="100000"/>
          </a:path>
          <a:tileRect l="-100000" t="-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Investigations into GLP-1RAs managing psychiatric conditions</a:t>
          </a:r>
          <a:r>
            <a:rPr lang="en-US" sz="1900" kern="1200" dirty="0">
              <a:latin typeface="Times New Roman" panose="02020603050405020304" pitchFamily="18" charset="0"/>
              <a:cs typeface="Times New Roman" panose="02020603050405020304" pitchFamily="18" charset="0"/>
            </a:rPr>
            <a:t>.</a:t>
          </a:r>
        </a:p>
      </dsp:txBody>
      <dsp:txXfrm>
        <a:off x="6123808" y="1194758"/>
        <a:ext cx="2035239" cy="2136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55AE2-25E7-524D-AFBA-5A4E0911C0FB}">
      <dsp:nvSpPr>
        <dsp:cNvPr id="0" name=""/>
        <dsp:cNvSpPr/>
      </dsp:nvSpPr>
      <dsp:spPr>
        <a:xfrm>
          <a:off x="3616" y="681757"/>
          <a:ext cx="3162448" cy="316244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24130" rIns="174040" bIns="24130" numCol="1" spcCol="1270" anchor="ctr" anchorCtr="0">
          <a:noAutofit/>
        </a:bodyPr>
        <a:lstStyle/>
        <a:p>
          <a:pPr marL="0" lvl="0" indent="0" algn="ctr" defTabSz="84455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Promotes neurogenesis and enhances synaptic plasticity</a:t>
          </a:r>
        </a:p>
      </dsp:txBody>
      <dsp:txXfrm>
        <a:off x="466746" y="1144887"/>
        <a:ext cx="2236188" cy="2236188"/>
      </dsp:txXfrm>
    </dsp:sp>
    <dsp:sp modelId="{673D4C4F-CCDF-224D-B0B5-80FF74109430}">
      <dsp:nvSpPr>
        <dsp:cNvPr id="0" name=""/>
        <dsp:cNvSpPr/>
      </dsp:nvSpPr>
      <dsp:spPr>
        <a:xfrm>
          <a:off x="2533575" y="681757"/>
          <a:ext cx="3162448" cy="3162448"/>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24130" rIns="174040" bIns="24130" numCol="1" spcCol="1270" anchor="ctr" anchorCtr="0">
          <a:noAutofit/>
        </a:bodyPr>
        <a:lstStyle/>
        <a:p>
          <a:pPr marL="0" lvl="0" indent="0" algn="ctr" defTabSz="84455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Modulates stress response pathways in mood disorders </a:t>
          </a:r>
        </a:p>
      </dsp:txBody>
      <dsp:txXfrm>
        <a:off x="2996705" y="1144887"/>
        <a:ext cx="2236188" cy="2236188"/>
      </dsp:txXfrm>
    </dsp:sp>
    <dsp:sp modelId="{E70F9970-9176-D94F-8F69-DC14CB8C6517}">
      <dsp:nvSpPr>
        <dsp:cNvPr id="0" name=""/>
        <dsp:cNvSpPr/>
      </dsp:nvSpPr>
      <dsp:spPr>
        <a:xfrm>
          <a:off x="5063534" y="681757"/>
          <a:ext cx="3162448" cy="3162448"/>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24130" rIns="174040" bIns="24130" numCol="1" spcCol="1270" anchor="ctr" anchorCtr="0">
          <a:noAutofit/>
        </a:bodyPr>
        <a:lstStyle/>
        <a:p>
          <a:pPr marL="0" lvl="0" indent="0" algn="ctr" defTabSz="84455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Reduces neuroinflammation and oxidative stress</a:t>
          </a:r>
        </a:p>
      </dsp:txBody>
      <dsp:txXfrm>
        <a:off x="5526664" y="1144887"/>
        <a:ext cx="2236188" cy="2236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17D01-9168-D346-8D5A-B64A88436BC9}">
      <dsp:nvSpPr>
        <dsp:cNvPr id="0" name=""/>
        <dsp:cNvSpPr/>
      </dsp:nvSpPr>
      <dsp:spPr>
        <a:xfrm>
          <a:off x="472900" y="397926"/>
          <a:ext cx="2998402" cy="1291902"/>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Mechanisms hypothetical and under investigation </a:t>
          </a:r>
        </a:p>
      </dsp:txBody>
      <dsp:txXfrm>
        <a:off x="510739" y="435765"/>
        <a:ext cx="2922724" cy="1216224"/>
      </dsp:txXfrm>
    </dsp:sp>
    <dsp:sp modelId="{36178DC7-D03D-C041-B74C-FE85FB008DAA}">
      <dsp:nvSpPr>
        <dsp:cNvPr id="0" name=""/>
        <dsp:cNvSpPr/>
      </dsp:nvSpPr>
      <dsp:spPr>
        <a:xfrm>
          <a:off x="772741" y="1689828"/>
          <a:ext cx="3752713" cy="450318"/>
        </a:xfrm>
        <a:custGeom>
          <a:avLst/>
          <a:gdLst/>
          <a:ahLst/>
          <a:cxnLst/>
          <a:rect l="0" t="0" r="0" b="0"/>
          <a:pathLst>
            <a:path>
              <a:moveTo>
                <a:pt x="0" y="0"/>
              </a:moveTo>
              <a:lnTo>
                <a:pt x="0" y="450318"/>
              </a:lnTo>
              <a:lnTo>
                <a:pt x="3752713" y="4503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2ED68-0AEA-4F4E-9C8D-118A873D355E}">
      <dsp:nvSpPr>
        <dsp:cNvPr id="0" name=""/>
        <dsp:cNvSpPr/>
      </dsp:nvSpPr>
      <dsp:spPr>
        <a:xfrm>
          <a:off x="4525454" y="1494196"/>
          <a:ext cx="2398721" cy="1291902"/>
        </a:xfrm>
        <a:prstGeom prst="roundRect">
          <a:avLst>
            <a:gd name="adj" fmla="val 10000"/>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t="100000" r="100000"/>
          </a:path>
          <a:tileRect l="-100000" b="-100000"/>
        </a:gra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Suggest improvement in depressive symptoms</a:t>
          </a:r>
        </a:p>
      </dsp:txBody>
      <dsp:txXfrm>
        <a:off x="4563293" y="1532035"/>
        <a:ext cx="2323043" cy="1216224"/>
      </dsp:txXfrm>
    </dsp:sp>
    <dsp:sp modelId="{677A1861-2DD1-B740-856E-1286112350D5}">
      <dsp:nvSpPr>
        <dsp:cNvPr id="0" name=""/>
        <dsp:cNvSpPr/>
      </dsp:nvSpPr>
      <dsp:spPr>
        <a:xfrm>
          <a:off x="772741" y="1689828"/>
          <a:ext cx="3834609" cy="1956017"/>
        </a:xfrm>
        <a:custGeom>
          <a:avLst/>
          <a:gdLst/>
          <a:ahLst/>
          <a:cxnLst/>
          <a:rect l="0" t="0" r="0" b="0"/>
          <a:pathLst>
            <a:path>
              <a:moveTo>
                <a:pt x="0" y="0"/>
              </a:moveTo>
              <a:lnTo>
                <a:pt x="0" y="1956017"/>
              </a:lnTo>
              <a:lnTo>
                <a:pt x="3834609" y="19560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2CB62-2389-CB4B-A413-6ACB751A7083}">
      <dsp:nvSpPr>
        <dsp:cNvPr id="0" name=""/>
        <dsp:cNvSpPr/>
      </dsp:nvSpPr>
      <dsp:spPr>
        <a:xfrm>
          <a:off x="4607350" y="2999895"/>
          <a:ext cx="2398721" cy="1291902"/>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Emerging signals in bipolar disorder and schizophrenia. </a:t>
          </a:r>
        </a:p>
      </dsp:txBody>
      <dsp:txXfrm>
        <a:off x="4645189" y="3037734"/>
        <a:ext cx="2323043" cy="1216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F6006-C0F2-BF43-BAB4-4DB908D5513E}">
      <dsp:nvSpPr>
        <dsp:cNvPr id="0" name=""/>
        <dsp:cNvSpPr/>
      </dsp:nvSpPr>
      <dsp:spPr>
        <a:xfrm>
          <a:off x="0" y="0"/>
          <a:ext cx="63843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CD35C-07FE-D94B-8B1B-DB5B218CF936}">
      <dsp:nvSpPr>
        <dsp:cNvPr id="0" name=""/>
        <dsp:cNvSpPr/>
      </dsp:nvSpPr>
      <dsp:spPr>
        <a:xfrm>
          <a:off x="0" y="0"/>
          <a:ext cx="1686659" cy="2158242"/>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chemeClr val="accent2">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a:p>
          <a:pPr marL="0" lvl="0" indent="0" algn="ctr" defTabSz="800100">
            <a:lnSpc>
              <a:spcPct val="15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Improve  Cognition &amp; Motor Function</a:t>
          </a:r>
        </a:p>
      </dsp:txBody>
      <dsp:txXfrm>
        <a:off x="0" y="0"/>
        <a:ext cx="1686659" cy="2158242"/>
      </dsp:txXfrm>
    </dsp:sp>
    <dsp:sp modelId="{D3D0912D-DDE8-E64C-BED9-6971A2B757EA}">
      <dsp:nvSpPr>
        <dsp:cNvPr id="0" name=""/>
        <dsp:cNvSpPr/>
      </dsp:nvSpPr>
      <dsp:spPr>
        <a:xfrm>
          <a:off x="1774661" y="33722"/>
          <a:ext cx="4605473" cy="674450"/>
        </a:xfrm>
        <a:prstGeom prst="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Reduce </a:t>
          </a:r>
          <a:r>
            <a:rPr lang="el-GR" sz="1900" b="0" i="0" u="none" kern="1200" dirty="0">
              <a:latin typeface="Times New Roman" panose="02020603050405020304" pitchFamily="18" charset="0"/>
              <a:cs typeface="Times New Roman" panose="02020603050405020304" pitchFamily="18" charset="0"/>
            </a:rPr>
            <a:t>β-</a:t>
          </a:r>
          <a:r>
            <a:rPr lang="en-US" sz="1900" b="0" i="0" u="none" kern="1200" dirty="0">
              <a:latin typeface="Times New Roman" panose="02020603050405020304" pitchFamily="18" charset="0"/>
              <a:cs typeface="Times New Roman" panose="02020603050405020304" pitchFamily="18" charset="0"/>
            </a:rPr>
            <a:t>amyloid </a:t>
          </a:r>
          <a:r>
            <a:rPr lang="en-US" sz="1900" kern="1200" dirty="0">
              <a:latin typeface="Times New Roman" panose="02020603050405020304" pitchFamily="18" charset="0"/>
              <a:cs typeface="Times New Roman" panose="02020603050405020304" pitchFamily="18" charset="0"/>
            </a:rPr>
            <a:t>plaques</a:t>
          </a:r>
        </a:p>
      </dsp:txBody>
      <dsp:txXfrm>
        <a:off x="1774661" y="33722"/>
        <a:ext cx="4605473" cy="674450"/>
      </dsp:txXfrm>
    </dsp:sp>
    <dsp:sp modelId="{D36DF0AD-679E-A54B-8E62-F92EB4F17316}">
      <dsp:nvSpPr>
        <dsp:cNvPr id="0" name=""/>
        <dsp:cNvSpPr/>
      </dsp:nvSpPr>
      <dsp:spPr>
        <a:xfrm>
          <a:off x="1686659" y="708173"/>
          <a:ext cx="46934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900D3B-813F-4E4B-B2D2-923027EE9899}">
      <dsp:nvSpPr>
        <dsp:cNvPr id="0" name=""/>
        <dsp:cNvSpPr/>
      </dsp:nvSpPr>
      <dsp:spPr>
        <a:xfrm>
          <a:off x="1774661" y="741895"/>
          <a:ext cx="4605473" cy="674450"/>
        </a:xfrm>
        <a:prstGeom prst="rect">
          <a:avLst/>
        </a:prstGeom>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100000" t="100000"/>
          </a:path>
          <a:tileRect r="-100000" b="-100000"/>
        </a:gra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Reduce oxidative stress </a:t>
          </a:r>
        </a:p>
      </dsp:txBody>
      <dsp:txXfrm>
        <a:off x="1774661" y="741895"/>
        <a:ext cx="4605473" cy="674450"/>
      </dsp:txXfrm>
    </dsp:sp>
    <dsp:sp modelId="{2718C24F-6E9E-5541-9989-4A8CFA07283C}">
      <dsp:nvSpPr>
        <dsp:cNvPr id="0" name=""/>
        <dsp:cNvSpPr/>
      </dsp:nvSpPr>
      <dsp:spPr>
        <a:xfrm>
          <a:off x="1686659" y="1416346"/>
          <a:ext cx="46934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2072D-51C7-6047-ADCA-DB16CBA27DB3}">
      <dsp:nvSpPr>
        <dsp:cNvPr id="0" name=""/>
        <dsp:cNvSpPr/>
      </dsp:nvSpPr>
      <dsp:spPr>
        <a:xfrm>
          <a:off x="1774661" y="1450068"/>
          <a:ext cx="4605473" cy="674450"/>
        </a:xfrm>
        <a:prstGeom prst="rect">
          <a:avLst/>
        </a:prstGeom>
        <a:gradFill flip="none" rotWithShape="0">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t="100000" r="100000"/>
          </a:path>
          <a:tileRect l="-100000" b="-100000"/>
        </a:gra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Reduce inflammation</a:t>
          </a:r>
        </a:p>
      </dsp:txBody>
      <dsp:txXfrm>
        <a:off x="1774661" y="1450068"/>
        <a:ext cx="4605473" cy="674450"/>
      </dsp:txXfrm>
    </dsp:sp>
    <dsp:sp modelId="{D7D9DBC6-45A7-3B4C-BC9A-E5B6085D0948}">
      <dsp:nvSpPr>
        <dsp:cNvPr id="0" name=""/>
        <dsp:cNvSpPr/>
      </dsp:nvSpPr>
      <dsp:spPr>
        <a:xfrm>
          <a:off x="1686659" y="2124519"/>
          <a:ext cx="46934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339B4-AF13-CA41-A837-29A6629B53BD}">
      <dsp:nvSpPr>
        <dsp:cNvPr id="0" name=""/>
        <dsp:cNvSpPr/>
      </dsp:nvSpPr>
      <dsp:spPr>
        <a:xfrm>
          <a:off x="4114799" y="1565141"/>
          <a:ext cx="2870081" cy="505785"/>
        </a:xfrm>
        <a:custGeom>
          <a:avLst/>
          <a:gdLst/>
          <a:ahLst/>
          <a:cxnLst/>
          <a:rect l="0" t="0" r="0" b="0"/>
          <a:pathLst>
            <a:path>
              <a:moveTo>
                <a:pt x="0" y="0"/>
              </a:moveTo>
              <a:lnTo>
                <a:pt x="0" y="252892"/>
              </a:lnTo>
              <a:lnTo>
                <a:pt x="2870081" y="252892"/>
              </a:lnTo>
              <a:lnTo>
                <a:pt x="2870081" y="5057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D195D-9D75-0D4F-B65C-D21B15F8CA5D}">
      <dsp:nvSpPr>
        <dsp:cNvPr id="0" name=""/>
        <dsp:cNvSpPr/>
      </dsp:nvSpPr>
      <dsp:spPr>
        <a:xfrm>
          <a:off x="4030375" y="1565141"/>
          <a:ext cx="91440" cy="505785"/>
        </a:xfrm>
        <a:custGeom>
          <a:avLst/>
          <a:gdLst/>
          <a:ahLst/>
          <a:cxnLst/>
          <a:rect l="0" t="0" r="0" b="0"/>
          <a:pathLst>
            <a:path>
              <a:moveTo>
                <a:pt x="84424" y="0"/>
              </a:moveTo>
              <a:lnTo>
                <a:pt x="84424" y="252892"/>
              </a:lnTo>
              <a:lnTo>
                <a:pt x="45720" y="252892"/>
              </a:lnTo>
              <a:lnTo>
                <a:pt x="45720" y="5057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F10F51-BC95-1744-AC6C-885AE7E98430}">
      <dsp:nvSpPr>
        <dsp:cNvPr id="0" name=""/>
        <dsp:cNvSpPr/>
      </dsp:nvSpPr>
      <dsp:spPr>
        <a:xfrm>
          <a:off x="1206013" y="1565141"/>
          <a:ext cx="2908786" cy="505785"/>
        </a:xfrm>
        <a:custGeom>
          <a:avLst/>
          <a:gdLst/>
          <a:ahLst/>
          <a:cxnLst/>
          <a:rect l="0" t="0" r="0" b="0"/>
          <a:pathLst>
            <a:path>
              <a:moveTo>
                <a:pt x="2908786" y="0"/>
              </a:moveTo>
              <a:lnTo>
                <a:pt x="2908786" y="252892"/>
              </a:lnTo>
              <a:lnTo>
                <a:pt x="0" y="252892"/>
              </a:lnTo>
              <a:lnTo>
                <a:pt x="0" y="5057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4E40D-B519-254C-B567-D5B60406917F}">
      <dsp:nvSpPr>
        <dsp:cNvPr id="0" name=""/>
        <dsp:cNvSpPr/>
      </dsp:nvSpPr>
      <dsp:spPr>
        <a:xfrm>
          <a:off x="2910547" y="360889"/>
          <a:ext cx="2408504" cy="12042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Clinical Evidence </a:t>
          </a:r>
        </a:p>
      </dsp:txBody>
      <dsp:txXfrm>
        <a:off x="2910547" y="360889"/>
        <a:ext cx="2408504" cy="1204252"/>
      </dsp:txXfrm>
    </dsp:sp>
    <dsp:sp modelId="{484090E5-5754-C046-96F3-4C91786777B9}">
      <dsp:nvSpPr>
        <dsp:cNvPr id="0" name=""/>
        <dsp:cNvSpPr/>
      </dsp:nvSpPr>
      <dsp:spPr>
        <a:xfrm>
          <a:off x="1761" y="2070927"/>
          <a:ext cx="2408504" cy="1204252"/>
        </a:xfrm>
        <a:prstGeom prst="rect">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50000"/>
            </a:lnSpc>
            <a:spcBef>
              <a:spcPct val="0"/>
            </a:spcBef>
            <a:spcAft>
              <a:spcPct val="35000"/>
            </a:spcAft>
            <a:buNone/>
          </a:pPr>
          <a:r>
            <a:rPr lang="en-US" sz="1900" kern="1200" dirty="0" err="1">
              <a:solidFill>
                <a:schemeClr val="tx1"/>
              </a:solidFill>
              <a:latin typeface="Times New Roman" panose="02020603050405020304" pitchFamily="18" charset="0"/>
              <a:cs typeface="Times New Roman" panose="02020603050405020304" pitchFamily="18" charset="0"/>
            </a:rPr>
            <a:t>Semaglutide</a:t>
          </a:r>
          <a:r>
            <a:rPr lang="en-US" sz="1900" kern="1200" dirty="0">
              <a:solidFill>
                <a:schemeClr val="tx1"/>
              </a:solidFill>
              <a:latin typeface="Times New Roman" panose="02020603050405020304" pitchFamily="18" charset="0"/>
              <a:cs typeface="Times New Roman" panose="02020603050405020304" pitchFamily="18" charset="0"/>
            </a:rPr>
            <a:t> shows strong preclinical promise.</a:t>
          </a:r>
        </a:p>
      </dsp:txBody>
      <dsp:txXfrm>
        <a:off x="1761" y="2070927"/>
        <a:ext cx="2408504" cy="1204252"/>
      </dsp:txXfrm>
    </dsp:sp>
    <dsp:sp modelId="{0E061C8C-6066-6649-A6DB-0564E9459970}">
      <dsp:nvSpPr>
        <dsp:cNvPr id="0" name=""/>
        <dsp:cNvSpPr/>
      </dsp:nvSpPr>
      <dsp:spPr>
        <a:xfrm>
          <a:off x="2916051" y="2070927"/>
          <a:ext cx="2320087" cy="1561445"/>
        </a:xfrm>
        <a:prstGeom prst="rect">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Ongoing: Phase 3 trials in AD and (pending) Phase 2 trial in PD (USA).</a:t>
          </a:r>
        </a:p>
      </dsp:txBody>
      <dsp:txXfrm>
        <a:off x="2916051" y="2070927"/>
        <a:ext cx="2320087" cy="1561445"/>
      </dsp:txXfrm>
    </dsp:sp>
    <dsp:sp modelId="{7AD2699F-E497-8642-897F-94451020D21E}">
      <dsp:nvSpPr>
        <dsp:cNvPr id="0" name=""/>
        <dsp:cNvSpPr/>
      </dsp:nvSpPr>
      <dsp:spPr>
        <a:xfrm>
          <a:off x="5741925" y="2070927"/>
          <a:ext cx="2485913" cy="2094146"/>
        </a:xfrm>
        <a:prstGeom prst="rect">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150000"/>
            </a:lnSpc>
            <a:spcBef>
              <a:spcPct val="0"/>
            </a:spcBef>
            <a:spcAft>
              <a:spcPct val="35000"/>
            </a:spcAft>
            <a:buNone/>
          </a:pPr>
          <a:r>
            <a:rPr lang="en-US" sz="1900" kern="1200" dirty="0">
              <a:solidFill>
                <a:schemeClr val="tx1"/>
              </a:solidFill>
              <a:latin typeface="Times New Roman" panose="02020603050405020304" pitchFamily="18" charset="0"/>
              <a:cs typeface="Times New Roman" panose="02020603050405020304" pitchFamily="18" charset="0"/>
            </a:rPr>
            <a:t>Clinical results so far are mixed, trials involving liraglutide and exenatide, but encouraging</a:t>
          </a:r>
        </a:p>
      </dsp:txBody>
      <dsp:txXfrm>
        <a:off x="5741925" y="2070927"/>
        <a:ext cx="2485913" cy="20941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1AF07-E18C-0A49-AA37-2F67CEFCB7AD}" type="datetimeFigureOut">
              <a:rPr lang="en-US" smtClean="0"/>
              <a:t>10/27/25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77EB7-9A39-9949-B0F3-A2EF3CD326EA}" type="slidenum">
              <a:rPr lang="en-US" smtClean="0"/>
              <a:t>‹#›</a:t>
            </a:fld>
            <a:endParaRPr lang="en-US"/>
          </a:p>
        </p:txBody>
      </p:sp>
    </p:spTree>
    <p:extLst>
      <p:ext uri="{BB962C8B-B14F-4D97-AF65-F5344CB8AC3E}">
        <p14:creationId xmlns:p14="http://schemas.microsoft.com/office/powerpoint/2010/main" val="145065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5</a:t>
            </a:fld>
            <a:endParaRPr lang="en-US"/>
          </a:p>
        </p:txBody>
      </p:sp>
    </p:spTree>
    <p:extLst>
      <p:ext uri="{BB962C8B-B14F-4D97-AF65-F5344CB8AC3E}">
        <p14:creationId xmlns:p14="http://schemas.microsoft.com/office/powerpoint/2010/main" val="115693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717FF-FF6A-ED5A-008E-C45B4F936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5322A-B063-840E-2872-BC0374BC70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D81CF7-18CD-3561-FD1F-DE51556B5990}"/>
              </a:ext>
            </a:extLst>
          </p:cNvPr>
          <p:cNvSpPr>
            <a:spLocks noGrp="1"/>
          </p:cNvSpPr>
          <p:nvPr>
            <p:ph type="body" idx="1"/>
          </p:nvPr>
        </p:nvSpPr>
        <p:spPr/>
        <p:txBody>
          <a:bodyPr/>
          <a:lstStyle/>
          <a:p>
            <a:r>
              <a:rPr lang="en-US" dirty="0" err="1"/>
              <a:t>Tirazeptide</a:t>
            </a:r>
            <a:r>
              <a:rPr lang="en-US" dirty="0"/>
              <a:t> </a:t>
            </a:r>
          </a:p>
        </p:txBody>
      </p:sp>
      <p:sp>
        <p:nvSpPr>
          <p:cNvPr id="4" name="Slide Number Placeholder 3">
            <a:extLst>
              <a:ext uri="{FF2B5EF4-FFF2-40B4-BE49-F238E27FC236}">
                <a16:creationId xmlns:a16="http://schemas.microsoft.com/office/drawing/2014/main" id="{FC87DD79-5838-ECEC-C365-26F6B3060639}"/>
              </a:ext>
            </a:extLst>
          </p:cNvPr>
          <p:cNvSpPr>
            <a:spLocks noGrp="1"/>
          </p:cNvSpPr>
          <p:nvPr>
            <p:ph type="sldNum" sz="quarter" idx="5"/>
          </p:nvPr>
        </p:nvSpPr>
        <p:spPr/>
        <p:txBody>
          <a:bodyPr/>
          <a:lstStyle/>
          <a:p>
            <a:fld id="{3A577EB7-9A39-9949-B0F3-A2EF3CD326EA}" type="slidenum">
              <a:rPr lang="en-US" smtClean="0"/>
              <a:t>17</a:t>
            </a:fld>
            <a:endParaRPr lang="en-US"/>
          </a:p>
        </p:txBody>
      </p:sp>
    </p:spTree>
    <p:extLst>
      <p:ext uri="{BB962C8B-B14F-4D97-AF65-F5344CB8AC3E}">
        <p14:creationId xmlns:p14="http://schemas.microsoft.com/office/powerpoint/2010/main" val="355050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yes — it acts on hippocampus, amygdala, hypothalamus.) though some central effects are also mediated indirectly via vagal and peripheral signaling</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20</a:t>
            </a:fld>
            <a:endParaRPr lang="en-US"/>
          </a:p>
        </p:txBody>
      </p:sp>
    </p:spTree>
    <p:extLst>
      <p:ext uri="{BB962C8B-B14F-4D97-AF65-F5344CB8AC3E}">
        <p14:creationId xmlns:p14="http://schemas.microsoft.com/office/powerpoint/2010/main" val="85510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GLP-1 receptor activation supports neurogenesis and synaptic plasticity—especially in the hippocampus.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It modulates neurotransmitters like serotonin and dopamine in the prefrontal cortex, amygdala, and hypothalamus.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It also dampens neuroinflammation and oxidative stress.</a:t>
            </a:r>
          </a:p>
          <a:p>
            <a:r>
              <a:rPr lang="en-US" sz="1200" b="0" i="0" u="none" strike="noStrike" kern="1200" dirty="0">
                <a:solidFill>
                  <a:schemeClr val="tx1"/>
                </a:solidFill>
                <a:effectLst/>
                <a:latin typeface="+mn-lt"/>
                <a:ea typeface="+mn-ea"/>
                <a:cs typeface="+mn-cs"/>
              </a:rPr>
              <a:t>Together, these effects suggest that GLP-1RAs might influence mood, cognition, and stress regulation.”</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21</a:t>
            </a:fld>
            <a:endParaRPr lang="en-US"/>
          </a:p>
        </p:txBody>
      </p:sp>
    </p:spTree>
    <p:extLst>
      <p:ext uri="{BB962C8B-B14F-4D97-AF65-F5344CB8AC3E}">
        <p14:creationId xmlns:p14="http://schemas.microsoft.com/office/powerpoint/2010/main" val="202479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GLP-1 most influences: </a:t>
            </a:r>
            <a:r>
              <a:rPr lang="en-US" sz="1200" b="1" i="0" u="none" strike="noStrike" kern="1200" dirty="0">
                <a:solidFill>
                  <a:schemeClr val="tx1"/>
                </a:solidFill>
                <a:effectLst/>
                <a:latin typeface="+mn-lt"/>
                <a:ea typeface="+mn-ea"/>
                <a:cs typeface="+mn-cs"/>
              </a:rPr>
              <a:t>dopamine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serotonin</a:t>
            </a:r>
            <a:r>
              <a:rPr lang="en-US" sz="1200" b="0" i="0" u="none" strike="noStrike" kern="1200" dirty="0">
                <a:solidFill>
                  <a:schemeClr val="tx1"/>
                </a:solidFill>
                <a:effectLst/>
                <a:latin typeface="+mn-lt"/>
                <a:ea typeface="+mn-ea"/>
                <a:cs typeface="+mn-cs"/>
              </a:rPr>
              <a:t>, or </a:t>
            </a:r>
            <a:r>
              <a:rPr lang="en-US" sz="1200" b="1" i="0" u="none" strike="noStrike" kern="1200" dirty="0">
                <a:solidFill>
                  <a:schemeClr val="tx1"/>
                </a:solidFill>
                <a:effectLst/>
                <a:latin typeface="+mn-lt"/>
                <a:ea typeface="+mn-ea"/>
                <a:cs typeface="+mn-cs"/>
              </a:rPr>
              <a:t>glutamate</a:t>
            </a:r>
            <a:r>
              <a:rPr lang="en-US" sz="1200" b="0" i="0" u="none" strike="noStrike" kern="1200" dirty="0">
                <a:solidFill>
                  <a:schemeClr val="tx1"/>
                </a:solidFill>
                <a:effectLst/>
                <a:latin typeface="+mn-lt"/>
                <a:ea typeface="+mn-ea"/>
                <a:cs typeface="+mn-cs"/>
              </a:rPr>
              <a:t>?”</a:t>
            </a:r>
            <a:br>
              <a:rPr lang="en-US" dirty="0"/>
            </a:br>
            <a:r>
              <a:rPr lang="en-US" sz="1200" b="0" i="0" u="none" strike="noStrike" kern="1200" dirty="0">
                <a:solidFill>
                  <a:schemeClr val="tx1"/>
                </a:solidFill>
                <a:effectLst/>
                <a:latin typeface="+mn-lt"/>
                <a:ea typeface="+mn-ea"/>
                <a:cs typeface="+mn-cs"/>
              </a:rPr>
              <a:t>(Answer: </a:t>
            </a:r>
            <a:r>
              <a:rPr lang="en-US" sz="1200" b="0" i="1" u="none" strike="noStrike" kern="1200" dirty="0">
                <a:solidFill>
                  <a:schemeClr val="tx1"/>
                </a:solidFill>
                <a:effectLst/>
                <a:latin typeface="+mn-lt"/>
                <a:ea typeface="+mn-ea"/>
                <a:cs typeface="+mn-cs"/>
              </a:rPr>
              <a:t>All three, but especially dopamine and glutamate pathways</a:t>
            </a:r>
            <a:r>
              <a:rPr lang="en-US" sz="1200" b="0" i="0" u="none" strike="noStrike" kern="1200" dirty="0">
                <a:solidFill>
                  <a:schemeClr val="tx1"/>
                </a:solidFill>
                <a:effectLst/>
                <a:latin typeface="+mn-lt"/>
                <a:ea typeface="+mn-ea"/>
                <a:cs typeface="+mn-cs"/>
              </a:rPr>
              <a:t> — reinforces integrative neurobiology.)</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22</a:t>
            </a:fld>
            <a:endParaRPr lang="en-US"/>
          </a:p>
        </p:txBody>
      </p:sp>
    </p:spTree>
    <p:extLst>
      <p:ext uri="{BB962C8B-B14F-4D97-AF65-F5344CB8AC3E}">
        <p14:creationId xmlns:p14="http://schemas.microsoft.com/office/powerpoint/2010/main" val="96265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4824-0EF8-57D6-B7A3-38C5064C7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22953-1CD8-1202-06B7-EAC5DF3A5B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9B39E9-4AD2-92D5-5598-0684356C57DD}"/>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Animal models show that GLP-1 activation promotes neurogenesis, regulates stress-response pathways, and reduces inflammation.</a:t>
            </a:r>
            <a:br>
              <a:rPr lang="en-US" dirty="0"/>
            </a:br>
            <a:r>
              <a:rPr lang="en-US" sz="1200" b="0" i="0" u="none" strike="noStrike" kern="1200" dirty="0">
                <a:solidFill>
                  <a:schemeClr val="tx1"/>
                </a:solidFill>
                <a:effectLst/>
                <a:latin typeface="+mn-lt"/>
                <a:ea typeface="+mn-ea"/>
                <a:cs typeface="+mn-cs"/>
              </a:rPr>
              <a:t>These effects parallel what antidepressants and mood stabilizers attempt to achieve through different mechanisms.”</a:t>
            </a:r>
            <a:endParaRPr lang="en-US" dirty="0"/>
          </a:p>
        </p:txBody>
      </p:sp>
      <p:sp>
        <p:nvSpPr>
          <p:cNvPr id="4" name="Slide Number Placeholder 3">
            <a:extLst>
              <a:ext uri="{FF2B5EF4-FFF2-40B4-BE49-F238E27FC236}">
                <a16:creationId xmlns:a16="http://schemas.microsoft.com/office/drawing/2014/main" id="{D7EB5B89-6848-2EB8-9AEE-C7619C6B41D2}"/>
              </a:ext>
            </a:extLst>
          </p:cNvPr>
          <p:cNvSpPr>
            <a:spLocks noGrp="1"/>
          </p:cNvSpPr>
          <p:nvPr>
            <p:ph type="sldNum" sz="quarter" idx="5"/>
          </p:nvPr>
        </p:nvSpPr>
        <p:spPr/>
        <p:txBody>
          <a:bodyPr/>
          <a:lstStyle/>
          <a:p>
            <a:fld id="{3A577EB7-9A39-9949-B0F3-A2EF3CD326EA}" type="slidenum">
              <a:rPr lang="en-US" smtClean="0"/>
              <a:t>23</a:t>
            </a:fld>
            <a:endParaRPr lang="en-US"/>
          </a:p>
        </p:txBody>
      </p:sp>
    </p:spTree>
    <p:extLst>
      <p:ext uri="{BB962C8B-B14F-4D97-AF65-F5344CB8AC3E}">
        <p14:creationId xmlns:p14="http://schemas.microsoft.com/office/powerpoint/2010/main" val="147596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2CBE4-DDB5-1F87-7C47-DDB6A8FD9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E04D7-451C-F436-C7F2-7073901C453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893183-266C-75A1-1869-B6EA55C774CC}"/>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Human data remain limited, but early studies show potential improvements in depressive symptoms and metabolic health in patients with bipolar disorder and schizophrenia.</a:t>
            </a:r>
            <a:br>
              <a:rPr lang="en-US" dirty="0"/>
            </a:br>
            <a:r>
              <a:rPr lang="en-US" sz="1200" b="0" i="0" u="none" strike="noStrike" kern="1200" dirty="0">
                <a:solidFill>
                  <a:schemeClr val="tx1"/>
                </a:solidFill>
                <a:effectLst/>
                <a:latin typeface="+mn-lt"/>
                <a:ea typeface="+mn-ea"/>
                <a:cs typeface="+mn-cs"/>
              </a:rPr>
              <a:t>The mechanisms are still under investigation.</a:t>
            </a:r>
            <a:endParaRPr lang="en-US" dirty="0"/>
          </a:p>
        </p:txBody>
      </p:sp>
      <p:sp>
        <p:nvSpPr>
          <p:cNvPr id="4" name="Slide Number Placeholder 3">
            <a:extLst>
              <a:ext uri="{FF2B5EF4-FFF2-40B4-BE49-F238E27FC236}">
                <a16:creationId xmlns:a16="http://schemas.microsoft.com/office/drawing/2014/main" id="{3B12C6CD-0817-3DDF-D9E1-20B4BCD4FA1B}"/>
              </a:ext>
            </a:extLst>
          </p:cNvPr>
          <p:cNvSpPr>
            <a:spLocks noGrp="1"/>
          </p:cNvSpPr>
          <p:nvPr>
            <p:ph type="sldNum" sz="quarter" idx="5"/>
          </p:nvPr>
        </p:nvSpPr>
        <p:spPr/>
        <p:txBody>
          <a:bodyPr/>
          <a:lstStyle/>
          <a:p>
            <a:fld id="{3A577EB7-9A39-9949-B0F3-A2EF3CD326EA}" type="slidenum">
              <a:rPr lang="en-US" smtClean="0"/>
              <a:t>24</a:t>
            </a:fld>
            <a:endParaRPr lang="en-US"/>
          </a:p>
        </p:txBody>
      </p:sp>
    </p:spTree>
    <p:extLst>
      <p:ext uri="{BB962C8B-B14F-4D97-AF65-F5344CB8AC3E}">
        <p14:creationId xmlns:p14="http://schemas.microsoft.com/office/powerpoint/2010/main" val="133633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CA938-8C8B-06B3-F03D-3ACE206A9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7016A-513A-4039-6AC7-9E398C9CAD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27118E-583A-4351-52A7-978EBE31A16B}"/>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Because GLP-1RAs cross the blood–brain barrier, they’ve been studied in Alzheimer’s and Parkinson’s disease.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Findings include improved cognition, reduced </a:t>
            </a:r>
            <a:r>
              <a:rPr lang="el-GR" sz="1200" b="0" i="0" u="none" strike="noStrike" kern="1200" dirty="0">
                <a:solidFill>
                  <a:schemeClr val="tx1"/>
                </a:solidFill>
                <a:effectLst/>
                <a:latin typeface="+mn-lt"/>
                <a:ea typeface="+mn-ea"/>
                <a:cs typeface="+mn-cs"/>
              </a:rPr>
              <a:t>β-</a:t>
            </a:r>
            <a:r>
              <a:rPr lang="en-US" sz="1200" b="0" i="0" u="none" strike="noStrike" kern="1200" dirty="0">
                <a:solidFill>
                  <a:schemeClr val="tx1"/>
                </a:solidFill>
                <a:effectLst/>
                <a:latin typeface="+mn-lt"/>
                <a:ea typeface="+mn-ea"/>
                <a:cs typeface="+mn-cs"/>
              </a:rPr>
              <a:t>amyloid plaques, and less oxidative stress.</a:t>
            </a:r>
          </a:p>
          <a:p>
            <a:r>
              <a:rPr lang="en-US" sz="1200" b="0" i="0" u="none" strike="noStrike" kern="1200" dirty="0">
                <a:solidFill>
                  <a:schemeClr val="tx1"/>
                </a:solidFill>
                <a:effectLst/>
                <a:latin typeface="+mn-lt"/>
                <a:ea typeface="+mn-ea"/>
                <a:cs typeface="+mn-cs"/>
              </a:rPr>
              <a:t>Semaglutide is now in Phase 3 Alzheimer’s trials, and exenatide in Parkinson’s—evidence that the neuroprotective promise is real</a:t>
            </a:r>
          </a:p>
          <a:p>
            <a:endParaRPr lang="en-US" dirty="0"/>
          </a:p>
        </p:txBody>
      </p:sp>
      <p:sp>
        <p:nvSpPr>
          <p:cNvPr id="4" name="Slide Number Placeholder 3">
            <a:extLst>
              <a:ext uri="{FF2B5EF4-FFF2-40B4-BE49-F238E27FC236}">
                <a16:creationId xmlns:a16="http://schemas.microsoft.com/office/drawing/2014/main" id="{1EEA75CB-BD53-F167-4FCC-0B07015FA717}"/>
              </a:ext>
            </a:extLst>
          </p:cNvPr>
          <p:cNvSpPr>
            <a:spLocks noGrp="1"/>
          </p:cNvSpPr>
          <p:nvPr>
            <p:ph type="sldNum" sz="quarter" idx="5"/>
          </p:nvPr>
        </p:nvSpPr>
        <p:spPr/>
        <p:txBody>
          <a:bodyPr/>
          <a:lstStyle/>
          <a:p>
            <a:fld id="{3A577EB7-9A39-9949-B0F3-A2EF3CD326EA}" type="slidenum">
              <a:rPr lang="en-US" smtClean="0"/>
              <a:t>25</a:t>
            </a:fld>
            <a:endParaRPr lang="en-US"/>
          </a:p>
        </p:txBody>
      </p:sp>
    </p:spTree>
    <p:extLst>
      <p:ext uri="{BB962C8B-B14F-4D97-AF65-F5344CB8AC3E}">
        <p14:creationId xmlns:p14="http://schemas.microsoft.com/office/powerpoint/2010/main" val="112339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EC2BB-3547-5651-E01D-D41BF0370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6822D-10D4-69E7-75F8-E0452E6B21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51BE77-062F-F8A2-B691-E39EB197D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A69D6-2C2A-7AB4-F4DF-59556B785063}"/>
              </a:ext>
            </a:extLst>
          </p:cNvPr>
          <p:cNvSpPr>
            <a:spLocks noGrp="1"/>
          </p:cNvSpPr>
          <p:nvPr>
            <p:ph type="sldNum" sz="quarter" idx="5"/>
          </p:nvPr>
        </p:nvSpPr>
        <p:spPr/>
        <p:txBody>
          <a:bodyPr/>
          <a:lstStyle/>
          <a:p>
            <a:fld id="{3A577EB7-9A39-9949-B0F3-A2EF3CD326EA}" type="slidenum">
              <a:rPr lang="en-US" smtClean="0"/>
              <a:t>26</a:t>
            </a:fld>
            <a:endParaRPr lang="en-US"/>
          </a:p>
        </p:txBody>
      </p:sp>
    </p:spTree>
    <p:extLst>
      <p:ext uri="{BB962C8B-B14F-4D97-AF65-F5344CB8AC3E}">
        <p14:creationId xmlns:p14="http://schemas.microsoft.com/office/powerpoint/2010/main" val="266227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Several small trials show GLP-1RAs can mitigate antipsychotic-induced weight gain and metabolic abnormalities—especially with clozapine and olanzapine.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TAO trial reported a modest but meaningful 2.3 kg weight loss and improved lipids and glucose over three months.</a:t>
            </a:r>
          </a:p>
          <a:p>
            <a:r>
              <a:rPr lang="en-US" sz="1200" b="0" i="0" u="none" strike="noStrike" kern="1200" dirty="0">
                <a:solidFill>
                  <a:schemeClr val="tx1"/>
                </a:solidFill>
                <a:effectLst/>
                <a:latin typeface="+mn-lt"/>
                <a:ea typeface="+mn-ea"/>
                <a:cs typeface="+mn-cs"/>
              </a:rPr>
              <a:t>This may allow psychiatrists to continue effective antipsychotics without worsening metabolic burden</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27</a:t>
            </a:fld>
            <a:endParaRPr lang="en-US"/>
          </a:p>
        </p:txBody>
      </p:sp>
    </p:spTree>
    <p:extLst>
      <p:ext uri="{BB962C8B-B14F-4D97-AF65-F5344CB8AC3E}">
        <p14:creationId xmlns:p14="http://schemas.microsoft.com/office/powerpoint/2010/main" val="81169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GLP-1s act on the </a:t>
            </a:r>
            <a:r>
              <a:rPr lang="en-US" sz="1200" b="0" i="0" u="none" strike="noStrike" kern="1200" dirty="0" err="1">
                <a:solidFill>
                  <a:schemeClr val="tx1"/>
                </a:solidFill>
                <a:effectLst/>
                <a:latin typeface="+mn-lt"/>
                <a:ea typeface="+mn-ea"/>
                <a:cs typeface="+mn-cs"/>
              </a:rPr>
              <a:t>mesocorticolimbic</a:t>
            </a:r>
            <a:r>
              <a:rPr lang="en-US" sz="1200" b="0" i="0" u="none" strike="noStrike" kern="1200" dirty="0">
                <a:solidFill>
                  <a:schemeClr val="tx1"/>
                </a:solidFill>
                <a:effectLst/>
                <a:latin typeface="+mn-lt"/>
                <a:ea typeface="+mn-ea"/>
                <a:cs typeface="+mn-cs"/>
              </a:rPr>
              <a:t> dopamine pathway—ventral tegmental area to nucleus accumbens to prefrontal cortex.</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They reduce excess dopamine release, normalize glutamate/GABA balance, and dampen cue-induced overactivation—without emotional blunting.</a:t>
            </a:r>
          </a:p>
          <a:p>
            <a:r>
              <a:rPr lang="en-US" sz="1200" b="0" i="0" u="none" strike="noStrike" kern="1200" dirty="0">
                <a:solidFill>
                  <a:schemeClr val="tx1"/>
                </a:solidFill>
                <a:effectLst/>
                <a:latin typeface="+mn-lt"/>
                <a:ea typeface="+mn-ea"/>
                <a:cs typeface="+mn-cs"/>
              </a:rPr>
              <a:t>In short, they recalibrate reward sensitivity, which could help with craving-driven disorders</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29</a:t>
            </a:fld>
            <a:endParaRPr lang="en-US"/>
          </a:p>
        </p:txBody>
      </p:sp>
    </p:spTree>
    <p:extLst>
      <p:ext uri="{BB962C8B-B14F-4D97-AF65-F5344CB8AC3E}">
        <p14:creationId xmlns:p14="http://schemas.microsoft.com/office/powerpoint/2010/main" val="177634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6</a:t>
            </a:fld>
            <a:endParaRPr lang="en-US"/>
          </a:p>
        </p:txBody>
      </p:sp>
    </p:spTree>
    <p:extLst>
      <p:ext uri="{BB962C8B-B14F-4D97-AF65-F5344CB8AC3E}">
        <p14:creationId xmlns:p14="http://schemas.microsoft.com/office/powerpoint/2010/main" val="287767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Rodent and early human studies show reduced alcohol craving and cue reactivity with semaglutide.</a:t>
            </a:r>
            <a:br>
              <a:rPr lang="en-US" dirty="0"/>
            </a:br>
            <a:r>
              <a:rPr lang="en-US" sz="1200" b="0" i="0" u="none" strike="noStrike" kern="1200" dirty="0">
                <a:solidFill>
                  <a:schemeClr val="tx1"/>
                </a:solidFill>
                <a:effectLst/>
                <a:latin typeface="+mn-lt"/>
                <a:ea typeface="+mn-ea"/>
                <a:cs typeface="+mn-cs"/>
              </a:rPr>
              <a:t>Exenatide results are mixed but suggest benefit in obese subgroups.</a:t>
            </a:r>
            <a:br>
              <a:rPr lang="en-US" dirty="0"/>
            </a:br>
            <a:r>
              <a:rPr lang="en-US" sz="1200" b="0" i="0" u="none" strike="noStrike" kern="1200" dirty="0">
                <a:solidFill>
                  <a:schemeClr val="tx1"/>
                </a:solidFill>
                <a:effectLst/>
                <a:latin typeface="+mn-lt"/>
                <a:ea typeface="+mn-ea"/>
                <a:cs typeface="+mn-cs"/>
              </a:rPr>
              <a:t>Evidence grade: emerging—two Phase II RCTs, no Phase III yet.</a:t>
            </a:r>
            <a:br>
              <a:rPr lang="en-US" dirty="0"/>
            </a:br>
            <a:r>
              <a:rPr lang="en-US" sz="1200" b="0" i="0" u="none" strike="noStrike" kern="1200" dirty="0">
                <a:solidFill>
                  <a:schemeClr val="tx1"/>
                </a:solidFill>
                <a:effectLst/>
                <a:latin typeface="+mn-lt"/>
                <a:ea typeface="+mn-ea"/>
                <a:cs typeface="+mn-cs"/>
              </a:rPr>
              <a:t>Off-label use might be reasonable for patients with both AUD and metabolic disease.</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30</a:t>
            </a:fld>
            <a:endParaRPr lang="en-US"/>
          </a:p>
        </p:txBody>
      </p:sp>
    </p:spTree>
    <p:extLst>
      <p:ext uri="{BB962C8B-B14F-4D97-AF65-F5344CB8AC3E}">
        <p14:creationId xmlns:p14="http://schemas.microsoft.com/office/powerpoint/2010/main" val="95160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Preclinical studies are robust—GLP-1RAs reduce opioid craving and relapse in animal models.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Human evidence is still preliminary but promising.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Some pharmacoepidemiologic data hint at lower overdose risk, but we need controlled trials.</a:t>
            </a:r>
          </a:p>
          <a:p>
            <a:r>
              <a:rPr lang="en-US" sz="1200" b="0" i="0" u="none" strike="noStrike" kern="1200" dirty="0">
                <a:solidFill>
                  <a:schemeClr val="tx1"/>
                </a:solidFill>
                <a:effectLst/>
                <a:latin typeface="+mn-lt"/>
                <a:ea typeface="+mn-ea"/>
                <a:cs typeface="+mn-cs"/>
              </a:rPr>
              <a:t>Not yet ready for frontline use, but potentially valuable as an adjunct to MOUD.</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31</a:t>
            </a:fld>
            <a:endParaRPr lang="en-US"/>
          </a:p>
        </p:txBody>
      </p:sp>
    </p:spTree>
    <p:extLst>
      <p:ext uri="{BB962C8B-B14F-4D97-AF65-F5344CB8AC3E}">
        <p14:creationId xmlns:p14="http://schemas.microsoft.com/office/powerpoint/2010/main" val="1257422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Animal data consistently show reduced stimulant intake and relapse with GLP-1s, but the first human lab study found no effect on acute cocaine use.</a:t>
            </a:r>
          </a:p>
          <a:p>
            <a:r>
              <a:rPr lang="en-US" sz="1200" b="0" i="0" u="none" strike="noStrike" kern="1200" dirty="0">
                <a:solidFill>
                  <a:schemeClr val="tx1"/>
                </a:solidFill>
                <a:effectLst/>
                <a:latin typeface="+mn-lt"/>
                <a:ea typeface="+mn-ea"/>
                <a:cs typeface="+mn-cs"/>
              </a:rPr>
              <a:t>This remains preclinical-heavy, with ongoing RCTs.</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32</a:t>
            </a:fld>
            <a:endParaRPr lang="en-US"/>
          </a:p>
        </p:txBody>
      </p:sp>
    </p:spTree>
    <p:extLst>
      <p:ext uri="{BB962C8B-B14F-4D97-AF65-F5344CB8AC3E}">
        <p14:creationId xmlns:p14="http://schemas.microsoft.com/office/powerpoint/2010/main" val="352484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Pilot studies suggest higher quit rates and reduced craving when GLP-1s are added to nicotine replacement and counseling.</a:t>
            </a:r>
            <a:br>
              <a:rPr lang="en-US" dirty="0"/>
            </a:br>
            <a:r>
              <a:rPr lang="en-US" sz="1200" b="0" i="0" u="none" strike="noStrike" kern="1200" dirty="0">
                <a:solidFill>
                  <a:schemeClr val="tx1"/>
                </a:solidFill>
                <a:effectLst/>
                <a:latin typeface="+mn-lt"/>
                <a:ea typeface="+mn-ea"/>
                <a:cs typeface="+mn-cs"/>
              </a:rPr>
              <a:t>Dulaglutide may limit post-cessation weight gain, but not necessarily improve abstinence.</a:t>
            </a:r>
            <a:br>
              <a:rPr lang="en-US" dirty="0"/>
            </a:br>
            <a:r>
              <a:rPr lang="en-US" sz="1200" b="0" i="0" u="none" strike="noStrike" kern="1200" dirty="0">
                <a:solidFill>
                  <a:schemeClr val="tx1"/>
                </a:solidFill>
                <a:effectLst/>
                <a:latin typeface="+mn-lt"/>
                <a:ea typeface="+mn-ea"/>
                <a:cs typeface="+mn-cs"/>
              </a:rPr>
              <a:t>Evidence is moderate—encouraging but not yet guideline-level.</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33</a:t>
            </a:fld>
            <a:endParaRPr lang="en-US"/>
          </a:p>
        </p:txBody>
      </p:sp>
    </p:spTree>
    <p:extLst>
      <p:ext uri="{BB962C8B-B14F-4D97-AF65-F5344CB8AC3E}">
        <p14:creationId xmlns:p14="http://schemas.microsoft.com/office/powerpoint/2010/main" val="149954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the strongest behavioral overlap.</a:t>
            </a:r>
            <a:br>
              <a:rPr lang="en-US" dirty="0"/>
            </a:br>
            <a:r>
              <a:rPr lang="en-US" sz="1200" b="0" i="0" u="none" strike="noStrike" kern="1200" dirty="0">
                <a:solidFill>
                  <a:schemeClr val="tx1"/>
                </a:solidFill>
                <a:effectLst/>
                <a:latin typeface="+mn-lt"/>
                <a:ea typeface="+mn-ea"/>
                <a:cs typeface="+mn-cs"/>
              </a:rPr>
              <a:t>GLP-1RAs consistently reduce binge frequency, food cue reactivity, and weight.</a:t>
            </a:r>
            <a:br>
              <a:rPr lang="en-US" dirty="0"/>
            </a:br>
            <a:r>
              <a:rPr lang="en-US" sz="1200" b="0" i="0" u="none" strike="noStrike" kern="1200" dirty="0">
                <a:solidFill>
                  <a:schemeClr val="tx1"/>
                </a:solidFill>
                <a:effectLst/>
                <a:latin typeface="+mn-lt"/>
                <a:ea typeface="+mn-ea"/>
                <a:cs typeface="+mn-cs"/>
              </a:rPr>
              <a:t>Evidence is still early but mechanistically consistent.</a:t>
            </a:r>
            <a:br>
              <a:rPr lang="en-US" dirty="0"/>
            </a:br>
            <a:r>
              <a:rPr lang="en-US" sz="1200" b="0" i="0" u="none" strike="noStrike" kern="1200" dirty="0">
                <a:solidFill>
                  <a:schemeClr val="tx1"/>
                </a:solidFill>
                <a:effectLst/>
                <a:latin typeface="+mn-lt"/>
                <a:ea typeface="+mn-ea"/>
                <a:cs typeface="+mn-cs"/>
              </a:rPr>
              <a:t>Consider in patients with obesity or BED where standard therapy hasn’t sufficed—always with eating-disorder-informed monitoring</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34</a:t>
            </a:fld>
            <a:endParaRPr lang="en-US"/>
          </a:p>
        </p:txBody>
      </p:sp>
    </p:spTree>
    <p:extLst>
      <p:ext uri="{BB962C8B-B14F-4D97-AF65-F5344CB8AC3E}">
        <p14:creationId xmlns:p14="http://schemas.microsoft.com/office/powerpoint/2010/main" val="1011924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Common side effects include nausea, vomiting, constipation, and bloating—usually dose-related and transient.</a:t>
            </a:r>
            <a:br>
              <a:rPr lang="en-US" dirty="0"/>
            </a:br>
            <a:r>
              <a:rPr lang="en-US" sz="1200" b="0" i="0" u="none" strike="noStrike" kern="1200" dirty="0">
                <a:solidFill>
                  <a:schemeClr val="tx1"/>
                </a:solidFill>
                <a:effectLst/>
                <a:latin typeface="+mn-lt"/>
                <a:ea typeface="+mn-ea"/>
                <a:cs typeface="+mn-cs"/>
              </a:rPr>
              <a:t>Less frequent risks: fatigue, gallbladder disease, and rarely pancreatitis.</a:t>
            </a:r>
            <a:br>
              <a:rPr lang="en-US" dirty="0"/>
            </a:br>
            <a:r>
              <a:rPr lang="en-US" sz="1200" b="0" i="0" u="none" strike="noStrike" kern="1200" dirty="0">
                <a:solidFill>
                  <a:schemeClr val="tx1"/>
                </a:solidFill>
                <a:effectLst/>
                <a:latin typeface="+mn-lt"/>
                <a:ea typeface="+mn-ea"/>
                <a:cs typeface="+mn-cs"/>
              </a:rPr>
              <a:t>Animal data link GLP-1RAs to medullary thyroid tumors, though human relevance is uncertain.</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36</a:t>
            </a:fld>
            <a:endParaRPr lang="en-US"/>
          </a:p>
        </p:txBody>
      </p:sp>
    </p:spTree>
    <p:extLst>
      <p:ext uri="{BB962C8B-B14F-4D97-AF65-F5344CB8AC3E}">
        <p14:creationId xmlns:p14="http://schemas.microsoft.com/office/powerpoint/2010/main" val="2082146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540A-2ECE-B687-C9EB-9E9236763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F44F6-8A83-C69B-4CB3-E58D5B9ED7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793727-BD3A-CFF8-2CF5-9AE12B6E1648}"/>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must educate patients on hydration and adequate protein intake to avoid muscle loss.</a:t>
            </a:r>
          </a:p>
          <a:p>
            <a:r>
              <a:rPr lang="en-US" sz="1200" b="0" i="0" u="none" strike="noStrike" kern="1200" dirty="0">
                <a:solidFill>
                  <a:schemeClr val="tx1"/>
                </a:solidFill>
                <a:effectLst/>
                <a:latin typeface="+mn-lt"/>
                <a:ea typeface="+mn-ea"/>
                <a:cs typeface="+mn-cs"/>
              </a:rPr>
              <a:t>Recommend ~1 g/kg protein daily, balanced diet, resistance and aerobic exercise, and routine vitamin B12 and D screening.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Encourage pure water intake (at least 64 ounces per day). Patients often reduce both food and water intake when using these medications, and thus dehydration may result. Acute kidney injury from dehydration has been reported. Good water intake also helps prevent constipation. Monitoring kidney function is also recommended. Regular kidney monitoring. </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anose="02020603050405020304" pitchFamily="18" charset="0"/>
                <a:cs typeface="Times New Roman" panose="02020603050405020304" pitchFamily="18" charset="0"/>
              </a:rPr>
              <a:t>Adequate protein intake: </a:t>
            </a:r>
            <a:r>
              <a:rPr lang="en-US" sz="1200" b="0" i="0" u="none" dirty="0">
                <a:solidFill>
                  <a:schemeClr val="tx1"/>
                </a:solidFill>
                <a:latin typeface="Times New Roman" panose="02020603050405020304" pitchFamily="18" charset="0"/>
                <a:cs typeface="Times New Roman" panose="02020603050405020304" pitchFamily="18" charset="0"/>
              </a:rPr>
              <a:t>1.0-1.2 g/kg protein/ day using adjusted body weight, + 25% of remaining weight. </a:t>
            </a:r>
            <a:endParaRPr lang="en-US" sz="1200" b="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8B1241D-1168-D6A1-5B48-CE74E56FEF98}"/>
              </a:ext>
            </a:extLst>
          </p:cNvPr>
          <p:cNvSpPr>
            <a:spLocks noGrp="1"/>
          </p:cNvSpPr>
          <p:nvPr>
            <p:ph type="sldNum" sz="quarter" idx="5"/>
          </p:nvPr>
        </p:nvSpPr>
        <p:spPr/>
        <p:txBody>
          <a:bodyPr/>
          <a:lstStyle/>
          <a:p>
            <a:fld id="{3A577EB7-9A39-9949-B0F3-A2EF3CD326EA}" type="slidenum">
              <a:rPr lang="en-US" smtClean="0"/>
              <a:t>37</a:t>
            </a:fld>
            <a:endParaRPr lang="en-US"/>
          </a:p>
        </p:txBody>
      </p:sp>
    </p:spTree>
    <p:extLst>
      <p:ext uri="{BB962C8B-B14F-4D97-AF65-F5344CB8AC3E}">
        <p14:creationId xmlns:p14="http://schemas.microsoft.com/office/powerpoint/2010/main" val="393278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3D02-877B-1FFC-8B9E-A59B11F15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AAF68-EB14-0AF9-F438-602C26FB6B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1E5302-C96A-136A-7A09-C121BE21B098}"/>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“Because weight loss and improved metabolism alter pharmacokinetics, patients may need lower doses of antihypertensives, insulin, or psychotropics.</a:t>
            </a:r>
          </a:p>
          <a:p>
            <a:r>
              <a:rPr lang="en-US" sz="1200" b="0" i="0" u="none" strike="noStrike" kern="1200" dirty="0">
                <a:solidFill>
                  <a:schemeClr val="tx1"/>
                </a:solidFill>
                <a:effectLst/>
                <a:latin typeface="+mn-lt"/>
                <a:ea typeface="+mn-ea"/>
                <a:cs typeface="+mn-cs"/>
              </a:rPr>
              <a:t>Monitor for postural hypotension, hypoglycemia, and potential overstimulation with agents like Adderall.</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Thyroid hormone absorption can also change as body composition shifts.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GLP-1 receptor agonists can help patients lose 10% to 20% of body weight, and this may decrease patients’ other prescription drug dosage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It is not uncommon to find that blood pressure and diabetes parameters improve with weight loss, which can increase the risk for postural hypotension (BP and PTSD – Rx: Clonidine) and hypoglycemia.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Psychiatry medications, such as Adderall®, may cause over-stimulation if the dose is not reduced after weight loss, and thyroid hormone requirements may need to be re-assessed due to possible change in absorption.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98628D5-9965-C1C5-F8A2-9D1DEC53AAED}"/>
              </a:ext>
            </a:extLst>
          </p:cNvPr>
          <p:cNvSpPr>
            <a:spLocks noGrp="1"/>
          </p:cNvSpPr>
          <p:nvPr>
            <p:ph type="sldNum" sz="quarter" idx="5"/>
          </p:nvPr>
        </p:nvSpPr>
        <p:spPr/>
        <p:txBody>
          <a:bodyPr/>
          <a:lstStyle/>
          <a:p>
            <a:fld id="{3A577EB7-9A39-9949-B0F3-A2EF3CD326EA}" type="slidenum">
              <a:rPr lang="en-US" smtClean="0"/>
              <a:t>38</a:t>
            </a:fld>
            <a:endParaRPr lang="en-US"/>
          </a:p>
        </p:txBody>
      </p:sp>
    </p:spTree>
    <p:extLst>
      <p:ext uri="{BB962C8B-B14F-4D97-AF65-F5344CB8AC3E}">
        <p14:creationId xmlns:p14="http://schemas.microsoft.com/office/powerpoint/2010/main" val="374516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Older adults are more prone to dehydration and malnutrition on GLP-1s.</a:t>
            </a:r>
            <a:br>
              <a:rPr lang="en-US" dirty="0"/>
            </a:br>
            <a:r>
              <a:rPr lang="en-US" sz="1200" b="0" i="0" u="none" strike="noStrike" kern="1200" dirty="0">
                <a:solidFill>
                  <a:schemeClr val="tx1"/>
                </a:solidFill>
                <a:effectLst/>
                <a:latin typeface="+mn-lt"/>
                <a:ea typeface="+mn-ea"/>
                <a:cs typeface="+mn-cs"/>
              </a:rPr>
              <a:t>Start lower, titrate slower, and balance benefit with frailty risk.</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39</a:t>
            </a:fld>
            <a:endParaRPr lang="en-US"/>
          </a:p>
        </p:txBody>
      </p:sp>
    </p:spTree>
    <p:extLst>
      <p:ext uri="{BB962C8B-B14F-4D97-AF65-F5344CB8AC3E}">
        <p14:creationId xmlns:p14="http://schemas.microsoft.com/office/powerpoint/2010/main" val="324103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Recent real-world studies report higher rates of depression, anxiety, and suicidality with GLP-1 use—especially in younger adults, females, and Black patients.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Risks appear dose- and duration-related, peaking after one year of therapy.</a:t>
            </a:r>
          </a:p>
          <a:p>
            <a:r>
              <a:rPr lang="en-US" sz="1200" b="0" i="0" u="none" strike="noStrike" kern="1200" dirty="0">
                <a:solidFill>
                  <a:schemeClr val="tx1"/>
                </a:solidFill>
                <a:effectLst/>
                <a:latin typeface="+mn-lt"/>
                <a:ea typeface="+mn-ea"/>
                <a:cs typeface="+mn-cs"/>
              </a:rPr>
              <a:t>We need careful psychiatric monitoring—not avoidance, but informed vigilance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The risk of depression, anxiety, and suicidal behavior in patients with obesity on glucagon like peptide-1 receptor agonist therapy</a:t>
            </a:r>
          </a:p>
          <a:p>
            <a:r>
              <a:rPr lang="en-US" sz="1200" b="0" i="0" u="none" strike="noStrike" kern="1200" dirty="0">
                <a:solidFill>
                  <a:schemeClr val="tx1"/>
                </a:solidFill>
                <a:effectLst/>
                <a:latin typeface="+mn-lt"/>
                <a:ea typeface="+mn-ea"/>
                <a:cs typeface="+mn-cs"/>
              </a:rPr>
              <a:t>: Retrospective cohort study (2015–2023) using the U.S. </a:t>
            </a:r>
            <a:r>
              <a:rPr lang="en-US" sz="1200" b="0" i="0" u="none" strike="noStrike" kern="1200" dirty="0" err="1">
                <a:solidFill>
                  <a:schemeClr val="tx1"/>
                </a:solidFill>
                <a:effectLst/>
                <a:latin typeface="+mn-lt"/>
                <a:ea typeface="+mn-ea"/>
                <a:cs typeface="+mn-cs"/>
              </a:rPr>
              <a:t>TriNetX</a:t>
            </a:r>
            <a:r>
              <a:rPr lang="en-US" sz="1200" b="0" i="0" u="none" strike="noStrike" kern="1200" dirty="0">
                <a:solidFill>
                  <a:schemeClr val="tx1"/>
                </a:solidFill>
                <a:effectLst/>
                <a:latin typeface="+mn-lt"/>
                <a:ea typeface="+mn-ea"/>
                <a:cs typeface="+mn-cs"/>
              </a:rPr>
              <a:t> database across 66 healthcare systems, comparing adults with obesity treated with GLP-1 RAs (liraglutide, </a:t>
            </a:r>
            <a:r>
              <a:rPr lang="en-US" sz="1200" b="0" i="0" u="none" strike="noStrike" kern="1200" dirty="0" err="1">
                <a:solidFill>
                  <a:schemeClr val="tx1"/>
                </a:solidFill>
                <a:effectLst/>
                <a:latin typeface="+mn-lt"/>
                <a:ea typeface="+mn-ea"/>
                <a:cs typeface="+mn-cs"/>
              </a:rPr>
              <a:t>semaglutide</a:t>
            </a:r>
            <a:r>
              <a:rPr lang="en-US" sz="1200" b="0" i="0" u="none" strike="noStrike" kern="1200" dirty="0">
                <a:solidFill>
                  <a:schemeClr val="tx1"/>
                </a:solidFill>
                <a:effectLst/>
                <a:latin typeface="+mn-lt"/>
                <a:ea typeface="+mn-ea"/>
                <a:cs typeface="+mn-cs"/>
              </a:rPr>
              <a:t>) versus non-users, excluding those with recent psychiatric diagnoses. within 1 year before or 1 month after GLP-1 initiation. </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41</a:t>
            </a:fld>
            <a:endParaRPr lang="en-US"/>
          </a:p>
        </p:txBody>
      </p:sp>
    </p:spTree>
    <p:extLst>
      <p:ext uri="{BB962C8B-B14F-4D97-AF65-F5344CB8AC3E}">
        <p14:creationId xmlns:p14="http://schemas.microsoft.com/office/powerpoint/2010/main" val="404395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7</a:t>
            </a:fld>
            <a:endParaRPr lang="en-US"/>
          </a:p>
        </p:txBody>
      </p:sp>
    </p:spTree>
    <p:extLst>
      <p:ext uri="{BB962C8B-B14F-4D97-AF65-F5344CB8AC3E}">
        <p14:creationId xmlns:p14="http://schemas.microsoft.com/office/powerpoint/2010/main" val="239581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“Psychiatric patients are already high-risk for metabolic and mood instability.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Psychiatrists can uniquely detect emerging emotional side effects early.</a:t>
            </a:r>
          </a:p>
          <a:p>
            <a:r>
              <a:rPr lang="en-US" sz="1200" b="0" i="0" u="none" strike="noStrike" kern="1200" dirty="0">
                <a:solidFill>
                  <a:schemeClr val="tx1"/>
                </a:solidFill>
                <a:effectLst/>
                <a:latin typeface="+mn-lt"/>
                <a:ea typeface="+mn-ea"/>
                <a:cs typeface="+mn-cs"/>
              </a:rPr>
              <a:t>Ethically, informed consent should cover cognitive and emotional effects—not just GI or weight aspects.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goal is risk-informed, not fear-based, prescribing.</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42</a:t>
            </a:fld>
            <a:endParaRPr lang="en-US"/>
          </a:p>
        </p:txBody>
      </p:sp>
    </p:spTree>
    <p:extLst>
      <p:ext uri="{BB962C8B-B14F-4D97-AF65-F5344CB8AC3E}">
        <p14:creationId xmlns:p14="http://schemas.microsoft.com/office/powerpoint/2010/main" val="3602368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“Baseline labs: A1c, lipid panel, CMP for renal and hepatic function, and others as indicated.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Recheck every 3–6 months during titration, then annually once stable.</a:t>
            </a:r>
          </a:p>
          <a:p>
            <a:r>
              <a:rPr lang="en-US" sz="1200" b="0" i="0" u="none" strike="noStrike" kern="1200" dirty="0">
                <a:solidFill>
                  <a:schemeClr val="tx1"/>
                </a:solidFill>
                <a:effectLst/>
                <a:latin typeface="+mn-lt"/>
                <a:ea typeface="+mn-ea"/>
                <a:cs typeface="+mn-cs"/>
              </a:rPr>
              <a:t>At each psychiatric visit, assess mood, appetite, and weight trends.</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44</a:t>
            </a:fld>
            <a:endParaRPr lang="en-US"/>
          </a:p>
        </p:txBody>
      </p:sp>
    </p:spTree>
    <p:extLst>
      <p:ext uri="{BB962C8B-B14F-4D97-AF65-F5344CB8AC3E}">
        <p14:creationId xmlns:p14="http://schemas.microsoft.com/office/powerpoint/2010/main" val="523049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2 patients had such different experiences — even though both were on the same molecule.</a:t>
            </a:r>
          </a:p>
          <a:p>
            <a:br>
              <a:rPr lang="en-US" dirty="0"/>
            </a:br>
            <a:endParaRPr lang="en-US" dirty="0"/>
          </a:p>
          <a:p>
            <a:r>
              <a:rPr lang="en-US" sz="1200" b="1" i="0" u="none" strike="noStrike" kern="1200" dirty="0">
                <a:solidFill>
                  <a:schemeClr val="tx1"/>
                </a:solidFill>
                <a:effectLst/>
                <a:latin typeface="+mn-lt"/>
                <a:ea typeface="+mn-ea"/>
                <a:cs typeface="+mn-cs"/>
              </a:rPr>
              <a:t>Metabolic → Affective Link</a:t>
            </a:r>
          </a:p>
          <a:p>
            <a:r>
              <a:rPr lang="en-US" sz="1200" b="0" i="0" u="none" strike="noStrike" kern="1200" dirty="0">
                <a:solidFill>
                  <a:schemeClr val="tx1"/>
                </a:solidFill>
                <a:effectLst/>
                <a:latin typeface="+mn-lt"/>
                <a:ea typeface="+mn-ea"/>
                <a:cs typeface="+mn-cs"/>
              </a:rPr>
              <a:t>At the metabolic–affective level, GLP-1 receptor agonists enhance insulin sensitivity and can restore dopamine signaling in reward circuits.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our first case, that translated into brighter affect and renewed motivation — her body felt lighter, and so did her mind.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is that powerful </a:t>
            </a:r>
            <a:r>
              <a:rPr lang="en-US" sz="1200" b="0" i="1" u="none" strike="noStrike" kern="1200" dirty="0">
                <a:solidFill>
                  <a:schemeClr val="tx1"/>
                </a:solidFill>
                <a:effectLst/>
                <a:latin typeface="+mn-lt"/>
                <a:ea typeface="+mn-ea"/>
                <a:cs typeface="+mn-cs"/>
              </a:rPr>
              <a:t>mind–metabolism connection</a:t>
            </a:r>
            <a:r>
              <a:rPr lang="en-US" sz="1200" b="0" i="0" u="none" strike="noStrike" kern="1200" dirty="0">
                <a:solidFill>
                  <a:schemeClr val="tx1"/>
                </a:solidFill>
                <a:effectLst/>
                <a:latin typeface="+mn-lt"/>
                <a:ea typeface="+mn-ea"/>
                <a:cs typeface="+mn-cs"/>
              </a:rPr>
              <a:t> we often overlook in psychiatry.</a:t>
            </a:r>
          </a:p>
          <a:p>
            <a:br>
              <a:rPr lang="en-US" dirty="0"/>
            </a:br>
            <a:r>
              <a:rPr lang="en-US" sz="1200" b="1" i="0" u="none" strike="noStrike" kern="1200" dirty="0">
                <a:solidFill>
                  <a:schemeClr val="tx1"/>
                </a:solidFill>
                <a:effectLst/>
                <a:latin typeface="+mn-lt"/>
                <a:ea typeface="+mn-ea"/>
                <a:cs typeface="+mn-cs"/>
              </a:rPr>
              <a:t>Reward &amp; Motivation</a:t>
            </a:r>
          </a:p>
          <a:p>
            <a:r>
              <a:rPr lang="en-US" sz="1200" b="0" i="0" u="none" strike="noStrike" kern="1200" dirty="0">
                <a:solidFill>
                  <a:schemeClr val="tx1"/>
                </a:solidFill>
                <a:effectLst/>
                <a:latin typeface="+mn-lt"/>
                <a:ea typeface="+mn-ea"/>
                <a:cs typeface="+mn-cs"/>
              </a:rPr>
              <a:t>But on the flip side — that same pathway also suppresses food-reward signaling.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some individuals, especially when pushed too far, it can dampen hedonic tone.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our second case, this meant emotional flattening and loss of pleasure — an </a:t>
            </a:r>
            <a:r>
              <a:rPr lang="en-US" sz="1200" b="0" i="1" u="none" strike="noStrike" kern="1200" dirty="0" err="1">
                <a:solidFill>
                  <a:schemeClr val="tx1"/>
                </a:solidFill>
                <a:effectLst/>
                <a:latin typeface="+mn-lt"/>
                <a:ea typeface="+mn-ea"/>
                <a:cs typeface="+mn-cs"/>
              </a:rPr>
              <a:t>anhedonic</a:t>
            </a:r>
            <a:r>
              <a:rPr lang="en-US" sz="1200" b="0" i="1" u="none" strike="noStrike" kern="1200" dirty="0">
                <a:solidFill>
                  <a:schemeClr val="tx1"/>
                </a:solidFill>
                <a:effectLst/>
                <a:latin typeface="+mn-lt"/>
                <a:ea typeface="+mn-ea"/>
                <a:cs typeface="+mn-cs"/>
              </a:rPr>
              <a:t> side effect</a:t>
            </a:r>
            <a:r>
              <a:rPr lang="en-US" sz="1200" b="0" i="0" u="none" strike="noStrike" kern="1200" dirty="0">
                <a:solidFill>
                  <a:schemeClr val="tx1"/>
                </a:solidFill>
                <a:effectLst/>
                <a:latin typeface="+mn-lt"/>
                <a:ea typeface="+mn-ea"/>
                <a:cs typeface="+mn-cs"/>
              </a:rPr>
              <a:t>, not classic depression, but a kind of reward under-activation.”</a:t>
            </a:r>
          </a:p>
          <a:p>
            <a:br>
              <a:rPr lang="en-US" dirty="0"/>
            </a:br>
            <a:endParaRPr lang="en-US" dirty="0"/>
          </a:p>
          <a:p>
            <a:r>
              <a:rPr lang="en-US" sz="1200" b="1" i="0" u="none" strike="noStrike" kern="1200" dirty="0">
                <a:solidFill>
                  <a:schemeClr val="tx1"/>
                </a:solidFill>
                <a:effectLst/>
                <a:latin typeface="+mn-lt"/>
                <a:ea typeface="+mn-ea"/>
                <a:cs typeface="+mn-cs"/>
              </a:rPr>
              <a:t> Dose &amp; Vulnerability</a:t>
            </a:r>
          </a:p>
          <a:p>
            <a:r>
              <a:rPr lang="en-US" sz="1200" b="0" i="0" u="none" strike="noStrike" kern="1200" dirty="0">
                <a:solidFill>
                  <a:schemeClr val="tx1"/>
                </a:solidFill>
                <a:effectLst/>
                <a:latin typeface="+mn-lt"/>
                <a:ea typeface="+mn-ea"/>
                <a:cs typeface="+mn-cs"/>
              </a:rPr>
              <a:t>Dose and vulnerability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first patient was on a modest 0.5-milligram dose, while the second titrated faster to 1 milligram with a history of recurrent depression.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That combination — higher dose and pre-existing affective fragility — may heighten the risk for blunting.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It underscores the need for individualized titration and psychiatric monitoring whenever we co-manage these agents.”</a:t>
            </a:r>
            <a:br>
              <a:rPr lang="en-US" dirty="0"/>
            </a:br>
            <a:endParaRPr lang="en-US" dirty="0"/>
          </a:p>
          <a:p>
            <a:r>
              <a:rPr lang="en-US" sz="1200" b="1" i="0" u="none" strike="noStrike" kern="1200" dirty="0">
                <a:solidFill>
                  <a:schemeClr val="tx1"/>
                </a:solidFill>
                <a:effectLst/>
                <a:latin typeface="+mn-lt"/>
                <a:ea typeface="+mn-ea"/>
                <a:cs typeface="+mn-cs"/>
              </a:rPr>
              <a:t>Neurobiology</a:t>
            </a:r>
          </a:p>
          <a:p>
            <a:r>
              <a:rPr lang="en-US" sz="1200" b="0" i="0" u="none" strike="noStrike" kern="1200" dirty="0">
                <a:solidFill>
                  <a:schemeClr val="tx1"/>
                </a:solidFill>
                <a:effectLst/>
                <a:latin typeface="+mn-lt"/>
                <a:ea typeface="+mn-ea"/>
                <a:cs typeface="+mn-cs"/>
              </a:rPr>
              <a:t>And neurobiologically, both outcomes trace back to the same circuits — the prefrontal cortex, amygdala, and ventral tegmental area.</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GLP-1 influences serotonin and dopamine tone in these regions.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 whether the result is mood enhancement or reward suppression depends not on the drug itself, but on the </a:t>
            </a:r>
            <a:r>
              <a:rPr lang="en-US" sz="1200" b="0" i="1" u="none" strike="noStrike" kern="1200" dirty="0">
                <a:solidFill>
                  <a:schemeClr val="tx1"/>
                </a:solidFill>
                <a:effectLst/>
                <a:latin typeface="+mn-lt"/>
                <a:ea typeface="+mn-ea"/>
                <a:cs typeface="+mn-cs"/>
              </a:rPr>
              <a:t>neural starting point</a:t>
            </a:r>
            <a:r>
              <a:rPr lang="en-US" sz="1200" b="0" i="0" u="none" strike="noStrike" kern="1200" dirty="0">
                <a:solidFill>
                  <a:schemeClr val="tx1"/>
                </a:solidFill>
                <a:effectLst/>
                <a:latin typeface="+mn-lt"/>
                <a:ea typeface="+mn-ea"/>
                <a:cs typeface="+mn-cs"/>
              </a:rPr>
              <a:t> of the patient.”</a:t>
            </a:r>
          </a:p>
          <a:p>
            <a:br>
              <a:rPr lang="en-US" dirty="0"/>
            </a:br>
            <a:r>
              <a:rPr lang="en-US" sz="1200" b="0" i="0" u="none" strike="noStrike" kern="1200" dirty="0">
                <a:solidFill>
                  <a:schemeClr val="tx1"/>
                </a:solidFill>
                <a:effectLst/>
                <a:latin typeface="+mn-lt"/>
                <a:ea typeface="+mn-ea"/>
                <a:cs typeface="+mn-cs"/>
              </a:rPr>
              <a:t>the same pathway that lifted one mind lightened another too much.</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GLP-1 receptor agonists remind us that the gut–brain axis doesn’t just shape metabolism — it rewires motivation, emotion, and meaning.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that’s where psychiatry must now engage.”</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46</a:t>
            </a:fld>
            <a:endParaRPr lang="en-US"/>
          </a:p>
        </p:txBody>
      </p:sp>
    </p:spTree>
    <p:extLst>
      <p:ext uri="{BB962C8B-B14F-4D97-AF65-F5344CB8AC3E}">
        <p14:creationId xmlns:p14="http://schemas.microsoft.com/office/powerpoint/2010/main" val="1842502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Adapted from Endocrine Society &amp; AACE Guidelines (Handelsman et al., 2020; Garvey et al., 2022);</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52</a:t>
            </a:fld>
            <a:endParaRPr lang="en-US"/>
          </a:p>
        </p:txBody>
      </p:sp>
    </p:spTree>
    <p:extLst>
      <p:ext uri="{BB962C8B-B14F-4D97-AF65-F5344CB8AC3E}">
        <p14:creationId xmlns:p14="http://schemas.microsoft.com/office/powerpoint/2010/main" val="3222991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98A45-8523-850F-01AE-3CFDB8624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48A90-E467-AF60-701F-590ED5067A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414765-827A-5116-F97E-370F512268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8901E-54F1-E340-823D-B9BF5087D5F0}"/>
              </a:ext>
            </a:extLst>
          </p:cNvPr>
          <p:cNvSpPr>
            <a:spLocks noGrp="1"/>
          </p:cNvSpPr>
          <p:nvPr>
            <p:ph type="sldNum" sz="quarter" idx="5"/>
          </p:nvPr>
        </p:nvSpPr>
        <p:spPr/>
        <p:txBody>
          <a:bodyPr/>
          <a:lstStyle/>
          <a:p>
            <a:fld id="{3A577EB7-9A39-9949-B0F3-A2EF3CD326EA}" type="slidenum">
              <a:rPr lang="en-US" smtClean="0"/>
              <a:t>54</a:t>
            </a:fld>
            <a:endParaRPr lang="en-US"/>
          </a:p>
        </p:txBody>
      </p:sp>
    </p:spTree>
    <p:extLst>
      <p:ext uri="{BB962C8B-B14F-4D97-AF65-F5344CB8AC3E}">
        <p14:creationId xmlns:p14="http://schemas.microsoft.com/office/powerpoint/2010/main" val="150089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8174C-8F58-AB00-70D9-2E39AB931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81DBE-04AF-41F5-4D4E-6098DF5A43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4CDBA6-378E-4C42-3411-BFFF171D9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107812-D683-936E-E8AC-FE63BA69E09D}"/>
              </a:ext>
            </a:extLst>
          </p:cNvPr>
          <p:cNvSpPr>
            <a:spLocks noGrp="1"/>
          </p:cNvSpPr>
          <p:nvPr>
            <p:ph type="sldNum" sz="quarter" idx="5"/>
          </p:nvPr>
        </p:nvSpPr>
        <p:spPr/>
        <p:txBody>
          <a:bodyPr/>
          <a:lstStyle/>
          <a:p>
            <a:fld id="{3A577EB7-9A39-9949-B0F3-A2EF3CD326EA}" type="slidenum">
              <a:rPr lang="en-US" smtClean="0"/>
              <a:t>55</a:t>
            </a:fld>
            <a:endParaRPr lang="en-US"/>
          </a:p>
        </p:txBody>
      </p:sp>
    </p:spTree>
    <p:extLst>
      <p:ext uri="{BB962C8B-B14F-4D97-AF65-F5344CB8AC3E}">
        <p14:creationId xmlns:p14="http://schemas.microsoft.com/office/powerpoint/2010/main" val="999715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65AFD-FD67-6B1E-8CDC-D0D29FC24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88164-74B8-2B25-E635-F9F844D38F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61B1B9-F0D9-FBE8-8355-C4BCBAA480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833CA-A377-54B1-09BD-81488CA39C42}"/>
              </a:ext>
            </a:extLst>
          </p:cNvPr>
          <p:cNvSpPr>
            <a:spLocks noGrp="1"/>
          </p:cNvSpPr>
          <p:nvPr>
            <p:ph type="sldNum" sz="quarter" idx="5"/>
          </p:nvPr>
        </p:nvSpPr>
        <p:spPr/>
        <p:txBody>
          <a:bodyPr/>
          <a:lstStyle/>
          <a:p>
            <a:fld id="{3A577EB7-9A39-9949-B0F3-A2EF3CD326EA}" type="slidenum">
              <a:rPr lang="en-US" smtClean="0"/>
              <a:t>56</a:t>
            </a:fld>
            <a:endParaRPr lang="en-US"/>
          </a:p>
        </p:txBody>
      </p:sp>
    </p:spTree>
    <p:extLst>
      <p:ext uri="{BB962C8B-B14F-4D97-AF65-F5344CB8AC3E}">
        <p14:creationId xmlns:p14="http://schemas.microsoft.com/office/powerpoint/2010/main" val="148964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Before we get to GLP-1s, let’s remember </a:t>
            </a:r>
            <a:r>
              <a:rPr lang="en-US" sz="1200" b="0" i="1" u="none" strike="noStrike" kern="1200" dirty="0">
                <a:solidFill>
                  <a:schemeClr val="tx1"/>
                </a:solidFill>
                <a:effectLst/>
                <a:latin typeface="+mn-lt"/>
                <a:ea typeface="+mn-ea"/>
                <a:cs typeface="+mn-cs"/>
              </a:rPr>
              <a:t>why</a:t>
            </a:r>
            <a:r>
              <a:rPr lang="en-US" sz="1200" b="0" i="0" u="none" strike="noStrike" kern="1200" dirty="0">
                <a:solidFill>
                  <a:schemeClr val="tx1"/>
                </a:solidFill>
                <a:effectLst/>
                <a:latin typeface="+mn-lt"/>
                <a:ea typeface="+mn-ea"/>
                <a:cs typeface="+mn-cs"/>
              </a:rPr>
              <a:t> this matters.</a:t>
            </a:r>
          </a:p>
          <a:p>
            <a:r>
              <a:rPr lang="en-US" sz="1200" b="0" i="0" u="none" strike="noStrike" kern="1200" dirty="0">
                <a:solidFill>
                  <a:schemeClr val="tx1"/>
                </a:solidFill>
                <a:effectLst/>
                <a:latin typeface="+mn-lt"/>
                <a:ea typeface="+mn-ea"/>
                <a:cs typeface="+mn-cs"/>
              </a:rPr>
              <a:t>Patients with severe mental illness die 10–20 years earlier than the general population—mostly from cardiovascular disease, not suicide.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Cardiovascular mortality risk is more than twice that of the general population and rising.</a:t>
            </a:r>
          </a:p>
          <a:p>
            <a:r>
              <a:rPr lang="en-US" sz="1200" b="0" i="0" u="none" strike="noStrike" kern="1200" dirty="0">
                <a:solidFill>
                  <a:schemeClr val="tx1"/>
                </a:solidFill>
                <a:effectLst/>
                <a:latin typeface="+mn-lt"/>
                <a:ea typeface="+mn-ea"/>
                <a:cs typeface="+mn-cs"/>
              </a:rPr>
              <a:t>The causes are multifactorial: lifestyle factors, disparities in care, medication effects, and direct pathophysiologic changes like chronic inflammation and HPA-axis activation.</a:t>
            </a:r>
          </a:p>
          <a:p>
            <a:r>
              <a:rPr lang="en-US" sz="1200" b="0" i="0" u="none" strike="noStrike" kern="1200" dirty="0">
                <a:solidFill>
                  <a:schemeClr val="tx1"/>
                </a:solidFill>
                <a:effectLst/>
                <a:latin typeface="+mn-lt"/>
                <a:ea typeface="+mn-ea"/>
                <a:cs typeface="+mn-cs"/>
              </a:rPr>
              <a:t>It reminds us that psychiatric care must include cardiometabolic care.</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10</a:t>
            </a:fld>
            <a:endParaRPr lang="en-US"/>
          </a:p>
        </p:txBody>
      </p:sp>
    </p:spTree>
    <p:extLst>
      <p:ext uri="{BB962C8B-B14F-4D97-AF65-F5344CB8AC3E}">
        <p14:creationId xmlns:p14="http://schemas.microsoft.com/office/powerpoint/2010/main" val="358441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Energy balance is controlled by the brain through signals from adipose and gut hormones—leptin, adiponectin, ghrelin, and GLP-1.</a:t>
            </a:r>
          </a:p>
          <a:p>
            <a:r>
              <a:rPr lang="en-US" sz="1200" b="0" i="0" u="none" strike="noStrike" kern="1200" dirty="0">
                <a:solidFill>
                  <a:schemeClr val="tx1"/>
                </a:solidFill>
                <a:effectLst/>
                <a:latin typeface="+mn-lt"/>
                <a:ea typeface="+mn-ea"/>
                <a:cs typeface="+mn-cs"/>
              </a:rPr>
              <a:t>These signals converge in the hypothalamus, limbic system, and cortex to influence hunger, reward, and emotion.</a:t>
            </a:r>
          </a:p>
          <a:p>
            <a:r>
              <a:rPr lang="en-US" sz="1200" b="0" i="0" u="none" strike="noStrike" kern="1200" dirty="0">
                <a:solidFill>
                  <a:schemeClr val="tx1"/>
                </a:solidFill>
                <a:effectLst/>
                <a:latin typeface="+mn-lt"/>
                <a:ea typeface="+mn-ea"/>
                <a:cs typeface="+mn-cs"/>
              </a:rPr>
              <a:t>When these loops malfunction—through inflammation, insulin resistance, or medication effects—we see changes not only in weight but also in drive, anhedonia, and impulsivity.</a:t>
            </a:r>
          </a:p>
          <a:p>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12</a:t>
            </a:fld>
            <a:endParaRPr lang="en-US"/>
          </a:p>
        </p:txBody>
      </p:sp>
    </p:spTree>
    <p:extLst>
      <p:ext uri="{BB962C8B-B14F-4D97-AF65-F5344CB8AC3E}">
        <p14:creationId xmlns:p14="http://schemas.microsoft.com/office/powerpoint/2010/main" val="360851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E24D-5956-4016-8048-552558E3A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C566D-3EDA-8A7A-B64C-97225F3274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3A2239-3A2B-A150-5568-F078302C5EEE}"/>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Leptin, secreted from fat tissue, tells the brain we’re full—but in obesity, the brain becomes leptin-resistant.</a:t>
            </a:r>
            <a:br>
              <a:rPr lang="en-US" dirty="0"/>
            </a:br>
            <a:r>
              <a:rPr lang="en-US" sz="1200" b="0" i="0" u="none" strike="noStrike" kern="1200" dirty="0">
                <a:solidFill>
                  <a:schemeClr val="tx1"/>
                </a:solidFill>
                <a:effectLst/>
                <a:latin typeface="+mn-lt"/>
                <a:ea typeface="+mn-ea"/>
                <a:cs typeface="+mn-cs"/>
              </a:rPr>
              <a:t>Adiponectin works inversely—lower levels mean worse insulin sensitivity.</a:t>
            </a:r>
            <a:br>
              <a:rPr lang="en-US" dirty="0"/>
            </a:br>
            <a:r>
              <a:rPr lang="en-US" sz="1200" b="0" i="0" u="none" strike="noStrike" kern="1200" dirty="0">
                <a:solidFill>
                  <a:schemeClr val="tx1"/>
                </a:solidFill>
                <a:effectLst/>
                <a:latin typeface="+mn-lt"/>
                <a:ea typeface="+mn-ea"/>
                <a:cs typeface="+mn-cs"/>
              </a:rPr>
              <a:t>Cytokines like IL-6 and TNF add inflammatory tone, linking obesity and mood disorders</a:t>
            </a:r>
            <a:endParaRPr lang="en-US" dirty="0"/>
          </a:p>
        </p:txBody>
      </p:sp>
      <p:sp>
        <p:nvSpPr>
          <p:cNvPr id="4" name="Slide Number Placeholder 3">
            <a:extLst>
              <a:ext uri="{FF2B5EF4-FFF2-40B4-BE49-F238E27FC236}">
                <a16:creationId xmlns:a16="http://schemas.microsoft.com/office/drawing/2014/main" id="{4064FF9E-B7C5-3EFA-8B36-279F8C00B369}"/>
              </a:ext>
            </a:extLst>
          </p:cNvPr>
          <p:cNvSpPr>
            <a:spLocks noGrp="1"/>
          </p:cNvSpPr>
          <p:nvPr>
            <p:ph type="sldNum" sz="quarter" idx="5"/>
          </p:nvPr>
        </p:nvSpPr>
        <p:spPr/>
        <p:txBody>
          <a:bodyPr/>
          <a:lstStyle/>
          <a:p>
            <a:fld id="{3A577EB7-9A39-9949-B0F3-A2EF3CD326EA}" type="slidenum">
              <a:rPr lang="en-US" smtClean="0"/>
              <a:t>13</a:t>
            </a:fld>
            <a:endParaRPr lang="en-US"/>
          </a:p>
        </p:txBody>
      </p:sp>
    </p:spTree>
    <p:extLst>
      <p:ext uri="{BB962C8B-B14F-4D97-AF65-F5344CB8AC3E}">
        <p14:creationId xmlns:p14="http://schemas.microsoft.com/office/powerpoint/2010/main" val="325806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A9D8C-2044-D3EC-EE85-5D08BF59C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75256-A33B-6AF7-CCF8-44B0044A70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EA614E-CB17-C964-CCAC-958356FB35C2}"/>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Gut hormones such as GLP-1, PYY, and ghrelin communicate satiety and energy status to the brain.</a:t>
            </a:r>
            <a:br>
              <a:rPr lang="en-US" dirty="0"/>
            </a:br>
            <a:r>
              <a:rPr lang="en-US" sz="1200" b="0" i="0" u="none" strike="noStrike" kern="1200" dirty="0">
                <a:solidFill>
                  <a:schemeClr val="tx1"/>
                </a:solidFill>
                <a:effectLst/>
                <a:latin typeface="+mn-lt"/>
                <a:ea typeface="+mn-ea"/>
                <a:cs typeface="+mn-cs"/>
              </a:rPr>
              <a:t>Disruptions in these signals contribute to overeating, low motivation, and metabolic dysregulation—core features overlapping with psychiatric illness.</a:t>
            </a:r>
            <a:endParaRPr lang="en-US" dirty="0"/>
          </a:p>
        </p:txBody>
      </p:sp>
      <p:sp>
        <p:nvSpPr>
          <p:cNvPr id="4" name="Slide Number Placeholder 3">
            <a:extLst>
              <a:ext uri="{FF2B5EF4-FFF2-40B4-BE49-F238E27FC236}">
                <a16:creationId xmlns:a16="http://schemas.microsoft.com/office/drawing/2014/main" id="{1BB88FE7-BF1D-BFE4-DDBD-AD790E77DFA6}"/>
              </a:ext>
            </a:extLst>
          </p:cNvPr>
          <p:cNvSpPr>
            <a:spLocks noGrp="1"/>
          </p:cNvSpPr>
          <p:nvPr>
            <p:ph type="sldNum" sz="quarter" idx="5"/>
          </p:nvPr>
        </p:nvSpPr>
        <p:spPr/>
        <p:txBody>
          <a:bodyPr/>
          <a:lstStyle/>
          <a:p>
            <a:fld id="{3A577EB7-9A39-9949-B0F3-A2EF3CD326EA}" type="slidenum">
              <a:rPr lang="en-US" smtClean="0"/>
              <a:t>14</a:t>
            </a:fld>
            <a:endParaRPr lang="en-US"/>
          </a:p>
        </p:txBody>
      </p:sp>
    </p:spTree>
    <p:extLst>
      <p:ext uri="{BB962C8B-B14F-4D97-AF65-F5344CB8AC3E}">
        <p14:creationId xmlns:p14="http://schemas.microsoft.com/office/powerpoint/2010/main" val="163252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“GLP-1 is an incretin hormone released by intestinal L-cells after eating.</a:t>
            </a:r>
            <a:br>
              <a:rPr lang="en-US" dirty="0"/>
            </a:br>
            <a:r>
              <a:rPr lang="en-US" sz="1200" b="0" i="0" u="none" strike="noStrike" kern="1200" dirty="0">
                <a:solidFill>
                  <a:schemeClr val="tx1"/>
                </a:solidFill>
                <a:effectLst/>
                <a:latin typeface="+mn-lt"/>
                <a:ea typeface="+mn-ea"/>
                <a:cs typeface="+mn-cs"/>
              </a:rPr>
              <a:t>It enhances insulin secretion, suppresses glucagon, slows gastric emptying, and reduces appetite—leading to weight loss and glucose control.”</a:t>
            </a:r>
          </a:p>
          <a:p>
            <a:r>
              <a:rPr lang="en-US" sz="1200" b="0" i="0" u="none" strike="noStrike" kern="1200" dirty="0">
                <a:solidFill>
                  <a:schemeClr val="tx1"/>
                </a:solidFill>
                <a:effectLst/>
                <a:latin typeface="+mn-lt"/>
                <a:ea typeface="+mn-ea"/>
                <a:cs typeface="+mn-cs"/>
              </a:rPr>
              <a:t>Semaglutide, </a:t>
            </a:r>
            <a:r>
              <a:rPr lang="en-US" sz="1200" b="0" i="0" u="none" strike="noStrike" kern="1200" dirty="0" err="1">
                <a:solidFill>
                  <a:schemeClr val="tx1"/>
                </a:solidFill>
                <a:effectLst/>
                <a:latin typeface="+mn-lt"/>
                <a:ea typeface="+mn-ea"/>
                <a:cs typeface="+mn-cs"/>
              </a:rPr>
              <a:t>Liradlutide</a:t>
            </a:r>
            <a:r>
              <a:rPr lang="en-US" sz="1200" b="0" i="0" u="none" strike="noStrike" kern="1200" dirty="0">
                <a:solidFill>
                  <a:schemeClr val="tx1"/>
                </a:solidFill>
                <a:effectLst/>
                <a:latin typeface="+mn-lt"/>
                <a:ea typeface="+mn-ea"/>
                <a:cs typeface="+mn-cs"/>
              </a:rPr>
              <a:t>, Exenatide, </a:t>
            </a:r>
            <a:endParaRPr lang="en-US" dirty="0"/>
          </a:p>
        </p:txBody>
      </p:sp>
      <p:sp>
        <p:nvSpPr>
          <p:cNvPr id="4" name="Slide Number Placeholder 3"/>
          <p:cNvSpPr>
            <a:spLocks noGrp="1"/>
          </p:cNvSpPr>
          <p:nvPr>
            <p:ph type="sldNum" sz="quarter" idx="5"/>
          </p:nvPr>
        </p:nvSpPr>
        <p:spPr/>
        <p:txBody>
          <a:bodyPr/>
          <a:lstStyle/>
          <a:p>
            <a:fld id="{3A577EB7-9A39-9949-B0F3-A2EF3CD326EA}" type="slidenum">
              <a:rPr lang="en-US" smtClean="0"/>
              <a:t>15</a:t>
            </a:fld>
            <a:endParaRPr lang="en-US"/>
          </a:p>
        </p:txBody>
      </p:sp>
    </p:spTree>
    <p:extLst>
      <p:ext uri="{BB962C8B-B14F-4D97-AF65-F5344CB8AC3E}">
        <p14:creationId xmlns:p14="http://schemas.microsoft.com/office/powerpoint/2010/main" val="178196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D0F8A-3002-3A67-0C56-EED9EA428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7F98E-C8B5-7C67-8889-B506102E80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CF1555-5ED4-DFFD-8105-6191B931B717}"/>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Native GLP-1 is rapidly degraded by DPP-IV, so synthetic analogs like liraglutide and semaglutide were developed.</a:t>
            </a:r>
            <a:br>
              <a:rPr lang="en-US" dirty="0"/>
            </a:br>
            <a:r>
              <a:rPr lang="en-US" sz="1200" b="0" i="0" u="none" strike="noStrike" kern="1200" dirty="0">
                <a:solidFill>
                  <a:schemeClr val="tx1"/>
                </a:solidFill>
                <a:effectLst/>
                <a:latin typeface="+mn-lt"/>
                <a:ea typeface="+mn-ea"/>
                <a:cs typeface="+mn-cs"/>
              </a:rPr>
              <a:t>They’re FDA-approved for diabetes and chronic weight management.</a:t>
            </a:r>
            <a:br>
              <a:rPr lang="en-US" dirty="0"/>
            </a:br>
            <a:r>
              <a:rPr lang="en-US" sz="1200" b="0" i="0" u="none" strike="noStrike" kern="1200" dirty="0">
                <a:solidFill>
                  <a:schemeClr val="tx1"/>
                </a:solidFill>
                <a:effectLst/>
                <a:latin typeface="+mn-lt"/>
                <a:ea typeface="+mn-ea"/>
                <a:cs typeface="+mn-cs"/>
              </a:rPr>
              <a:t>Reduced endogenous GLP-1 is seen in obesity and pre-diabetes—conditions we see daily in psychiatry.</a:t>
            </a:r>
          </a:p>
          <a:p>
            <a:r>
              <a:rPr lang="en-US" sz="1200" b="0" i="0" u="none" strike="noStrike" kern="1200" dirty="0">
                <a:solidFill>
                  <a:schemeClr val="tx1"/>
                </a:solidFill>
                <a:effectLst/>
                <a:latin typeface="+mn-lt"/>
                <a:ea typeface="+mn-ea"/>
                <a:cs typeface="+mn-cs"/>
              </a:rPr>
              <a:t>Briefly talk about GIP </a:t>
            </a:r>
            <a:endParaRPr lang="en-US" dirty="0"/>
          </a:p>
        </p:txBody>
      </p:sp>
      <p:sp>
        <p:nvSpPr>
          <p:cNvPr id="4" name="Slide Number Placeholder 3">
            <a:extLst>
              <a:ext uri="{FF2B5EF4-FFF2-40B4-BE49-F238E27FC236}">
                <a16:creationId xmlns:a16="http://schemas.microsoft.com/office/drawing/2014/main" id="{4236124A-2710-AB9F-9488-C95BB184E5A0}"/>
              </a:ext>
            </a:extLst>
          </p:cNvPr>
          <p:cNvSpPr>
            <a:spLocks noGrp="1"/>
          </p:cNvSpPr>
          <p:nvPr>
            <p:ph type="sldNum" sz="quarter" idx="5"/>
          </p:nvPr>
        </p:nvSpPr>
        <p:spPr/>
        <p:txBody>
          <a:bodyPr/>
          <a:lstStyle/>
          <a:p>
            <a:fld id="{3A577EB7-9A39-9949-B0F3-A2EF3CD326EA}" type="slidenum">
              <a:rPr lang="en-US" smtClean="0"/>
              <a:t>16</a:t>
            </a:fld>
            <a:endParaRPr lang="en-US"/>
          </a:p>
        </p:txBody>
      </p:sp>
    </p:spTree>
    <p:extLst>
      <p:ext uri="{BB962C8B-B14F-4D97-AF65-F5344CB8AC3E}">
        <p14:creationId xmlns:p14="http://schemas.microsoft.com/office/powerpoint/2010/main" val="321181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png"/><Relationship Id="rId7" Type="http://schemas.openxmlformats.org/officeDocument/2006/relationships/diagramColors" Target="../diagrams/colors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image" Target="../media/image13.png"/><Relationship Id="rId5" Type="http://schemas.openxmlformats.org/officeDocument/2006/relationships/diagramLayout" Target="../diagrams/layout12.xml"/><Relationship Id="rId10" Type="http://schemas.openxmlformats.org/officeDocument/2006/relationships/image" Target="../media/image12.png"/><Relationship Id="rId4" Type="http://schemas.openxmlformats.org/officeDocument/2006/relationships/diagramData" Target="../diagrams/data12.xml"/><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0.png"/><Relationship Id="rId7" Type="http://schemas.openxmlformats.org/officeDocument/2006/relationships/diagramColors" Target="../diagrams/colors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0.png"/><Relationship Id="rId7" Type="http://schemas.openxmlformats.org/officeDocument/2006/relationships/diagramColors" Target="../diagrams/colors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hyperlink" Target="https://www.jacc.org/doi/10.1016/j.jacc.2022.06.017#au6" TargetMode="External"/><Relationship Id="rId3" Type="http://schemas.openxmlformats.org/officeDocument/2006/relationships/hyperlink" Target="mailto:michael.j.goldfarb@mcgill.ca" TargetMode="External"/><Relationship Id="rId7" Type="http://schemas.openxmlformats.org/officeDocument/2006/relationships/hyperlink" Target="https://www.jacc.org/doi/10.1016/j.jacc.2022.06.017#au5" TargetMode="External"/><Relationship Id="rId2" Type="http://schemas.openxmlformats.org/officeDocument/2006/relationships/hyperlink" Target="https://www.jacc.org/doi/10.1016/j.jacc.2022.06.017#au1" TargetMode="External"/><Relationship Id="rId1" Type="http://schemas.openxmlformats.org/officeDocument/2006/relationships/slideLayout" Target="../slideLayouts/slideLayout2.xml"/><Relationship Id="rId6" Type="http://schemas.openxmlformats.org/officeDocument/2006/relationships/hyperlink" Target="https://www.jacc.org/doi/10.1016/j.jacc.2022.06.017#au4" TargetMode="External"/><Relationship Id="rId11" Type="http://schemas.openxmlformats.org/officeDocument/2006/relationships/hyperlink" Target="https://www.jacc.org/doi/10.1016/j.jacc.2022.06.017#tab-contributors" TargetMode="External"/><Relationship Id="rId5" Type="http://schemas.openxmlformats.org/officeDocument/2006/relationships/hyperlink" Target="https://www.jacc.org/doi/10.1016/j.jacc.2022.06.017#au3" TargetMode="External"/><Relationship Id="rId10" Type="http://schemas.openxmlformats.org/officeDocument/2006/relationships/hyperlink" Target="https://www.jacc.org/doi/10.1016/j.jacc.2022.06.017#au8" TargetMode="External"/><Relationship Id="rId4" Type="http://schemas.openxmlformats.org/officeDocument/2006/relationships/hyperlink" Target="https://www.jacc.org/doi/10.1016/j.jacc.2022.06.017#au2" TargetMode="External"/><Relationship Id="rId9" Type="http://schemas.openxmlformats.org/officeDocument/2006/relationships/hyperlink" Target="https://www.jacc.org/doi/10.1016/j.jacc.2022.06.017#au7"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jlgh.org/Past-Issues/Volume-20-Issue-2/YanWray_glp1_safety.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46" y="738156"/>
            <a:ext cx="8020049" cy="2845932"/>
          </a:xfrm>
          <a:solidFill>
            <a:schemeClr val="accent4">
              <a:lumMod val="40000"/>
              <a:lumOff val="60000"/>
            </a:schemeClr>
          </a:solidFill>
          <a:ln>
            <a:solidFill>
              <a:schemeClr val="bg1">
                <a:lumMod val="50000"/>
              </a:schemeClr>
            </a:solidFill>
          </a:ln>
        </p:spPr>
        <p:txBody>
          <a:bodyPr anchor="t">
            <a:noAutofit/>
          </a:bodyPr>
          <a:lstStyle/>
          <a:p>
            <a:r>
              <a:rPr lang="en-US" dirty="0">
                <a:solidFill>
                  <a:srgbClr val="0432FF"/>
                </a:solidFill>
                <a:latin typeface="Arial" panose="020B0604020202020204" pitchFamily="34" charset="0"/>
                <a:cs typeface="Arial" panose="020B0604020202020204" pitchFamily="34" charset="0"/>
              </a:rPr>
              <a:t>B</a:t>
            </a:r>
            <a:r>
              <a:rPr lang="en-US" sz="3800" dirty="0">
                <a:solidFill>
                  <a:srgbClr val="0432FF"/>
                </a:solidFill>
                <a:latin typeface="Arial" panose="020B0604020202020204" pitchFamily="34" charset="0"/>
                <a:cs typeface="Arial" panose="020B0604020202020204" pitchFamily="34" charset="0"/>
              </a:rPr>
              <a:t>EYOND</a:t>
            </a:r>
            <a:r>
              <a:rPr lang="en-US" dirty="0">
                <a:solidFill>
                  <a:srgbClr val="0432FF"/>
                </a:solidFill>
                <a:latin typeface="Arial" panose="020B0604020202020204" pitchFamily="34" charset="0"/>
                <a:cs typeface="Arial" panose="020B0604020202020204" pitchFamily="34" charset="0"/>
              </a:rPr>
              <a:t> W</a:t>
            </a:r>
            <a:r>
              <a:rPr lang="en-US" sz="3800" dirty="0">
                <a:solidFill>
                  <a:srgbClr val="0432FF"/>
                </a:solidFill>
                <a:latin typeface="Arial" panose="020B0604020202020204" pitchFamily="34" charset="0"/>
                <a:cs typeface="Arial" panose="020B0604020202020204" pitchFamily="34" charset="0"/>
              </a:rPr>
              <a:t>EIGHT</a:t>
            </a:r>
            <a:r>
              <a:rPr lang="en-US" dirty="0">
                <a:solidFill>
                  <a:srgbClr val="0432FF"/>
                </a:solidFill>
                <a:latin typeface="Arial" panose="020B0604020202020204" pitchFamily="34" charset="0"/>
                <a:cs typeface="Arial" panose="020B0604020202020204" pitchFamily="34" charset="0"/>
              </a:rPr>
              <a:t> L</a:t>
            </a:r>
            <a:r>
              <a:rPr lang="en-US" sz="3800" dirty="0">
                <a:solidFill>
                  <a:srgbClr val="0432FF"/>
                </a:solidFill>
                <a:latin typeface="Arial" panose="020B0604020202020204" pitchFamily="34" charset="0"/>
                <a:cs typeface="Arial" panose="020B0604020202020204" pitchFamily="34" charset="0"/>
              </a:rPr>
              <a:t>OSS</a:t>
            </a:r>
            <a:br>
              <a:rPr lang="en-US" dirty="0">
                <a:solidFill>
                  <a:srgbClr val="0432FF"/>
                </a:solidFill>
                <a:latin typeface="Arial" panose="020B0604020202020204" pitchFamily="34" charset="0"/>
                <a:cs typeface="Arial" panose="020B0604020202020204" pitchFamily="34" charset="0"/>
              </a:rPr>
            </a:br>
            <a:br>
              <a:rPr lang="en-US" dirty="0">
                <a:solidFill>
                  <a:srgbClr val="0432FF"/>
                </a:solidFill>
                <a:latin typeface="Arial" panose="020B0604020202020204" pitchFamily="34" charset="0"/>
                <a:cs typeface="Arial" panose="020B0604020202020204" pitchFamily="34" charset="0"/>
              </a:rPr>
            </a:br>
            <a:br>
              <a:rPr lang="en-US" dirty="0">
                <a:solidFill>
                  <a:srgbClr val="941100"/>
                </a:solidFill>
                <a:latin typeface="Arial" panose="020B0604020202020204" pitchFamily="34" charset="0"/>
                <a:cs typeface="Arial" panose="020B0604020202020204" pitchFamily="34" charset="0"/>
              </a:rPr>
            </a:br>
            <a:r>
              <a:rPr lang="en-US" sz="1800" dirty="0">
                <a:solidFill>
                  <a:srgbClr val="941100"/>
                </a:solidFill>
                <a:latin typeface="Arial" panose="020B0604020202020204" pitchFamily="34" charset="0"/>
                <a:cs typeface="Arial" panose="020B0604020202020204" pitchFamily="34" charset="0"/>
              </a:rPr>
              <a:t>N</a:t>
            </a:r>
            <a:r>
              <a:rPr lang="en-US" sz="1600" dirty="0">
                <a:solidFill>
                  <a:srgbClr val="941100"/>
                </a:solidFill>
                <a:latin typeface="Arial" panose="020B0604020202020204" pitchFamily="34" charset="0"/>
                <a:cs typeface="Arial" panose="020B0604020202020204" pitchFamily="34" charset="0"/>
              </a:rPr>
              <a:t>EW</a:t>
            </a:r>
            <a:r>
              <a:rPr lang="en-US" sz="1800" dirty="0">
                <a:solidFill>
                  <a:srgbClr val="941100"/>
                </a:solidFill>
                <a:latin typeface="Arial" panose="020B0604020202020204" pitchFamily="34" charset="0"/>
                <a:cs typeface="Arial" panose="020B0604020202020204" pitchFamily="34" charset="0"/>
              </a:rPr>
              <a:t> P</a:t>
            </a:r>
            <a:r>
              <a:rPr lang="en-US" sz="1600" dirty="0">
                <a:solidFill>
                  <a:srgbClr val="941100"/>
                </a:solidFill>
                <a:latin typeface="Arial" panose="020B0604020202020204" pitchFamily="34" charset="0"/>
                <a:cs typeface="Arial" panose="020B0604020202020204" pitchFamily="34" charset="0"/>
              </a:rPr>
              <a:t>ATHWAYS</a:t>
            </a:r>
            <a:r>
              <a:rPr lang="en-US" sz="1800" dirty="0">
                <a:solidFill>
                  <a:srgbClr val="941100"/>
                </a:solidFill>
                <a:latin typeface="Arial" panose="020B0604020202020204" pitchFamily="34" charset="0"/>
                <a:cs typeface="Arial" panose="020B0604020202020204" pitchFamily="34" charset="0"/>
              </a:rPr>
              <a:t> I</a:t>
            </a:r>
            <a:r>
              <a:rPr lang="en-US" sz="1600" dirty="0">
                <a:solidFill>
                  <a:srgbClr val="941100"/>
                </a:solidFill>
                <a:latin typeface="Arial" panose="020B0604020202020204" pitchFamily="34" charset="0"/>
                <a:cs typeface="Arial" panose="020B0604020202020204" pitchFamily="34" charset="0"/>
              </a:rPr>
              <a:t>N</a:t>
            </a:r>
            <a:r>
              <a:rPr lang="en-US" sz="1800" dirty="0">
                <a:solidFill>
                  <a:srgbClr val="941100"/>
                </a:solidFill>
                <a:latin typeface="Arial" panose="020B0604020202020204" pitchFamily="34" charset="0"/>
                <a:cs typeface="Arial" panose="020B0604020202020204" pitchFamily="34" charset="0"/>
              </a:rPr>
              <a:t> P</a:t>
            </a:r>
            <a:r>
              <a:rPr lang="en-US" sz="1600" dirty="0">
                <a:solidFill>
                  <a:srgbClr val="941100"/>
                </a:solidFill>
                <a:latin typeface="Arial" panose="020B0604020202020204" pitchFamily="34" charset="0"/>
                <a:cs typeface="Arial" panose="020B0604020202020204" pitchFamily="34" charset="0"/>
              </a:rPr>
              <a:t>SYCHIATRY</a:t>
            </a:r>
            <a:br>
              <a:rPr lang="en-US" sz="1700" dirty="0"/>
            </a:br>
            <a:br>
              <a:rPr lang="en-US" sz="1700" dirty="0"/>
            </a:br>
            <a:r>
              <a:rPr lang="en-US" sz="1900" dirty="0">
                <a:solidFill>
                  <a:srgbClr val="0432FF"/>
                </a:solidFill>
                <a:latin typeface="Arial" panose="020B0604020202020204" pitchFamily="34" charset="0"/>
                <a:cs typeface="Arial" panose="020B0604020202020204" pitchFamily="34" charset="0"/>
              </a:rPr>
              <a:t>                                   </a:t>
            </a:r>
            <a:br>
              <a:rPr lang="en-US" sz="3300" dirty="0">
                <a:solidFill>
                  <a:srgbClr val="942093"/>
                </a:solidFill>
                <a:latin typeface="Arial" panose="020B0604020202020204" pitchFamily="34" charset="0"/>
                <a:cs typeface="Arial" panose="020B0604020202020204" pitchFamily="34" charset="0"/>
              </a:rPr>
            </a:br>
            <a:br>
              <a:rPr lang="en-US" sz="3300" dirty="0">
                <a:solidFill>
                  <a:srgbClr val="942093"/>
                </a:solidFill>
                <a:latin typeface="Arial" panose="020B0604020202020204" pitchFamily="34" charset="0"/>
                <a:cs typeface="Arial" panose="020B0604020202020204" pitchFamily="34" charset="0"/>
              </a:rPr>
            </a:br>
            <a:endParaRPr sz="3300" dirty="0">
              <a:solidFill>
                <a:srgbClr val="94209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90C0C4-F6BE-2EF4-F54E-C55646B9C42A}"/>
              </a:ext>
            </a:extLst>
          </p:cNvPr>
          <p:cNvSpPr txBox="1"/>
          <p:nvPr/>
        </p:nvSpPr>
        <p:spPr>
          <a:xfrm>
            <a:off x="1244600" y="1714846"/>
            <a:ext cx="6654800" cy="89255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solidFill>
              <a:srgbClr val="AAAAAA"/>
            </a:solidFill>
          </a:ln>
        </p:spPr>
        <p:txBody>
          <a:bodyPr wrap="square" rtlCol="0">
            <a:spAutoFit/>
          </a:bodyPr>
          <a:lstStyle/>
          <a:p>
            <a:pPr algn="ctr"/>
            <a:r>
              <a:rPr lang="en-US" sz="2600" dirty="0">
                <a:solidFill>
                  <a:srgbClr val="009193"/>
                </a:solidFill>
                <a:latin typeface="Arial" panose="020B0604020202020204" pitchFamily="34" charset="0"/>
                <a:cs typeface="Arial" panose="020B0604020202020204" pitchFamily="34" charset="0"/>
              </a:rPr>
              <a:t>T</a:t>
            </a:r>
            <a:r>
              <a:rPr lang="en-US" sz="2100" dirty="0">
                <a:solidFill>
                  <a:srgbClr val="009193"/>
                </a:solidFill>
                <a:latin typeface="Arial" panose="020B0604020202020204" pitchFamily="34" charset="0"/>
                <a:cs typeface="Arial" panose="020B0604020202020204" pitchFamily="34" charset="0"/>
              </a:rPr>
              <a:t>HE</a:t>
            </a:r>
            <a:r>
              <a:rPr lang="en-US" sz="2600" dirty="0">
                <a:solidFill>
                  <a:srgbClr val="009193"/>
                </a:solidFill>
                <a:latin typeface="Arial" panose="020B0604020202020204" pitchFamily="34" charset="0"/>
                <a:cs typeface="Arial" panose="020B0604020202020204" pitchFamily="34" charset="0"/>
              </a:rPr>
              <a:t> P</a:t>
            </a:r>
            <a:r>
              <a:rPr lang="en-US" sz="2100" dirty="0">
                <a:solidFill>
                  <a:srgbClr val="009193"/>
                </a:solidFill>
                <a:latin typeface="Arial" panose="020B0604020202020204" pitchFamily="34" charset="0"/>
                <a:cs typeface="Arial" panose="020B0604020202020204" pitchFamily="34" charset="0"/>
              </a:rPr>
              <a:t>SYCHIATRIC</a:t>
            </a:r>
            <a:r>
              <a:rPr lang="en-US" sz="2600" dirty="0">
                <a:solidFill>
                  <a:srgbClr val="009193"/>
                </a:solidFill>
                <a:latin typeface="Arial" panose="020B0604020202020204" pitchFamily="34" charset="0"/>
                <a:cs typeface="Arial" panose="020B0604020202020204" pitchFamily="34" charset="0"/>
              </a:rPr>
              <a:t> P</a:t>
            </a:r>
            <a:r>
              <a:rPr lang="en-US" sz="2100" dirty="0">
                <a:solidFill>
                  <a:srgbClr val="009193"/>
                </a:solidFill>
                <a:latin typeface="Arial" panose="020B0604020202020204" pitchFamily="34" charset="0"/>
                <a:cs typeface="Arial" panose="020B0604020202020204" pitchFamily="34" charset="0"/>
              </a:rPr>
              <a:t>OTENTIAL</a:t>
            </a:r>
            <a:r>
              <a:rPr lang="en-US" sz="2600" dirty="0">
                <a:solidFill>
                  <a:srgbClr val="009193"/>
                </a:solidFill>
                <a:latin typeface="Arial" panose="020B0604020202020204" pitchFamily="34" charset="0"/>
                <a:cs typeface="Arial" panose="020B0604020202020204" pitchFamily="34" charset="0"/>
              </a:rPr>
              <a:t> of </a:t>
            </a:r>
          </a:p>
          <a:p>
            <a:pPr algn="ctr"/>
            <a:r>
              <a:rPr lang="en-US" sz="2600" dirty="0">
                <a:solidFill>
                  <a:srgbClr val="009193"/>
                </a:solidFill>
                <a:latin typeface="Arial" panose="020B0604020202020204" pitchFamily="34" charset="0"/>
                <a:cs typeface="Arial" panose="020B0604020202020204" pitchFamily="34" charset="0"/>
              </a:rPr>
              <a:t>GLP-1 R</a:t>
            </a:r>
            <a:r>
              <a:rPr lang="en-US" sz="2100" dirty="0">
                <a:solidFill>
                  <a:srgbClr val="009193"/>
                </a:solidFill>
                <a:latin typeface="Arial" panose="020B0604020202020204" pitchFamily="34" charset="0"/>
                <a:cs typeface="Arial" panose="020B0604020202020204" pitchFamily="34" charset="0"/>
              </a:rPr>
              <a:t>ECEPTOR</a:t>
            </a:r>
            <a:r>
              <a:rPr lang="en-US" sz="2600" dirty="0">
                <a:solidFill>
                  <a:srgbClr val="009193"/>
                </a:solidFill>
                <a:latin typeface="Arial" panose="020B0604020202020204" pitchFamily="34" charset="0"/>
                <a:cs typeface="Arial" panose="020B0604020202020204" pitchFamily="34" charset="0"/>
              </a:rPr>
              <a:t> A</a:t>
            </a:r>
            <a:r>
              <a:rPr lang="en-US" sz="2100" dirty="0">
                <a:solidFill>
                  <a:srgbClr val="009193"/>
                </a:solidFill>
                <a:latin typeface="Arial" panose="020B0604020202020204" pitchFamily="34" charset="0"/>
                <a:cs typeface="Arial" panose="020B0604020202020204" pitchFamily="34" charset="0"/>
              </a:rPr>
              <a:t>GONISTS</a:t>
            </a:r>
          </a:p>
        </p:txBody>
      </p:sp>
      <p:sp>
        <p:nvSpPr>
          <p:cNvPr id="3" name="TextBox 2">
            <a:extLst>
              <a:ext uri="{FF2B5EF4-FFF2-40B4-BE49-F238E27FC236}">
                <a16:creationId xmlns:a16="http://schemas.microsoft.com/office/drawing/2014/main" id="{688D92CF-24CE-4244-F21A-18BF7E79E3D2}"/>
              </a:ext>
            </a:extLst>
          </p:cNvPr>
          <p:cNvSpPr txBox="1"/>
          <p:nvPr/>
        </p:nvSpPr>
        <p:spPr>
          <a:xfrm>
            <a:off x="1582615" y="5086838"/>
            <a:ext cx="6091116" cy="1107996"/>
          </a:xfrm>
          <a:prstGeom prst="rect">
            <a:avLst/>
          </a:prstGeom>
          <a:gradFill flip="none" rotWithShape="1">
            <a:gsLst>
              <a:gs pos="0">
                <a:srgbClr val="FFD579">
                  <a:tint val="66000"/>
                  <a:satMod val="160000"/>
                </a:srgbClr>
              </a:gs>
              <a:gs pos="50000">
                <a:srgbClr val="FFD579">
                  <a:tint val="44500"/>
                  <a:satMod val="160000"/>
                </a:srgbClr>
              </a:gs>
              <a:gs pos="100000">
                <a:srgbClr val="FFD579">
                  <a:tint val="23500"/>
                  <a:satMod val="160000"/>
                </a:srgbClr>
              </a:gs>
            </a:gsLst>
            <a:lin ang="13500000" scaled="1"/>
            <a:tileRect/>
          </a:gradFill>
        </p:spPr>
        <p:txBody>
          <a:bodyPr wrap="square" rtlCol="0">
            <a:spAutoFit/>
          </a:bodyPr>
          <a:lstStyle/>
          <a:p>
            <a:pPr algn="ctr"/>
            <a:r>
              <a:rPr lang="en-US" sz="1400" b="1" dirty="0">
                <a:latin typeface="Arial" panose="020B0604020202020204" pitchFamily="34" charset="0"/>
                <a:cs typeface="Arial" panose="020B0604020202020204" pitchFamily="34" charset="0"/>
              </a:rPr>
              <a:t>Poorvanshi Alag, MD, DABOM</a:t>
            </a:r>
          </a:p>
          <a:p>
            <a:pPr algn="ctr"/>
            <a:r>
              <a:rPr lang="en-US" sz="1300" dirty="0">
                <a:latin typeface="Arial" panose="020B0604020202020204" pitchFamily="34" charset="0"/>
                <a:cs typeface="Arial" panose="020B0604020202020204" pitchFamily="34" charset="0"/>
              </a:rPr>
              <a:t>Addiction Psychiatrist &amp; Obesity Medicine Specialist </a:t>
            </a:r>
          </a:p>
          <a:p>
            <a:pPr algn="ctr"/>
            <a:r>
              <a:rPr lang="en-US" sz="1300" dirty="0">
                <a:latin typeface="Arial" panose="020B0604020202020204" pitchFamily="34" charset="0"/>
                <a:cs typeface="Arial" panose="020B0604020202020204" pitchFamily="34" charset="0"/>
              </a:rPr>
              <a:t>Director, Addictive Disorder Services, Department of Psychiatry</a:t>
            </a:r>
          </a:p>
          <a:p>
            <a:pPr algn="ctr"/>
            <a:r>
              <a:rPr lang="en-US" sz="1300" dirty="0">
                <a:latin typeface="Arial" panose="020B0604020202020204" pitchFamily="34" charset="0"/>
                <a:cs typeface="Arial" panose="020B0604020202020204" pitchFamily="34" charset="0"/>
              </a:rPr>
              <a:t>Assistant Professor, Texas Tech University Health Sciences Center</a:t>
            </a:r>
          </a:p>
          <a:p>
            <a:pPr algn="ctr"/>
            <a:r>
              <a:rPr lang="en-US" sz="1300" dirty="0">
                <a:latin typeface="Arial" panose="020B0604020202020204" pitchFamily="34" charset="0"/>
                <a:cs typeface="Arial" panose="020B0604020202020204" pitchFamily="34" charset="0"/>
              </a:rPr>
              <a:t>Medical Director, Opioid Treatment Program, </a:t>
            </a:r>
            <a:r>
              <a:rPr lang="en-US" sz="1300" dirty="0" err="1">
                <a:latin typeface="Arial" panose="020B0604020202020204" pitchFamily="34" charset="0"/>
                <a:cs typeface="Arial" panose="020B0604020202020204" pitchFamily="34" charset="0"/>
              </a:rPr>
              <a:t>StarCare</a:t>
            </a:r>
            <a:r>
              <a:rPr lang="en-US" sz="1300" dirty="0">
                <a:latin typeface="Arial" panose="020B0604020202020204" pitchFamily="34" charset="0"/>
                <a:cs typeface="Arial" panose="020B0604020202020204" pitchFamily="34" charset="0"/>
              </a:rPr>
              <a:t> Specialty Health System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txBody>
          <a:bodyPr>
            <a:noAutofit/>
          </a:bodyPr>
          <a:lstStyle/>
          <a:p>
            <a:r>
              <a:rPr lang="en-US" sz="3600" dirty="0">
                <a:latin typeface="Arial" panose="020B0604020202020204" pitchFamily="34" charset="0"/>
                <a:cs typeface="Arial" panose="020B0604020202020204" pitchFamily="34" charset="0"/>
              </a:rPr>
              <a:t>The Overlooked Crisis: </a:t>
            </a:r>
            <a:br>
              <a:rPr lang="en-US" sz="3600" dirty="0">
                <a:latin typeface="Arial" panose="020B0604020202020204" pitchFamily="34" charset="0"/>
                <a:cs typeface="Arial" panose="020B0604020202020204" pitchFamily="34" charset="0"/>
              </a:rPr>
            </a:br>
            <a:r>
              <a:rPr lang="en-US" sz="2800" dirty="0">
                <a:solidFill>
                  <a:srgbClr val="C00000"/>
                </a:solidFill>
                <a:latin typeface="Arial" panose="020B0604020202020204" pitchFamily="34" charset="0"/>
                <a:cs typeface="Arial" panose="020B0604020202020204" pitchFamily="34" charset="0"/>
              </a:rPr>
              <a:t>Cardiometabolic Mortality in Severe Mental Illness</a:t>
            </a:r>
            <a:endParaRPr sz="28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chemeClr val="bg1">
              <a:lumMod val="95000"/>
            </a:schemeClr>
          </a:solidFill>
        </p:spPr>
        <p:txBody>
          <a:bodyPr>
            <a:normAutofit fontScale="55000" lnSpcReduction="20000"/>
          </a:bodyPr>
          <a:lstStyle/>
          <a:p>
            <a:pPr>
              <a:lnSpc>
                <a:spcPct val="150000"/>
              </a:lnSpc>
              <a:buFont typeface="Wingdings" pitchFamily="2" charset="2"/>
              <a:buChar char="§"/>
            </a:pPr>
            <a:r>
              <a:rPr sz="3500" dirty="0">
                <a:latin typeface="Times New Roman" panose="02020603050405020304" pitchFamily="18" charset="0"/>
                <a:cs typeface="Times New Roman" panose="02020603050405020304" pitchFamily="18" charset="0"/>
              </a:rPr>
              <a:t>Patients with severe mental illness die </a:t>
            </a:r>
            <a:r>
              <a:rPr lang="en-US" sz="3500" dirty="0">
                <a:latin typeface="Times New Roman" panose="02020603050405020304" pitchFamily="18" charset="0"/>
                <a:cs typeface="Times New Roman" panose="02020603050405020304" pitchFamily="18" charset="0"/>
              </a:rPr>
              <a:t>10-20 </a:t>
            </a:r>
            <a:r>
              <a:rPr sz="3500" dirty="0">
                <a:latin typeface="Times New Roman" panose="02020603050405020304" pitchFamily="18" charset="0"/>
                <a:cs typeface="Times New Roman" panose="02020603050405020304" pitchFamily="18" charset="0"/>
              </a:rPr>
              <a:t>years earlier than the general population.</a:t>
            </a:r>
            <a:endParaRPr lang="en-US" sz="3500" dirty="0">
              <a:latin typeface="Times New Roman" panose="02020603050405020304" pitchFamily="18" charset="0"/>
              <a:cs typeface="Times New Roman" panose="02020603050405020304" pitchFamily="18" charset="0"/>
            </a:endParaRPr>
          </a:p>
          <a:p>
            <a:pPr>
              <a:lnSpc>
                <a:spcPct val="150000"/>
              </a:lnSpc>
              <a:buFont typeface="Wingdings" pitchFamily="2" charset="2"/>
              <a:buChar char="§"/>
            </a:pPr>
            <a:r>
              <a:rPr lang="en-US" sz="3500" dirty="0">
                <a:latin typeface="Times New Roman" panose="02020603050405020304" pitchFamily="18" charset="0"/>
                <a:cs typeface="Times New Roman" panose="02020603050405020304" pitchFamily="18" charset="0"/>
              </a:rPr>
              <a:t>Cardiovascular diseases are the leading cause of death among people with SMI </a:t>
            </a:r>
          </a:p>
          <a:p>
            <a:pPr>
              <a:lnSpc>
                <a:spcPct val="150000"/>
              </a:lnSpc>
              <a:buFont typeface="Wingdings" pitchFamily="2" charset="2"/>
              <a:buChar char="§"/>
            </a:pPr>
            <a:r>
              <a:rPr lang="en-US" sz="3500" dirty="0">
                <a:latin typeface="Times New Roman" panose="02020603050405020304" pitchFamily="18" charset="0"/>
                <a:cs typeface="Times New Roman" panose="02020603050405020304" pitchFamily="18" charset="0"/>
              </a:rPr>
              <a:t>Cardiovascular mortality rate for people with SMI  &gt;2X  the general population </a:t>
            </a:r>
          </a:p>
          <a:p>
            <a:pPr>
              <a:lnSpc>
                <a:spcPct val="150000"/>
              </a:lnSpc>
              <a:buFont typeface="Wingdings" pitchFamily="2" charset="2"/>
              <a:buChar char="§"/>
            </a:pPr>
            <a:r>
              <a:rPr lang="en-US" sz="2900" dirty="0">
                <a:latin typeface="Times New Roman" panose="02020603050405020304" pitchFamily="18" charset="0"/>
                <a:cs typeface="Times New Roman" panose="02020603050405020304" pitchFamily="18" charset="0"/>
              </a:rPr>
              <a:t>Variety of factors:</a:t>
            </a:r>
          </a:p>
          <a:p>
            <a:pPr marL="1085850" lvl="2" indent="-285750">
              <a:lnSpc>
                <a:spcPct val="150000"/>
              </a:lnSpc>
              <a:buFont typeface="Wingdings" pitchFamily="2" charset="2"/>
              <a:buChar char="ü"/>
            </a:pPr>
            <a:r>
              <a:rPr lang="en-US" sz="3500" dirty="0">
                <a:latin typeface="Times New Roman" panose="02020603050405020304" pitchFamily="18" charset="0"/>
                <a:cs typeface="Times New Roman" panose="02020603050405020304" pitchFamily="18" charset="0"/>
              </a:rPr>
              <a:t>High prevalence modifiable cardiovascular behaviors and conditions</a:t>
            </a:r>
          </a:p>
          <a:p>
            <a:pPr marL="1085850" lvl="2" indent="-285750">
              <a:lnSpc>
                <a:spcPct val="150000"/>
              </a:lnSpc>
              <a:buFont typeface="Wingdings" pitchFamily="2" charset="2"/>
              <a:buChar char="ü"/>
            </a:pPr>
            <a:r>
              <a:rPr lang="en-US" sz="3500" dirty="0">
                <a:latin typeface="Times New Roman" panose="02020603050405020304" pitchFamily="18" charset="0"/>
                <a:cs typeface="Times New Roman" panose="02020603050405020304" pitchFamily="18" charset="0"/>
              </a:rPr>
              <a:t>Disparities in access and quality of care</a:t>
            </a:r>
          </a:p>
          <a:p>
            <a:pPr marL="1085850" lvl="2" indent="-285750">
              <a:lnSpc>
                <a:spcPct val="150000"/>
              </a:lnSpc>
              <a:buFont typeface="Wingdings" pitchFamily="2" charset="2"/>
              <a:buChar char="ü"/>
            </a:pPr>
            <a:r>
              <a:rPr lang="en-US" sz="3500" dirty="0">
                <a:latin typeface="Times New Roman" panose="02020603050405020304" pitchFamily="18" charset="0"/>
                <a:cs typeface="Times New Roman" panose="02020603050405020304" pitchFamily="18" charset="0"/>
              </a:rPr>
              <a:t>Medication </a:t>
            </a:r>
          </a:p>
          <a:p>
            <a:pPr marL="1085850" lvl="2" indent="-285750">
              <a:lnSpc>
                <a:spcPct val="150000"/>
              </a:lnSpc>
              <a:buFont typeface="Wingdings" pitchFamily="2" charset="2"/>
              <a:buChar char="ü"/>
            </a:pPr>
            <a:r>
              <a:rPr lang="en-US" sz="3500" dirty="0">
                <a:latin typeface="Times New Roman" panose="02020603050405020304" pitchFamily="18" charset="0"/>
                <a:cs typeface="Times New Roman" panose="02020603050405020304" pitchFamily="18" charset="0"/>
              </a:rPr>
              <a:t>Direct pathophysiologic changes</a:t>
            </a:r>
          </a:p>
          <a:p>
            <a:pPr>
              <a:buFont typeface="Wingdings" pitchFamily="2" charset="2"/>
              <a:buChar char="§"/>
            </a:pP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FED9-327D-B309-0692-E0F10BB87510}"/>
              </a:ext>
            </a:extLst>
          </p:cNvPr>
          <p:cNvSpPr>
            <a:spLocks noGrp="1"/>
          </p:cNvSpPr>
          <p:nvPr>
            <p:ph type="title"/>
          </p:nvPr>
        </p:nvSpPr>
        <p:spPr>
          <a:xfrm>
            <a:off x="457200" y="2485575"/>
            <a:ext cx="8229600" cy="1143000"/>
          </a:xfrm>
          <a:solidFill>
            <a:schemeClr val="accent6">
              <a:lumMod val="40000"/>
              <a:lumOff val="60000"/>
            </a:schemeClr>
          </a:solidFill>
        </p:spPr>
        <p:txBody>
          <a:bodyPr>
            <a:normAutofit/>
          </a:bodyPr>
          <a:lstStyle/>
          <a:p>
            <a:r>
              <a:rPr lang="en-US" sz="3600" dirty="0">
                <a:solidFill>
                  <a:srgbClr val="0432FF"/>
                </a:solidFill>
                <a:latin typeface="Arial" panose="020B0604020202020204" pitchFamily="34" charset="0"/>
                <a:cs typeface="Arial" panose="020B0604020202020204" pitchFamily="34" charset="0"/>
              </a:rPr>
              <a:t>Physiology of Brain &amp; Gut</a:t>
            </a:r>
          </a:p>
        </p:txBody>
      </p:sp>
    </p:spTree>
    <p:extLst>
      <p:ext uri="{BB962C8B-B14F-4D97-AF65-F5344CB8AC3E}">
        <p14:creationId xmlns:p14="http://schemas.microsoft.com/office/powerpoint/2010/main" val="385475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6D45-9926-4736-EAE0-1E44FE79A604}"/>
              </a:ext>
            </a:extLst>
          </p:cNvPr>
          <p:cNvSpPr>
            <a:spLocks noGrp="1"/>
          </p:cNvSpPr>
          <p:nvPr>
            <p:ph type="title"/>
          </p:nvPr>
        </p:nvSpPr>
        <p:spPr>
          <a:xfrm>
            <a:off x="457200" y="457200"/>
            <a:ext cx="8229600" cy="1143000"/>
          </a:xfrm>
          <a:solidFill>
            <a:schemeClr val="accent6">
              <a:lumMod val="40000"/>
              <a:lumOff val="60000"/>
            </a:schemeClr>
          </a:solidFill>
        </p:spPr>
        <p:txBody>
          <a:bodyPr>
            <a:noAutofit/>
          </a:bodyPr>
          <a:lstStyle/>
          <a:p>
            <a:r>
              <a:rPr lang="en-US" sz="3600" dirty="0">
                <a:solidFill>
                  <a:srgbClr val="0432FF"/>
                </a:solidFill>
                <a:latin typeface="Arial" panose="020B0604020202020204" pitchFamily="34" charset="0"/>
                <a:cs typeface="Arial" panose="020B0604020202020204" pitchFamily="34" charset="0"/>
              </a:rPr>
              <a:t>Pathophysiology of Eating </a:t>
            </a:r>
          </a:p>
        </p:txBody>
      </p:sp>
      <p:graphicFrame>
        <p:nvGraphicFramePr>
          <p:cNvPr id="4" name="Content Placeholder 3">
            <a:extLst>
              <a:ext uri="{FF2B5EF4-FFF2-40B4-BE49-F238E27FC236}">
                <a16:creationId xmlns:a16="http://schemas.microsoft.com/office/drawing/2014/main" id="{9828D32B-0421-72B6-0A48-E796EACC5ABE}"/>
              </a:ext>
            </a:extLst>
          </p:cNvPr>
          <p:cNvGraphicFramePr>
            <a:graphicFrameLocks noGrp="1"/>
          </p:cNvGraphicFramePr>
          <p:nvPr>
            <p:ph idx="1"/>
            <p:extLst>
              <p:ext uri="{D42A27DB-BD31-4B8C-83A1-F6EECF244321}">
                <p14:modId xmlns:p14="http://schemas.microsoft.com/office/powerpoint/2010/main" val="6130318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23DF2DC-2F3A-080B-D142-3B660B0D2694}"/>
              </a:ext>
            </a:extLst>
          </p:cNvPr>
          <p:cNvSpPr txBox="1"/>
          <p:nvPr/>
        </p:nvSpPr>
        <p:spPr>
          <a:xfrm>
            <a:off x="6275921" y="3347978"/>
            <a:ext cx="1023583" cy="323165"/>
          </a:xfrm>
          <a:prstGeom prst="rect">
            <a:avLst/>
          </a:prstGeom>
          <a:noFill/>
        </p:spPr>
        <p:txBody>
          <a:bodyPr wrap="square" rtlCol="0">
            <a:spAutoFit/>
          </a:bodyPr>
          <a:lstStyle/>
          <a:p>
            <a:pPr algn="ctr"/>
            <a:r>
              <a:rPr lang="en-US" sz="1500" dirty="0">
                <a:latin typeface="Times New Roman" panose="02020603050405020304" pitchFamily="18" charset="0"/>
                <a:cs typeface="Times New Roman" panose="02020603050405020304" pitchFamily="18" charset="0"/>
              </a:rPr>
              <a:t>impacts</a:t>
            </a:r>
          </a:p>
        </p:txBody>
      </p:sp>
    </p:spTree>
    <p:extLst>
      <p:ext uri="{BB962C8B-B14F-4D97-AF65-F5344CB8AC3E}">
        <p14:creationId xmlns:p14="http://schemas.microsoft.com/office/powerpoint/2010/main" val="261940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DAE59-7284-9A50-0DF9-90ABF73E8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A1ABC-4DB1-40C1-7A94-FA260BFAF382}"/>
              </a:ext>
            </a:extLst>
          </p:cNvPr>
          <p:cNvSpPr>
            <a:spLocks noGrp="1"/>
          </p:cNvSpPr>
          <p:nvPr>
            <p:ph type="title"/>
          </p:nvPr>
        </p:nvSpPr>
        <p:spPr>
          <a:xfrm>
            <a:off x="573206" y="274638"/>
            <a:ext cx="8113594" cy="994604"/>
          </a:xfrm>
        </p:spPr>
        <p:txBody>
          <a:bodyPr>
            <a:normAutofit fontScale="90000"/>
          </a:bodyPr>
          <a:lstStyle/>
          <a:p>
            <a:pPr marL="0" indent="0"/>
            <a:br>
              <a:rPr lang="en-US" dirty="0">
                <a:latin typeface="Times New Roman" panose="02020603050405020304" pitchFamily="18" charset="0"/>
                <a:cs typeface="Times New Roman" panose="02020603050405020304" pitchFamily="18" charset="0"/>
              </a:rPr>
            </a:br>
            <a:endParaRPr lang="en-US" dirty="0"/>
          </a:p>
        </p:txBody>
      </p:sp>
      <p:graphicFrame>
        <p:nvGraphicFramePr>
          <p:cNvPr id="5" name="Content Placeholder 4">
            <a:extLst>
              <a:ext uri="{FF2B5EF4-FFF2-40B4-BE49-F238E27FC236}">
                <a16:creationId xmlns:a16="http://schemas.microsoft.com/office/drawing/2014/main" id="{739E0F51-F15D-BED5-3048-1C6EEE0886CB}"/>
              </a:ext>
            </a:extLst>
          </p:cNvPr>
          <p:cNvGraphicFramePr>
            <a:graphicFrameLocks noGrp="1"/>
          </p:cNvGraphicFramePr>
          <p:nvPr>
            <p:ph idx="1"/>
            <p:extLst>
              <p:ext uri="{D42A27DB-BD31-4B8C-83A1-F6EECF244321}">
                <p14:modId xmlns:p14="http://schemas.microsoft.com/office/powerpoint/2010/main" val="2243025455"/>
              </p:ext>
            </p:extLst>
          </p:nvPr>
        </p:nvGraphicFramePr>
        <p:xfrm>
          <a:off x="341194" y="18451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51CFE54-27A5-C7EA-9F23-733F797CCC2C}"/>
              </a:ext>
            </a:extLst>
          </p:cNvPr>
          <p:cNvSpPr txBox="1"/>
          <p:nvPr/>
        </p:nvSpPr>
        <p:spPr>
          <a:xfrm>
            <a:off x="655092" y="371242"/>
            <a:ext cx="7915702" cy="1168910"/>
          </a:xfrm>
          <a:prstGeom prst="rect">
            <a:avLst/>
          </a:prstGeom>
          <a:solidFill>
            <a:schemeClr val="bg2">
              <a:lumMod val="90000"/>
            </a:schemeClr>
          </a:solid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a:lnSpc>
                <a:spcPct val="150000"/>
              </a:lnSpc>
            </a:pPr>
            <a:r>
              <a:rPr lang="en-US" sz="1900" dirty="0">
                <a:solidFill>
                  <a:srgbClr val="0432FF"/>
                </a:solidFill>
                <a:latin typeface="Times New Roman" panose="02020603050405020304" pitchFamily="18" charset="0"/>
                <a:cs typeface="Times New Roman" panose="02020603050405020304" pitchFamily="18" charset="0"/>
              </a:rPr>
              <a:t>Energy balance is regulated by the brain with complex inputs from</a:t>
            </a:r>
            <a:r>
              <a:rPr lang="en-US" sz="1900" dirty="0">
                <a:latin typeface="Times New Roman" panose="02020603050405020304" pitchFamily="18" charset="0"/>
                <a:cs typeface="Times New Roman" panose="02020603050405020304" pitchFamily="18" charset="0"/>
              </a:rPr>
              <a:t>: </a:t>
            </a:r>
          </a:p>
          <a:p>
            <a:pPr marL="342900" indent="-342900">
              <a:lnSpc>
                <a:spcPct val="150000"/>
              </a:lnSpc>
              <a:buFont typeface="+mj-lt"/>
              <a:buAutoNum type="arabicPeriod"/>
            </a:pPr>
            <a:r>
              <a:rPr lang="en-US" sz="1900" dirty="0">
                <a:latin typeface="Times New Roman" panose="02020603050405020304" pitchFamily="18" charset="0"/>
                <a:cs typeface="Times New Roman" panose="02020603050405020304" pitchFamily="18" charset="0"/>
              </a:rPr>
              <a:t>Adipose tissue hormones </a:t>
            </a:r>
            <a:endParaRPr lang="en-US" sz="1900" dirty="0"/>
          </a:p>
        </p:txBody>
      </p:sp>
    </p:spTree>
    <p:extLst>
      <p:ext uri="{BB962C8B-B14F-4D97-AF65-F5344CB8AC3E}">
        <p14:creationId xmlns:p14="http://schemas.microsoft.com/office/powerpoint/2010/main" val="296547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20EE-26DA-D274-6648-D45607538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A4CA3-961D-1E0D-FD78-900CCDC48996}"/>
              </a:ext>
            </a:extLst>
          </p:cNvPr>
          <p:cNvSpPr>
            <a:spLocks noGrp="1"/>
          </p:cNvSpPr>
          <p:nvPr>
            <p:ph type="title"/>
          </p:nvPr>
        </p:nvSpPr>
        <p:spPr>
          <a:xfrm>
            <a:off x="829994" y="478301"/>
            <a:ext cx="7594086" cy="1121897"/>
          </a:xfrm>
          <a:solidFill>
            <a:schemeClr val="bg2">
              <a:lumMod val="90000"/>
            </a:schemeClr>
          </a:solidFill>
        </p:spPr>
        <p:txBody>
          <a:bodyPr anchor="ctr">
            <a:noAutofit/>
          </a:bodyPr>
          <a:lstStyle/>
          <a:p>
            <a:pPr algn="l">
              <a:lnSpc>
                <a:spcPct val="150000"/>
              </a:lnSpc>
            </a:pP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900" dirty="0">
                <a:solidFill>
                  <a:srgbClr val="0432FF"/>
                </a:solidFill>
                <a:latin typeface="Times New Roman" panose="02020603050405020304" pitchFamily="18" charset="0"/>
                <a:cs typeface="Times New Roman" panose="02020603050405020304" pitchFamily="18" charset="0"/>
              </a:rPr>
              <a:t>Energy balance is regulated by the brain with complex inputs from:</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2. Gut hormones</a:t>
            </a:r>
            <a:br>
              <a:rPr lang="en-US" dirty="0"/>
            </a:br>
            <a:endParaRPr lang="en-US" dirty="0"/>
          </a:p>
        </p:txBody>
      </p:sp>
      <p:sp>
        <p:nvSpPr>
          <p:cNvPr id="3" name="Content Placeholder 2">
            <a:extLst>
              <a:ext uri="{FF2B5EF4-FFF2-40B4-BE49-F238E27FC236}">
                <a16:creationId xmlns:a16="http://schemas.microsoft.com/office/drawing/2014/main" id="{26F92248-ECE6-0E39-C5D8-EA5E80549EA0}"/>
              </a:ext>
            </a:extLst>
          </p:cNvPr>
          <p:cNvSpPr>
            <a:spLocks noGrp="1"/>
          </p:cNvSpPr>
          <p:nvPr>
            <p:ph idx="1"/>
          </p:nvPr>
        </p:nvSpPr>
        <p:spPr>
          <a:solidFill>
            <a:schemeClr val="bg1"/>
          </a:solidFill>
        </p:spPr>
        <p:txBody>
          <a:bodyPr>
            <a:normAutofit/>
          </a:bodyPr>
          <a:lstStyle/>
          <a:p>
            <a:pPr marL="0" indent="0">
              <a:buNone/>
            </a:pPr>
            <a:endParaRPr lang="en-US" sz="1600" dirty="0">
              <a:latin typeface="Times New Roman" panose="02020603050405020304" pitchFamily="18" charset="0"/>
              <a:cs typeface="Times New Roman" panose="02020603050405020304" pitchFamily="18" charset="0"/>
            </a:endParaRPr>
          </a:p>
          <a:p>
            <a:pPr marL="400050" lvl="1" indent="0">
              <a:buNone/>
            </a:pPr>
            <a:endParaRPr lang="en-US" sz="1400" dirty="0">
              <a:latin typeface="Times New Roman" panose="02020603050405020304" pitchFamily="18" charset="0"/>
              <a:cs typeface="Times New Roman" panose="02020603050405020304" pitchFamily="18" charset="0"/>
            </a:endParaRPr>
          </a:p>
          <a:p>
            <a:pPr marL="685800" lvl="1">
              <a:buFont typeface="Wingdings" pitchFamily="2" charset="2"/>
              <a:buChar char="ü"/>
            </a:pPr>
            <a:endParaRPr lang="en-US" sz="1400" dirty="0">
              <a:latin typeface="Times New Roman" panose="02020603050405020304" pitchFamily="18" charset="0"/>
              <a:cs typeface="Times New Roman" panose="02020603050405020304" pitchFamily="18" charset="0"/>
            </a:endParaRPr>
          </a:p>
          <a:p>
            <a:pPr marL="800100" lvl="2" indent="0">
              <a:lnSpc>
                <a:spcPct val="200000"/>
              </a:lnSpc>
              <a:buNone/>
            </a:pPr>
            <a:endParaRPr lang="en-US"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BEF525E-2498-6795-CA42-08D6A7A9DE1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237274" y="1755789"/>
            <a:ext cx="6779525" cy="4214784"/>
          </a:xfrm>
          <a:prstGeom prst="rect">
            <a:avLst/>
          </a:prstGeom>
        </p:spPr>
      </p:pic>
    </p:spTree>
    <p:extLst>
      <p:ext uri="{BB962C8B-B14F-4D97-AF65-F5344CB8AC3E}">
        <p14:creationId xmlns:p14="http://schemas.microsoft.com/office/powerpoint/2010/main" val="125068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D08E-95E3-4619-60D8-3E3B0E580D45}"/>
              </a:ext>
            </a:extLst>
          </p:cNvPr>
          <p:cNvSpPr>
            <a:spLocks noGrp="1"/>
          </p:cNvSpPr>
          <p:nvPr>
            <p:ph type="title"/>
          </p:nvPr>
        </p:nvSpPr>
        <p:spPr>
          <a:xfrm>
            <a:off x="457200" y="457200"/>
            <a:ext cx="8229600" cy="1143000"/>
          </a:xfrm>
          <a:solidFill>
            <a:schemeClr val="accent6">
              <a:lumMod val="40000"/>
              <a:lumOff val="60000"/>
            </a:schemeClr>
          </a:solidFill>
        </p:spPr>
        <p:txBody>
          <a:bodyPr>
            <a:normAutofit/>
          </a:bodyPr>
          <a:lstStyle/>
          <a:p>
            <a:r>
              <a:rPr lang="en-US" sz="3600" dirty="0">
                <a:solidFill>
                  <a:srgbClr val="0432FF"/>
                </a:solidFill>
                <a:latin typeface="Arial" panose="020B0604020202020204" pitchFamily="34" charset="0"/>
                <a:cs typeface="Arial" panose="020B0604020202020204" pitchFamily="34" charset="0"/>
              </a:rPr>
              <a:t>Glucagon-Like Peptide-1 (GLP-1)</a:t>
            </a:r>
          </a:p>
        </p:txBody>
      </p:sp>
      <p:sp>
        <p:nvSpPr>
          <p:cNvPr id="3" name="Content Placeholder 2">
            <a:extLst>
              <a:ext uri="{FF2B5EF4-FFF2-40B4-BE49-F238E27FC236}">
                <a16:creationId xmlns:a16="http://schemas.microsoft.com/office/drawing/2014/main" id="{95690591-8663-53A5-C125-A0D18B4D525A}"/>
              </a:ext>
            </a:extLst>
          </p:cNvPr>
          <p:cNvSpPr>
            <a:spLocks noGrp="1"/>
          </p:cNvSpPr>
          <p:nvPr>
            <p:ph idx="1"/>
          </p:nvPr>
        </p:nvSpPr>
        <p:spPr>
          <a:xfrm>
            <a:off x="618978" y="1783081"/>
            <a:ext cx="8067822" cy="4477043"/>
          </a:xfrm>
          <a:solidFill>
            <a:schemeClr val="bg1">
              <a:lumMod val="95000"/>
            </a:schemeClr>
          </a:solidFill>
        </p:spPr>
        <p:txBody>
          <a:bodyPr>
            <a:normAutofit fontScale="70000" lnSpcReduction="20000"/>
          </a:bodyPr>
          <a:lstStyle/>
          <a:p>
            <a:pPr>
              <a:lnSpc>
                <a:spcPct val="200000"/>
              </a:lnSpc>
              <a:buFont typeface="Wingdings" pitchFamily="2" charset="2"/>
              <a:buChar char="§"/>
            </a:pPr>
            <a:r>
              <a:rPr lang="en-US" sz="2600" dirty="0">
                <a:latin typeface="Times New Roman" panose="02020603050405020304" pitchFamily="18" charset="0"/>
                <a:cs typeface="Times New Roman" panose="02020603050405020304" pitchFamily="18" charset="0"/>
              </a:rPr>
              <a:t>Gut‑derived incretin hormone produced by L-cells of the distal bowel and colon</a:t>
            </a:r>
          </a:p>
          <a:p>
            <a:pPr>
              <a:lnSpc>
                <a:spcPct val="200000"/>
              </a:lnSpc>
              <a:buFont typeface="Wingdings" pitchFamily="2" charset="2"/>
              <a:buChar char="§"/>
            </a:pPr>
            <a:r>
              <a:rPr lang="en-US" sz="2600" dirty="0">
                <a:latin typeface="Times New Roman" panose="02020603050405020304" pitchFamily="18" charset="0"/>
                <a:cs typeface="Times New Roman" panose="02020603050405020304" pitchFamily="18" charset="0"/>
              </a:rPr>
              <a:t>Secreted in response to  nutrient intake: carbohydrate, protein, and fat ingestion</a:t>
            </a:r>
          </a:p>
          <a:p>
            <a:pPr>
              <a:lnSpc>
                <a:spcPct val="200000"/>
              </a:lnSpc>
              <a:buFont typeface="Wingdings" pitchFamily="2" charset="2"/>
              <a:buChar char="§"/>
            </a:pPr>
            <a:r>
              <a:rPr lang="en-US" sz="2600" dirty="0">
                <a:latin typeface="Times New Roman" panose="02020603050405020304" pitchFamily="18" charset="0"/>
                <a:cs typeface="Times New Roman" panose="02020603050405020304" pitchFamily="18" charset="0"/>
              </a:rPr>
              <a:t>Half‐lives for intact GLP‐1 have been determined ~2min. </a:t>
            </a:r>
          </a:p>
          <a:p>
            <a:pPr>
              <a:lnSpc>
                <a:spcPct val="200000"/>
              </a:lnSpc>
              <a:buFont typeface="Wingdings" pitchFamily="2" charset="2"/>
              <a:buChar char="§"/>
            </a:pPr>
            <a:r>
              <a:rPr lang="en-US" sz="2600" dirty="0">
                <a:latin typeface="Times New Roman" panose="02020603050405020304" pitchFamily="18" charset="0"/>
                <a:cs typeface="Times New Roman" panose="02020603050405020304" pitchFamily="18" charset="0"/>
              </a:rPr>
              <a:t>Effects:</a:t>
            </a:r>
          </a:p>
          <a:p>
            <a:pPr lvl="2">
              <a:lnSpc>
                <a:spcPct val="200000"/>
              </a:lnSpc>
              <a:buFont typeface="Wingdings" pitchFamily="2" charset="2"/>
              <a:buChar char="ü"/>
            </a:pPr>
            <a:r>
              <a:rPr lang="en-US" sz="2600" dirty="0">
                <a:latin typeface="Times New Roman" panose="02020603050405020304" pitchFamily="18" charset="0"/>
                <a:cs typeface="Times New Roman" panose="02020603050405020304" pitchFamily="18" charset="0"/>
              </a:rPr>
              <a:t>Glucose dependent insulin secretion </a:t>
            </a:r>
            <a:r>
              <a:rPr lang="en-US" sz="2600" dirty="0">
                <a:latin typeface="Times New Roman" panose="02020603050405020304" pitchFamily="18" charset="0"/>
                <a:cs typeface="Times New Roman" panose="02020603050405020304" pitchFamily="18" charset="0"/>
                <a:sym typeface="Wingdings" pitchFamily="2" charset="2"/>
              </a:rPr>
              <a:t> diabetes control</a:t>
            </a:r>
          </a:p>
          <a:p>
            <a:pPr lvl="2">
              <a:lnSpc>
                <a:spcPct val="200000"/>
              </a:lnSpc>
              <a:buFont typeface="Wingdings" pitchFamily="2" charset="2"/>
              <a:buChar char="ü"/>
            </a:pPr>
            <a:r>
              <a:rPr lang="en-US" sz="2600" dirty="0">
                <a:latin typeface="Times New Roman" panose="02020603050405020304" pitchFamily="18" charset="0"/>
                <a:cs typeface="Times New Roman" panose="02020603050405020304" pitchFamily="18" charset="0"/>
                <a:sym typeface="Wingdings" pitchFamily="2" charset="2"/>
              </a:rPr>
              <a:t>Reduced hepatic gluconeogenesis (suppresses glucagon)</a:t>
            </a:r>
          </a:p>
          <a:p>
            <a:pPr lvl="2">
              <a:lnSpc>
                <a:spcPct val="200000"/>
              </a:lnSpc>
              <a:buFont typeface="Wingdings" pitchFamily="2" charset="2"/>
              <a:buChar char="ü"/>
            </a:pPr>
            <a:r>
              <a:rPr lang="en-US" sz="2600" dirty="0">
                <a:latin typeface="Times New Roman" panose="02020603050405020304" pitchFamily="18" charset="0"/>
                <a:cs typeface="Times New Roman" panose="02020603050405020304" pitchFamily="18" charset="0"/>
                <a:sym typeface="Wingdings" pitchFamily="2" charset="2"/>
              </a:rPr>
              <a:t>Delayed gastric emptying  diabetes control and increased satiety </a:t>
            </a:r>
          </a:p>
          <a:p>
            <a:pPr lvl="2">
              <a:lnSpc>
                <a:spcPct val="200000"/>
              </a:lnSpc>
              <a:buFont typeface="Wingdings" pitchFamily="2" charset="2"/>
              <a:buChar char="ü"/>
            </a:pPr>
            <a:r>
              <a:rPr lang="en-US" sz="2600" dirty="0">
                <a:latin typeface="Times New Roman" panose="02020603050405020304" pitchFamily="18" charset="0"/>
                <a:cs typeface="Times New Roman" panose="02020603050405020304" pitchFamily="18" charset="0"/>
                <a:sym typeface="Wingdings" pitchFamily="2" charset="2"/>
              </a:rPr>
              <a:t>Reduced appetite  weight loss </a:t>
            </a:r>
          </a:p>
          <a:p>
            <a:pPr lvl="2">
              <a:lnSpc>
                <a:spcPct val="200000"/>
              </a:lnSpc>
              <a:buFont typeface="Wingdings" pitchFamily="2" charset="2"/>
              <a:buChar char="ü"/>
            </a:pPr>
            <a:endParaRPr lang="en-US" sz="1500" dirty="0">
              <a:latin typeface="Times New Roman" panose="02020603050405020304" pitchFamily="18" charset="0"/>
              <a:cs typeface="Times New Roman" panose="02020603050405020304" pitchFamily="18" charset="0"/>
              <a:sym typeface="Wingdings" pitchFamily="2" charset="2"/>
            </a:endParaRPr>
          </a:p>
          <a:p>
            <a:pPr lvl="2">
              <a:lnSpc>
                <a:spcPct val="200000"/>
              </a:lnSpc>
              <a:buFont typeface="Wingdings" pitchFamily="2" charset="2"/>
              <a:buChar char="ü"/>
            </a:pPr>
            <a:endParaRPr lang="en-US" sz="1500" dirty="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9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EAD0-AA19-7F5B-C711-C442460E1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A3225-0C5F-EE4E-251C-90502A2190BC}"/>
              </a:ext>
            </a:extLst>
          </p:cNvPr>
          <p:cNvSpPr>
            <a:spLocks noGrp="1"/>
          </p:cNvSpPr>
          <p:nvPr>
            <p:ph type="title"/>
          </p:nvPr>
        </p:nvSpPr>
        <p:spPr>
          <a:xfrm>
            <a:off x="457200" y="356525"/>
            <a:ext cx="8229600" cy="1143000"/>
          </a:xfrm>
          <a:solidFill>
            <a:schemeClr val="accent6">
              <a:lumMod val="40000"/>
              <a:lumOff val="60000"/>
            </a:schemeClr>
          </a:solidFill>
        </p:spPr>
        <p:txBody>
          <a:bodyPr>
            <a:normAutofit/>
          </a:bodyPr>
          <a:lstStyle/>
          <a:p>
            <a:r>
              <a:rPr lang="en-US" sz="3000" dirty="0">
                <a:solidFill>
                  <a:srgbClr val="0432FF"/>
                </a:solidFill>
                <a:latin typeface="Arial" panose="020B0604020202020204" pitchFamily="34" charset="0"/>
                <a:cs typeface="Arial" panose="020B0604020202020204" pitchFamily="34" charset="0"/>
              </a:rPr>
              <a:t>Glucagon-Like Peptide-1 (GLP-1)</a:t>
            </a:r>
          </a:p>
        </p:txBody>
      </p:sp>
      <p:sp>
        <p:nvSpPr>
          <p:cNvPr id="3" name="Content Placeholder 2">
            <a:extLst>
              <a:ext uri="{FF2B5EF4-FFF2-40B4-BE49-F238E27FC236}">
                <a16:creationId xmlns:a16="http://schemas.microsoft.com/office/drawing/2014/main" id="{7BE277DB-6F68-680A-BDD6-7AD893A6031D}"/>
              </a:ext>
            </a:extLst>
          </p:cNvPr>
          <p:cNvSpPr>
            <a:spLocks noGrp="1"/>
          </p:cNvSpPr>
          <p:nvPr>
            <p:ph idx="1"/>
          </p:nvPr>
        </p:nvSpPr>
        <p:spPr>
          <a:xfrm>
            <a:off x="457200" y="1777621"/>
            <a:ext cx="8229600" cy="4525963"/>
          </a:xfrm>
          <a:solidFill>
            <a:schemeClr val="bg1">
              <a:lumMod val="95000"/>
            </a:schemeClr>
          </a:solidFill>
        </p:spPr>
        <p:txBody>
          <a:bodyPr>
            <a:normAutofit/>
          </a:bodyPr>
          <a:lstStyle/>
          <a:p>
            <a:pPr>
              <a:lnSpc>
                <a:spcPct val="200000"/>
              </a:lnSpc>
              <a:buFont typeface="Wingdings" pitchFamily="2" charset="2"/>
              <a:buChar char="§"/>
            </a:pPr>
            <a:r>
              <a:rPr lang="en-US" sz="1900" dirty="0">
                <a:latin typeface="Times New Roman" panose="02020603050405020304" pitchFamily="18" charset="0"/>
                <a:cs typeface="Times New Roman" panose="02020603050405020304" pitchFamily="18" charset="0"/>
              </a:rPr>
              <a:t>Degraded by dipeptidyl peptidase-4 (DPP-IV) enzyme peripherally.</a:t>
            </a:r>
          </a:p>
          <a:p>
            <a:pPr>
              <a:lnSpc>
                <a:spcPct val="200000"/>
              </a:lnSpc>
              <a:buFont typeface="Wingdings" pitchFamily="2" charset="2"/>
              <a:buChar char="§"/>
            </a:pPr>
            <a:r>
              <a:rPr lang="en-US" sz="1900" dirty="0">
                <a:latin typeface="Times New Roman" panose="02020603050405020304" pitchFamily="18" charset="0"/>
                <a:cs typeface="Times New Roman" panose="02020603050405020304" pitchFamily="18" charset="0"/>
              </a:rPr>
              <a:t>Reduced in </a:t>
            </a:r>
          </a:p>
          <a:p>
            <a:pPr marL="800100" lvl="1" indent="-342900">
              <a:lnSpc>
                <a:spcPct val="200000"/>
              </a:lnSpc>
              <a:buAutoNum type="arabicParenBoth"/>
            </a:pPr>
            <a:r>
              <a:rPr lang="en-US" sz="1900" dirty="0">
                <a:latin typeface="Times New Roman" panose="02020603050405020304" pitchFamily="18" charset="0"/>
                <a:cs typeface="Times New Roman" panose="02020603050405020304" pitchFamily="18" charset="0"/>
              </a:rPr>
              <a:t>Obesity  </a:t>
            </a:r>
          </a:p>
          <a:p>
            <a:pPr marL="800100" lvl="1" indent="-342900">
              <a:lnSpc>
                <a:spcPct val="200000"/>
              </a:lnSpc>
              <a:buAutoNum type="arabicParenBoth"/>
            </a:pPr>
            <a:r>
              <a:rPr lang="en-US" sz="1900" dirty="0">
                <a:latin typeface="Times New Roman" panose="02020603050405020304" pitchFamily="18" charset="0"/>
                <a:cs typeface="Times New Roman" panose="02020603050405020304" pitchFamily="18" charset="0"/>
                <a:sym typeface="Wingdings" pitchFamily="2" charset="2"/>
              </a:rPr>
              <a:t>Pre-diabetes </a:t>
            </a:r>
          </a:p>
          <a:p>
            <a:pPr marL="800100" lvl="1" indent="-342900">
              <a:lnSpc>
                <a:spcPct val="200000"/>
              </a:lnSpc>
              <a:buAutoNum type="arabicParenBoth"/>
            </a:pPr>
            <a:r>
              <a:rPr lang="en-US" sz="1900" dirty="0">
                <a:latin typeface="Times New Roman" panose="02020603050405020304" pitchFamily="18" charset="0"/>
                <a:cs typeface="Times New Roman" panose="02020603050405020304" pitchFamily="18" charset="0"/>
                <a:sym typeface="Wingdings" pitchFamily="2" charset="2"/>
              </a:rPr>
              <a:t>Type 2 diabetes </a:t>
            </a:r>
          </a:p>
          <a:p>
            <a:pPr marL="914400" lvl="2" indent="0">
              <a:lnSpc>
                <a:spcPct val="200000"/>
              </a:lnSpc>
              <a:buNone/>
            </a:pPr>
            <a:endParaRPr lang="en-US" sz="1500" dirty="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50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2CD01-2EFD-0615-D3CB-276866372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2B85E-73CC-C94C-9852-0F441ADB53A5}"/>
              </a:ext>
            </a:extLst>
          </p:cNvPr>
          <p:cNvSpPr>
            <a:spLocks noGrp="1"/>
          </p:cNvSpPr>
          <p:nvPr>
            <p:ph type="title"/>
          </p:nvPr>
        </p:nvSpPr>
        <p:spPr>
          <a:xfrm>
            <a:off x="457200" y="457200"/>
            <a:ext cx="8229600" cy="1143000"/>
          </a:xfrm>
          <a:solidFill>
            <a:schemeClr val="accent6">
              <a:lumMod val="40000"/>
              <a:lumOff val="60000"/>
            </a:schemeClr>
          </a:solidFill>
        </p:spPr>
        <p:txBody>
          <a:bodyPr>
            <a:normAutofit/>
          </a:bodyPr>
          <a:lstStyle/>
          <a:p>
            <a:r>
              <a:rPr lang="en-US" sz="3000" dirty="0">
                <a:solidFill>
                  <a:srgbClr val="0432FF"/>
                </a:solidFill>
                <a:latin typeface="Arial" panose="020B0604020202020204" pitchFamily="34" charset="0"/>
                <a:cs typeface="Arial" panose="020B0604020202020204" pitchFamily="34" charset="0"/>
              </a:rPr>
              <a:t>Glucose‐dependent Insulinotropic Polypeptide (GIP)</a:t>
            </a:r>
          </a:p>
        </p:txBody>
      </p:sp>
      <p:sp>
        <p:nvSpPr>
          <p:cNvPr id="3" name="Content Placeholder 2">
            <a:extLst>
              <a:ext uri="{FF2B5EF4-FFF2-40B4-BE49-F238E27FC236}">
                <a16:creationId xmlns:a16="http://schemas.microsoft.com/office/drawing/2014/main" id="{8E76C658-333A-F2F1-5363-A99D36A939DD}"/>
              </a:ext>
            </a:extLst>
          </p:cNvPr>
          <p:cNvSpPr>
            <a:spLocks noGrp="1"/>
          </p:cNvSpPr>
          <p:nvPr>
            <p:ph idx="1"/>
          </p:nvPr>
        </p:nvSpPr>
        <p:spPr>
          <a:xfrm>
            <a:off x="618978" y="1783081"/>
            <a:ext cx="8067822" cy="4477043"/>
          </a:xfrm>
          <a:solidFill>
            <a:schemeClr val="bg1">
              <a:lumMod val="95000"/>
            </a:schemeClr>
          </a:solidFill>
        </p:spPr>
        <p:txBody>
          <a:bodyPr>
            <a:normAutofit/>
          </a:bodyPr>
          <a:lstStyle/>
          <a:p>
            <a:pPr>
              <a:lnSpc>
                <a:spcPct val="200000"/>
              </a:lnSpc>
              <a:buFont typeface="Wingdings" pitchFamily="2" charset="2"/>
              <a:buChar char="§"/>
            </a:pPr>
            <a:r>
              <a:rPr lang="en-US" sz="1900" dirty="0">
                <a:latin typeface="Times New Roman" panose="02020603050405020304" pitchFamily="18" charset="0"/>
                <a:cs typeface="Times New Roman" panose="02020603050405020304" pitchFamily="18" charset="0"/>
              </a:rPr>
              <a:t>GIP is secreted from K cells of the upper intestine</a:t>
            </a:r>
          </a:p>
          <a:p>
            <a:pPr>
              <a:lnSpc>
                <a:spcPct val="200000"/>
              </a:lnSpc>
              <a:buFont typeface="Wingdings" pitchFamily="2" charset="2"/>
              <a:buChar char="§"/>
            </a:pPr>
            <a:r>
              <a:rPr lang="en-US" sz="1900" dirty="0">
                <a:latin typeface="Times New Roman" panose="02020603050405020304" pitchFamily="18" charset="0"/>
                <a:cs typeface="Times New Roman" panose="02020603050405020304" pitchFamily="18" charset="0"/>
              </a:rPr>
              <a:t>Half‐lives for intact GIP as approximately 5 min. </a:t>
            </a:r>
          </a:p>
          <a:p>
            <a:pPr>
              <a:lnSpc>
                <a:spcPct val="200000"/>
              </a:lnSpc>
              <a:buFont typeface="Wingdings" pitchFamily="2" charset="2"/>
              <a:buChar char="§"/>
            </a:pPr>
            <a:r>
              <a:rPr lang="en-US" sz="1900" dirty="0">
                <a:latin typeface="Times New Roman" panose="02020603050405020304" pitchFamily="18" charset="0"/>
                <a:cs typeface="Times New Roman" panose="02020603050405020304" pitchFamily="18" charset="0"/>
              </a:rPr>
              <a:t>Rapidly undergoes proteolytic processing by dipeptidyl peptidase‐4 (DPP‐4</a:t>
            </a:r>
          </a:p>
          <a:p>
            <a:pPr>
              <a:lnSpc>
                <a:spcPct val="200000"/>
              </a:lnSpc>
              <a:buFont typeface="Wingdings" pitchFamily="2" charset="2"/>
              <a:buChar char="§"/>
            </a:pPr>
            <a:r>
              <a:rPr lang="en-US" sz="1900" dirty="0">
                <a:latin typeface="Times New Roman" panose="02020603050405020304" pitchFamily="18" charset="0"/>
                <a:cs typeface="Times New Roman" panose="02020603050405020304" pitchFamily="18" charset="0"/>
              </a:rPr>
              <a:t>Inactivated and excreted from the kidney.</a:t>
            </a:r>
          </a:p>
        </p:txBody>
      </p:sp>
    </p:spTree>
    <p:extLst>
      <p:ext uri="{BB962C8B-B14F-4D97-AF65-F5344CB8AC3E}">
        <p14:creationId xmlns:p14="http://schemas.microsoft.com/office/powerpoint/2010/main" val="149338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B3C1-9671-1404-AF31-A7C18D3F42DB}"/>
              </a:ext>
            </a:extLst>
          </p:cNvPr>
          <p:cNvSpPr>
            <a:spLocks noGrp="1"/>
          </p:cNvSpPr>
          <p:nvPr>
            <p:ph type="title"/>
          </p:nvPr>
        </p:nvSpPr>
        <p:spPr>
          <a:xfrm>
            <a:off x="457199" y="4851400"/>
            <a:ext cx="8229600" cy="1143000"/>
          </a:xfrm>
          <a:ln>
            <a:solidFill>
              <a:schemeClr val="accent6">
                <a:lumMod val="75000"/>
              </a:schemeClr>
            </a:solidFill>
          </a:ln>
        </p:spPr>
        <p:txBody>
          <a:bodyPr>
            <a:noAutofit/>
          </a:bodyPr>
          <a:lstStyle/>
          <a:p>
            <a:r>
              <a:rPr lang="en-US" sz="1600" dirty="0">
                <a:latin typeface="Times New Roman" panose="02020603050405020304" pitchFamily="18" charset="0"/>
                <a:cs typeface="Times New Roman" panose="02020603050405020304" pitchFamily="18" charset="0"/>
              </a:rPr>
              <a:t>Pancreatic and </a:t>
            </a:r>
            <a:r>
              <a:rPr lang="en-US" sz="1600" dirty="0" err="1">
                <a:latin typeface="Times New Roman" panose="02020603050405020304" pitchFamily="18" charset="0"/>
                <a:cs typeface="Times New Roman" panose="02020603050405020304" pitchFamily="18" charset="0"/>
              </a:rPr>
              <a:t>exo</a:t>
            </a:r>
            <a:r>
              <a:rPr lang="en-US" sz="1600" dirty="0">
                <a:latin typeface="Times New Roman" panose="02020603050405020304" pitchFamily="18" charset="0"/>
                <a:cs typeface="Times New Roman" panose="02020603050405020304" pitchFamily="18" charset="0"/>
              </a:rPr>
              <a:t>-pancreatic function of glucose‐dependent insulinotropic polypeptide (GIP) and glucagon‐like peptide (GLP)‐1. </a:t>
            </a:r>
            <a:r>
              <a:rPr lang="en-US" sz="1600" dirty="0">
                <a:highlight>
                  <a:srgbClr val="FFFF00"/>
                </a:highlight>
                <a:latin typeface="Times New Roman" panose="02020603050405020304" pitchFamily="18" charset="0"/>
                <a:cs typeface="Times New Roman" panose="02020603050405020304" pitchFamily="18" charset="0"/>
              </a:rPr>
              <a:t>GIP</a:t>
            </a:r>
            <a:r>
              <a:rPr lang="en-US" sz="1600" dirty="0">
                <a:latin typeface="Times New Roman" panose="02020603050405020304" pitchFamily="18" charset="0"/>
                <a:cs typeface="Times New Roman" panose="02020603050405020304" pitchFamily="18" charset="0"/>
              </a:rPr>
              <a:t> acts directly on the endocrine pancreas, </a:t>
            </a:r>
            <a:r>
              <a:rPr lang="en-US" sz="1600" dirty="0">
                <a:highlight>
                  <a:srgbClr val="FFFF00"/>
                </a:highlight>
                <a:latin typeface="Times New Roman" panose="02020603050405020304" pitchFamily="18" charset="0"/>
                <a:cs typeface="Times New Roman" panose="02020603050405020304" pitchFamily="18" charset="0"/>
              </a:rPr>
              <a:t>bone, fat</a:t>
            </a:r>
            <a:r>
              <a:rPr lang="en-US" sz="1600" dirty="0">
                <a:latin typeface="Times New Roman" panose="02020603050405020304" pitchFamily="18" charset="0"/>
                <a:cs typeface="Times New Roman" panose="02020603050405020304" pitchFamily="18" charset="0"/>
              </a:rPr>
              <a:t>, gastrointestinal (GI) tract and brain. </a:t>
            </a:r>
            <a:r>
              <a:rPr lang="en-US" sz="1600" dirty="0">
                <a:highlight>
                  <a:srgbClr val="FFFF00"/>
                </a:highlight>
                <a:latin typeface="Times New Roman" panose="02020603050405020304" pitchFamily="18" charset="0"/>
                <a:cs typeface="Times New Roman" panose="02020603050405020304" pitchFamily="18" charset="0"/>
              </a:rPr>
              <a:t>GLP‐1</a:t>
            </a:r>
            <a:r>
              <a:rPr lang="en-US" sz="1600" dirty="0">
                <a:latin typeface="Times New Roman" panose="02020603050405020304" pitchFamily="18" charset="0"/>
                <a:cs typeface="Times New Roman" panose="02020603050405020304" pitchFamily="18" charset="0"/>
              </a:rPr>
              <a:t> acts directly on the endocrine pancreas, gastrointestinal tract, </a:t>
            </a:r>
            <a:r>
              <a:rPr lang="en-US" sz="1600" dirty="0">
                <a:highlight>
                  <a:srgbClr val="FFFF00"/>
                </a:highlight>
                <a:latin typeface="Times New Roman" panose="02020603050405020304" pitchFamily="18" charset="0"/>
                <a:cs typeface="Times New Roman" panose="02020603050405020304" pitchFamily="18" charset="0"/>
              </a:rPr>
              <a:t>heart</a:t>
            </a:r>
            <a:r>
              <a:rPr lang="en-US" sz="1600" dirty="0">
                <a:latin typeface="Times New Roman" panose="02020603050405020304" pitchFamily="18" charset="0"/>
                <a:cs typeface="Times New Roman" panose="02020603050405020304" pitchFamily="18" charset="0"/>
              </a:rPr>
              <a:t> and brain.</a:t>
            </a:r>
          </a:p>
        </p:txBody>
      </p:sp>
      <p:pic>
        <p:nvPicPr>
          <p:cNvPr id="4" name="Picture 3">
            <a:extLst>
              <a:ext uri="{FF2B5EF4-FFF2-40B4-BE49-F238E27FC236}">
                <a16:creationId xmlns:a16="http://schemas.microsoft.com/office/drawing/2014/main" id="{F0FC4700-BF5F-2F09-6AF9-968BEE5AAD5F}"/>
              </a:ext>
            </a:extLst>
          </p:cNvPr>
          <p:cNvPicPr>
            <a:picLocks noChangeAspect="1"/>
          </p:cNvPicPr>
          <p:nvPr/>
        </p:nvPicPr>
        <p:blipFill>
          <a:blip r:embed="rId2"/>
          <a:stretch>
            <a:fillRect/>
          </a:stretch>
        </p:blipFill>
        <p:spPr>
          <a:xfrm>
            <a:off x="1081261" y="641350"/>
            <a:ext cx="6981477" cy="3892550"/>
          </a:xfrm>
          <a:prstGeom prst="rect">
            <a:avLst/>
          </a:prstGeom>
        </p:spPr>
      </p:pic>
    </p:spTree>
    <p:extLst>
      <p:ext uri="{BB962C8B-B14F-4D97-AF65-F5344CB8AC3E}">
        <p14:creationId xmlns:p14="http://schemas.microsoft.com/office/powerpoint/2010/main" val="31565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967-1B1F-D45E-B46B-E0E561BA4F93}"/>
              </a:ext>
            </a:extLst>
          </p:cNvPr>
          <p:cNvSpPr>
            <a:spLocks noGrp="1"/>
          </p:cNvSpPr>
          <p:nvPr>
            <p:ph type="title"/>
          </p:nvPr>
        </p:nvSpPr>
        <p:spPr>
          <a:xfrm>
            <a:off x="532262" y="2040296"/>
            <a:ext cx="8270543" cy="1376740"/>
          </a:xfrm>
          <a:blipFill>
            <a:blip r:embed="rId2"/>
            <a:tile tx="0" ty="0" sx="100000" sy="100000" flip="none" algn="tl"/>
          </a:blipFill>
        </p:spPr>
        <p:txBody>
          <a:bodyPr anchor="t">
            <a:normAutofit fontScale="90000"/>
          </a:bodyPr>
          <a:lstStyle/>
          <a:p>
            <a:br>
              <a:rPr lang="en-US" sz="2650" dirty="0">
                <a:latin typeface="Arial" panose="020B0604020202020204" pitchFamily="34" charset="0"/>
                <a:cs typeface="Arial" panose="020B0604020202020204" pitchFamily="34" charset="0"/>
              </a:rPr>
            </a:br>
            <a:r>
              <a:rPr lang="en-US" sz="3300" dirty="0">
                <a:solidFill>
                  <a:srgbClr val="942093"/>
                </a:solidFill>
                <a:latin typeface="Arial" panose="020B0604020202020204" pitchFamily="34" charset="0"/>
                <a:cs typeface="Arial" panose="020B0604020202020204" pitchFamily="34" charset="0"/>
              </a:rPr>
              <a:t>GLP-1 Receptor Agonist in Psychiatric Disorder</a:t>
            </a:r>
            <a:br>
              <a:rPr lang="en-US" sz="3600" dirty="0">
                <a:solidFill>
                  <a:srgbClr val="942093"/>
                </a:solidFill>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96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F56B-CD62-3DDC-D251-0CBA81A1CA69}"/>
              </a:ext>
            </a:extLst>
          </p:cNvPr>
          <p:cNvSpPr>
            <a:spLocks noGrp="1"/>
          </p:cNvSpPr>
          <p:nvPr>
            <p:ph type="title"/>
          </p:nvPr>
        </p:nvSpPr>
        <p: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p:spPr>
        <p:txBody>
          <a:bodyPr>
            <a:normAutofit/>
          </a:bodyPr>
          <a:lstStyle/>
          <a:p>
            <a:r>
              <a:rPr lang="en-US" sz="3600" dirty="0">
                <a:solidFill>
                  <a:srgbClr val="4E8F00"/>
                </a:solidFill>
                <a:latin typeface="Arial" panose="020B0604020202020204" pitchFamily="34" charset="0"/>
                <a:cs typeface="Arial" panose="020B0604020202020204" pitchFamily="34" charset="0"/>
              </a:rPr>
              <a:t>Learning Objectives</a:t>
            </a:r>
          </a:p>
        </p:txBody>
      </p:sp>
      <p:sp>
        <p:nvSpPr>
          <p:cNvPr id="10" name="Content Placeholder 9">
            <a:extLst>
              <a:ext uri="{FF2B5EF4-FFF2-40B4-BE49-F238E27FC236}">
                <a16:creationId xmlns:a16="http://schemas.microsoft.com/office/drawing/2014/main" id="{C0C2D270-05D7-CBCD-2987-02CD97B08ABF}"/>
              </a:ext>
            </a:extLst>
          </p:cNvPr>
          <p:cNvSpPr>
            <a:spLocks noGrp="1"/>
          </p:cNvSpPr>
          <p:nvPr>
            <p:ph idx="1"/>
          </p:nvPr>
        </p:nvSpPr>
        <p:spPr>
          <a:xfrm>
            <a:off x="457200" y="1816100"/>
            <a:ext cx="8229600" cy="4525963"/>
          </a:xfrm>
          <a:solidFill>
            <a:schemeClr val="bg1">
              <a:lumMod val="95000"/>
            </a:schemeClr>
          </a:solidFill>
        </p:spPr>
        <p:txBody>
          <a:bodyPr>
            <a:noAutofit/>
          </a:bodyPr>
          <a:lstStyle/>
          <a:p>
            <a:pPr marL="457200" lvl="0" indent="-457200">
              <a:lnSpc>
                <a:spcPct val="150000"/>
              </a:lnSpc>
              <a:buFont typeface="+mj-lt"/>
              <a:buAutoNum type="arabicPeriod"/>
            </a:pPr>
            <a:r>
              <a:rPr lang="en-US" sz="2000" b="0" i="0" baseline="0" dirty="0">
                <a:solidFill>
                  <a:schemeClr val="tx1"/>
                </a:solidFill>
                <a:latin typeface="Times New Roman" panose="02020603050405020304" pitchFamily="18" charset="0"/>
                <a:cs typeface="Times New Roman" panose="02020603050405020304" pitchFamily="18" charset="0"/>
              </a:rPr>
              <a:t>Describe the pharmacologic mechanisms and current indications of GLP-1 receptor agonists relevant to psychiatric care.</a:t>
            </a:r>
          </a:p>
          <a:p>
            <a:pPr marL="457200" lvl="0" indent="-457200">
              <a:lnSpc>
                <a:spcPct val="150000"/>
              </a:lnSpc>
              <a:buFont typeface="+mj-lt"/>
              <a:buAutoNum type="arabicPeriod"/>
            </a:pPr>
            <a:endParaRPr lang="en-US" sz="2000" b="0" i="0" baseline="0" dirty="0">
              <a:solidFill>
                <a:schemeClr val="tx1"/>
              </a:solidFill>
              <a:latin typeface="Times New Roman" panose="02020603050405020304" pitchFamily="18" charset="0"/>
              <a:cs typeface="Times New Roman" panose="02020603050405020304" pitchFamily="18" charset="0"/>
            </a:endParaRPr>
          </a:p>
          <a:p>
            <a:pPr marL="457200" lvl="0" indent="-457200">
              <a:lnSpc>
                <a:spcPct val="150000"/>
              </a:lnSpc>
              <a:buFont typeface="+mj-lt"/>
              <a:buAutoNum type="arabicPeriod"/>
            </a:pPr>
            <a:r>
              <a:rPr lang="en-US" sz="2000" b="0" i="0" baseline="0" dirty="0">
                <a:solidFill>
                  <a:schemeClr val="tx1"/>
                </a:solidFill>
                <a:latin typeface="Times New Roman" panose="02020603050405020304" pitchFamily="18" charset="0"/>
                <a:cs typeface="Times New Roman" panose="02020603050405020304" pitchFamily="18" charset="0"/>
              </a:rPr>
              <a:t>Evaluate the risks, benefits, and clinical considerations of GLP-1 use in patients with co-occurring psychiatric and metabolic disorders.</a:t>
            </a:r>
          </a:p>
          <a:p>
            <a:pPr marL="457200" lvl="0" indent="-457200">
              <a:lnSpc>
                <a:spcPct val="150000"/>
              </a:lnSpc>
              <a:buFont typeface="+mj-lt"/>
              <a:buAutoNum type="arabicPeriod"/>
            </a:pPr>
            <a:endParaRPr lang="en-US" sz="2000" dirty="0">
              <a:solidFill>
                <a:schemeClr val="tx1"/>
              </a:solidFill>
              <a:latin typeface="Times New Roman" panose="02020603050405020304" pitchFamily="18" charset="0"/>
              <a:cs typeface="Times New Roman" panose="02020603050405020304" pitchFamily="18" charset="0"/>
            </a:endParaRPr>
          </a:p>
          <a:p>
            <a:pPr marL="457200" lvl="0" indent="-457200">
              <a:lnSpc>
                <a:spcPct val="150000"/>
              </a:lnSpc>
              <a:buFont typeface="+mj-lt"/>
              <a:buAutoNum type="arabicPeriod"/>
            </a:pPr>
            <a:r>
              <a:rPr lang="en-US" sz="2000" b="0" i="0" baseline="0" dirty="0">
                <a:solidFill>
                  <a:schemeClr val="tx1"/>
                </a:solidFill>
                <a:latin typeface="Times New Roman" panose="02020603050405020304" pitchFamily="18" charset="0"/>
                <a:cs typeface="Times New Roman" panose="02020603050405020304" pitchFamily="18" charset="0"/>
              </a:rPr>
              <a:t>Formulate practical strategies for integrating GLP-1 receptor agonists into individualized psychiatric treatment plans, including criteria for referral and interdisciplinary collaboration.</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06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5004C-3645-46DA-9345-40FA5795F0FE}"/>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258E7612-4C16-312D-A909-E7CF01485982}"/>
              </a:ext>
            </a:extLst>
          </p:cNvPr>
          <p:cNvSpPr>
            <a:spLocks noGrp="1" noChangeArrowheads="1"/>
          </p:cNvSpPr>
          <p:nvPr>
            <p:ph type="title"/>
          </p:nvPr>
        </p:nvSpPr>
        <p:spPr bwMode="auto">
          <a:xfrm>
            <a:off x="321275" y="2259449"/>
            <a:ext cx="8754521" cy="1138773"/>
          </a:xfrm>
          <a:prstGeom prst="rect">
            <a:avLst/>
          </a:prstGeom>
          <a:gradFill flip="none" rotWithShape="1">
            <a:gsLst>
              <a:gs pos="0">
                <a:srgbClr val="942093">
                  <a:tint val="66000"/>
                  <a:satMod val="160000"/>
                </a:srgbClr>
              </a:gs>
              <a:gs pos="50000">
                <a:srgbClr val="942093">
                  <a:tint val="44500"/>
                  <a:satMod val="160000"/>
                </a:srgbClr>
              </a:gs>
              <a:gs pos="100000">
                <a:srgbClr val="942093">
                  <a:tint val="23500"/>
                  <a:satMod val="160000"/>
                </a:srgbClr>
              </a:gs>
            </a:gsLst>
            <a:lin ang="2700000" scaled="1"/>
            <a:tileRect/>
          </a:gra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400" u="none" strike="noStrike" cap="none" normalizeH="0" baseline="0" dirty="0">
                <a:ln>
                  <a:noFill/>
                </a:ln>
                <a:solidFill>
                  <a:srgbClr val="000000"/>
                </a:solidFill>
                <a:effectLst/>
                <a:cs typeface="Arial" panose="020B0604020202020204" pitchFamily="34" charset="0"/>
              </a:rPr>
              <a:t>If you had to guess</a:t>
            </a:r>
            <a:br>
              <a:rPr kumimoji="0" lang="en-US" altLang="en-US" sz="3400" u="none" strike="noStrike" cap="none" normalizeH="0" baseline="0" dirty="0">
                <a:ln>
                  <a:noFill/>
                </a:ln>
                <a:solidFill>
                  <a:srgbClr val="000000"/>
                </a:solidFill>
                <a:effectLst/>
                <a:cs typeface="Arial" panose="020B0604020202020204" pitchFamily="34" charset="0"/>
              </a:rPr>
            </a:br>
            <a:r>
              <a:rPr kumimoji="0" lang="en-US" altLang="en-US" sz="3400" u="none" strike="noStrike" cap="none" normalizeH="0" baseline="0" dirty="0">
                <a:ln>
                  <a:noFill/>
                </a:ln>
                <a:solidFill>
                  <a:srgbClr val="000000"/>
                </a:solidFill>
                <a:effectLst/>
                <a:cs typeface="Arial" panose="020B0604020202020204" pitchFamily="34" charset="0"/>
              </a:rPr>
              <a:t> </a:t>
            </a:r>
            <a:r>
              <a:rPr lang="en-US" altLang="en-US" sz="3400" dirty="0">
                <a:solidFill>
                  <a:srgbClr val="000000"/>
                </a:solidFill>
                <a:cs typeface="Arial" panose="020B0604020202020204" pitchFamily="34" charset="0"/>
              </a:rPr>
              <a:t>C</a:t>
            </a:r>
            <a:r>
              <a:rPr kumimoji="0" lang="en-US" altLang="en-US" sz="3400" u="none" strike="noStrike" cap="none" normalizeH="0" baseline="0" dirty="0">
                <a:ln>
                  <a:noFill/>
                </a:ln>
                <a:solidFill>
                  <a:srgbClr val="000000"/>
                </a:solidFill>
                <a:effectLst/>
                <a:cs typeface="Arial" panose="020B0604020202020204" pitchFamily="34" charset="0"/>
              </a:rPr>
              <a:t>an GLP-1 cross the blood–brain barrier?</a:t>
            </a:r>
            <a:endParaRPr kumimoji="0" lang="en-US" altLang="en-US" sz="3400" u="none" strike="noStrike" cap="none" normalizeH="0" baseline="0" dirty="0">
              <a:ln>
                <a:noFill/>
              </a:ln>
              <a:solidFill>
                <a:schemeClr val="tx1"/>
              </a:solidFill>
              <a:effectLst/>
              <a:cs typeface="Arial" panose="020B0604020202020204" pitchFamily="34" charset="0"/>
            </a:endParaRPr>
          </a:p>
        </p:txBody>
      </p:sp>
      <p:pic>
        <p:nvPicPr>
          <p:cNvPr id="7" name="Picture 6">
            <a:extLst>
              <a:ext uri="{FF2B5EF4-FFF2-40B4-BE49-F238E27FC236}">
                <a16:creationId xmlns:a16="http://schemas.microsoft.com/office/drawing/2014/main" id="{806F241B-9413-7D42-4D4A-84D199843B20}"/>
              </a:ext>
            </a:extLst>
          </p:cNvPr>
          <p:cNvPicPr>
            <a:picLocks noChangeAspect="1"/>
          </p:cNvPicPr>
          <p:nvPr/>
        </p:nvPicPr>
        <p:blipFill>
          <a:blip r:embed="rId3"/>
          <a:stretch>
            <a:fillRect/>
          </a:stretch>
        </p:blipFill>
        <p:spPr>
          <a:xfrm>
            <a:off x="3232664" y="3636148"/>
            <a:ext cx="1635897" cy="1587500"/>
          </a:xfrm>
          <a:prstGeom prst="rect">
            <a:avLst/>
          </a:prstGeom>
        </p:spPr>
      </p:pic>
    </p:spTree>
    <p:extLst>
      <p:ext uri="{BB962C8B-B14F-4D97-AF65-F5344CB8AC3E}">
        <p14:creationId xmlns:p14="http://schemas.microsoft.com/office/powerpoint/2010/main" val="8911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DA9D-CA80-A69A-66B0-BAD85CB12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B0BEA-24C9-44D5-CB8B-D6D729D28CA3}"/>
              </a:ext>
            </a:extLst>
          </p:cNvPr>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txBody>
          <a:bodyPr>
            <a:normAutofit/>
          </a:bodyPr>
          <a:lstStyle/>
          <a:p>
            <a:r>
              <a:rPr lang="en-US" sz="3600" dirty="0">
                <a:solidFill>
                  <a:srgbClr val="941100"/>
                </a:solidFill>
                <a:latin typeface="Arial" panose="020B0604020202020204" pitchFamily="34" charset="0"/>
                <a:cs typeface="Arial" panose="020B0604020202020204" pitchFamily="34" charset="0"/>
              </a:rPr>
              <a:t>GLP-1 Neurobiological Mechanisms</a:t>
            </a:r>
          </a:p>
        </p:txBody>
      </p:sp>
      <p:sp>
        <p:nvSpPr>
          <p:cNvPr id="3" name="Content Placeholder 2">
            <a:extLst>
              <a:ext uri="{FF2B5EF4-FFF2-40B4-BE49-F238E27FC236}">
                <a16:creationId xmlns:a16="http://schemas.microsoft.com/office/drawing/2014/main" id="{1DA0C6EA-4EBB-AFF0-BAD5-54A2BC43A68F}"/>
              </a:ext>
            </a:extLst>
          </p:cNvPr>
          <p:cNvSpPr>
            <a:spLocks noGrp="1"/>
          </p:cNvSpPr>
          <p:nvPr>
            <p:ph idx="1"/>
          </p:nvPr>
        </p:nvSpPr>
        <p:spPr/>
        <p:txBody>
          <a:bodyPr>
            <a:normAutofit/>
          </a:bodyPr>
          <a:lstStyle/>
          <a:p>
            <a:endParaRPr lang="en-US" b="1" dirty="0"/>
          </a:p>
          <a:p>
            <a:endParaRPr lang="en-US" b="1" dirty="0"/>
          </a:p>
          <a:p>
            <a:pPr marL="0" indent="0">
              <a:buNone/>
            </a:pPr>
            <a:endParaRPr lang="en-US" b="1" dirty="0"/>
          </a:p>
          <a:p>
            <a:endParaRPr lang="en-US" b="1" dirty="0"/>
          </a:p>
          <a:p>
            <a:endParaRPr lang="en-US" b="1" dirty="0"/>
          </a:p>
          <a:p>
            <a:pPr marL="0" indent="0">
              <a:buNone/>
            </a:pPr>
            <a:endParaRPr lang="en-US" dirty="0"/>
          </a:p>
        </p:txBody>
      </p:sp>
      <p:sp>
        <p:nvSpPr>
          <p:cNvPr id="4" name="TextBox 3">
            <a:extLst>
              <a:ext uri="{FF2B5EF4-FFF2-40B4-BE49-F238E27FC236}">
                <a16:creationId xmlns:a16="http://schemas.microsoft.com/office/drawing/2014/main" id="{0ACBDAF8-8D40-F1FA-97D6-FD13DAD0B6CA}"/>
              </a:ext>
            </a:extLst>
          </p:cNvPr>
          <p:cNvSpPr txBox="1"/>
          <p:nvPr/>
        </p:nvSpPr>
        <p:spPr>
          <a:xfrm>
            <a:off x="624871" y="1534565"/>
            <a:ext cx="7881582" cy="1355499"/>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p:spPr>
        <p:txBody>
          <a:bodyPr wrap="square" rtlCol="0">
            <a:spAutoFit/>
          </a:bodyPr>
          <a:lstStyle/>
          <a:p>
            <a:pPr algn="ctr">
              <a:lnSpc>
                <a:spcPct val="150000"/>
              </a:lnSpc>
            </a:pPr>
            <a:r>
              <a:rPr lang="en-US" sz="1900" b="1" dirty="0">
                <a:latin typeface="Times New Roman" panose="02020603050405020304" pitchFamily="18" charset="0"/>
                <a:cs typeface="Times New Roman" panose="02020603050405020304" pitchFamily="18" charset="0"/>
              </a:rPr>
              <a:t>Neurogenesis and Synaptic Plasticity</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GLP-1 receptor activation </a:t>
            </a:r>
            <a:r>
              <a:rPr lang="en-US" sz="1900" dirty="0">
                <a:latin typeface="Times New Roman" panose="02020603050405020304" pitchFamily="18" charset="0"/>
                <a:cs typeface="Times New Roman" panose="02020603050405020304" pitchFamily="18" charset="0"/>
                <a:sym typeface="Wingdings" pitchFamily="2" charset="2"/>
              </a:rPr>
              <a:t></a:t>
            </a:r>
            <a:r>
              <a:rPr lang="en-US" sz="1900" dirty="0">
                <a:latin typeface="Times New Roman" panose="02020603050405020304" pitchFamily="18" charset="0"/>
                <a:cs typeface="Times New Roman" panose="02020603050405020304" pitchFamily="18" charset="0"/>
              </a:rPr>
              <a:t> hippocampal neurogenesis and supports synaptic plasticity, enhancing neural connectivity involved in mood and cognition.</a:t>
            </a:r>
          </a:p>
        </p:txBody>
      </p:sp>
      <p:sp>
        <p:nvSpPr>
          <p:cNvPr id="6" name="TextBox 5">
            <a:extLst>
              <a:ext uri="{FF2B5EF4-FFF2-40B4-BE49-F238E27FC236}">
                <a16:creationId xmlns:a16="http://schemas.microsoft.com/office/drawing/2014/main" id="{3A8862E2-D064-2F4B-0C65-820213949947}"/>
              </a:ext>
            </a:extLst>
          </p:cNvPr>
          <p:cNvSpPr txBox="1"/>
          <p:nvPr/>
        </p:nvSpPr>
        <p:spPr>
          <a:xfrm>
            <a:off x="624871" y="2896242"/>
            <a:ext cx="7881582" cy="1794081"/>
          </a:xfrm>
          <a:prstGeom prst="rect">
            <a:avLst/>
          </a:prstGeom>
          <a:solidFill>
            <a:schemeClr val="accent5">
              <a:lumMod val="20000"/>
              <a:lumOff val="80000"/>
            </a:schemeClr>
          </a:solidFill>
        </p:spPr>
        <p:txBody>
          <a:bodyPr wrap="square" rtlCol="0">
            <a:spAutoFit/>
          </a:bodyPr>
          <a:lstStyle/>
          <a:p>
            <a:pPr algn="ctr">
              <a:lnSpc>
                <a:spcPct val="150000"/>
              </a:lnSpc>
            </a:pPr>
            <a:r>
              <a:rPr lang="en-US" sz="1900" b="1" dirty="0">
                <a:latin typeface="Times New Roman" panose="02020603050405020304" pitchFamily="18" charset="0"/>
                <a:cs typeface="Times New Roman" panose="02020603050405020304" pitchFamily="18" charset="0"/>
              </a:rPr>
              <a:t>Neurotransmitter Modulation</a:t>
            </a:r>
            <a:br>
              <a:rPr lang="en-US" sz="1900" b="1"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GLP-1 receptors in mood-regulating brain regions (prefrontal cortex, amygdala, hypothalamus) modulate serotonin, dopamine, and glutamate, influencing affect and stress response.</a:t>
            </a:r>
          </a:p>
        </p:txBody>
      </p:sp>
      <p:sp>
        <p:nvSpPr>
          <p:cNvPr id="8" name="TextBox 7">
            <a:extLst>
              <a:ext uri="{FF2B5EF4-FFF2-40B4-BE49-F238E27FC236}">
                <a16:creationId xmlns:a16="http://schemas.microsoft.com/office/drawing/2014/main" id="{78AC8477-B5A9-2327-0CCF-9D13F74FA52A}"/>
              </a:ext>
            </a:extLst>
          </p:cNvPr>
          <p:cNvSpPr txBox="1"/>
          <p:nvPr/>
        </p:nvSpPr>
        <p:spPr>
          <a:xfrm>
            <a:off x="624871" y="4646867"/>
            <a:ext cx="7881582" cy="1355499"/>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2700000" scaled="1"/>
            <a:tileRect/>
          </a:gradFill>
        </p:spPr>
        <p:txBody>
          <a:bodyPr wrap="square" rtlCol="0">
            <a:spAutoFit/>
          </a:bodyPr>
          <a:lstStyle/>
          <a:p>
            <a:pPr algn="ctr">
              <a:lnSpc>
                <a:spcPct val="150000"/>
              </a:lnSpc>
            </a:pPr>
            <a:r>
              <a:rPr lang="en-US" sz="1900" b="1" dirty="0">
                <a:latin typeface="Times New Roman" panose="02020603050405020304" pitchFamily="18" charset="0"/>
                <a:cs typeface="Times New Roman" panose="02020603050405020304" pitchFamily="18" charset="0"/>
              </a:rPr>
              <a:t>Neuroinflammation and Oxidative Stress</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GLP-1 RAs reduce neuroinflammation and oxidative stress, potentially protecting against neurodegenerative and mood-related pathology.</a:t>
            </a:r>
          </a:p>
        </p:txBody>
      </p:sp>
    </p:spTree>
    <p:extLst>
      <p:ext uri="{BB962C8B-B14F-4D97-AF65-F5344CB8AC3E}">
        <p14:creationId xmlns:p14="http://schemas.microsoft.com/office/powerpoint/2010/main" val="17246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A7E6-F32D-2C9F-3BAC-DD0DAD553282}"/>
              </a:ext>
            </a:extLst>
          </p:cNvPr>
          <p:cNvSpPr>
            <a:spLocks noGrp="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p:spPr>
        <p:txBody>
          <a:bodyPr>
            <a:normAutofit/>
          </a:bodyPr>
          <a:lstStyle/>
          <a:p>
            <a:r>
              <a:rPr lang="en-US" sz="3600" dirty="0">
                <a:solidFill>
                  <a:srgbClr val="7030A0"/>
                </a:solidFill>
                <a:latin typeface="Arial" panose="020B0604020202020204" pitchFamily="34" charset="0"/>
                <a:cs typeface="Arial" panose="020B0604020202020204" pitchFamily="34" charset="0"/>
              </a:rPr>
              <a:t>GLP-1s in Psychiatric Disorders</a:t>
            </a:r>
          </a:p>
        </p:txBody>
      </p:sp>
      <p:graphicFrame>
        <p:nvGraphicFramePr>
          <p:cNvPr id="4" name="Content Placeholder 3">
            <a:extLst>
              <a:ext uri="{FF2B5EF4-FFF2-40B4-BE49-F238E27FC236}">
                <a16:creationId xmlns:a16="http://schemas.microsoft.com/office/drawing/2014/main" id="{B2D23380-F33D-748E-B192-896718AD547E}"/>
              </a:ext>
            </a:extLst>
          </p:cNvPr>
          <p:cNvGraphicFramePr>
            <a:graphicFrameLocks noGrp="1"/>
          </p:cNvGraphicFramePr>
          <p:nvPr>
            <p:ph idx="1"/>
            <p:extLst>
              <p:ext uri="{D42A27DB-BD31-4B8C-83A1-F6EECF244321}">
                <p14:modId xmlns:p14="http://schemas.microsoft.com/office/powerpoint/2010/main" val="15585146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83E1055-F218-0ABE-6FA1-81E1968CCF87}"/>
              </a:ext>
            </a:extLst>
          </p:cNvPr>
          <p:cNvSpPr txBox="1"/>
          <p:nvPr/>
        </p:nvSpPr>
        <p:spPr>
          <a:xfrm>
            <a:off x="723330" y="2033516"/>
            <a:ext cx="3985147" cy="369332"/>
          </a:xfrm>
          <a:prstGeom prst="rect">
            <a:avLst/>
          </a:prstGeom>
          <a:noFill/>
        </p:spPr>
        <p:txBody>
          <a:bodyPr wrap="square" rtlCol="0">
            <a:spAutoFit/>
          </a:bodyPr>
          <a:lstStyle/>
          <a:p>
            <a:pPr marL="342900" indent="-342900">
              <a:buFont typeface="+mj-lt"/>
              <a:buAutoNum type="arabicPeriod"/>
            </a:pPr>
            <a:r>
              <a:rPr lang="en-US" dirty="0">
                <a:solidFill>
                  <a:srgbClr val="941100"/>
                </a:solidFill>
                <a:latin typeface="Times New Roman" panose="02020603050405020304" pitchFamily="18" charset="0"/>
                <a:cs typeface="Times New Roman" panose="02020603050405020304" pitchFamily="18" charset="0"/>
              </a:rPr>
              <a:t>Emerging therapeutic promise</a:t>
            </a:r>
          </a:p>
        </p:txBody>
      </p:sp>
    </p:spTree>
    <p:extLst>
      <p:ext uri="{BB962C8B-B14F-4D97-AF65-F5344CB8AC3E}">
        <p14:creationId xmlns:p14="http://schemas.microsoft.com/office/powerpoint/2010/main" val="76848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8625-33CE-E0E3-FBC4-35BBD5919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5BD9D-7DDB-7F78-7ED8-5A3BE3A0DB3D}"/>
              </a:ext>
            </a:extLst>
          </p:cNvPr>
          <p:cNvSpPr>
            <a:spLocks noGrp="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p:spPr>
        <p:txBody>
          <a:bodyPr>
            <a:normAutofit/>
          </a:bodyPr>
          <a:lstStyle/>
          <a:p>
            <a:r>
              <a:rPr lang="en-US" sz="3600" dirty="0">
                <a:solidFill>
                  <a:srgbClr val="7030A0"/>
                </a:solidFill>
                <a:latin typeface="Arial" panose="020B0604020202020204" pitchFamily="34" charset="0"/>
                <a:cs typeface="Arial" panose="020B0604020202020204" pitchFamily="34" charset="0"/>
              </a:rPr>
              <a:t>GLP-1s in Psychiatric Disorders</a:t>
            </a:r>
          </a:p>
        </p:txBody>
      </p:sp>
      <p:graphicFrame>
        <p:nvGraphicFramePr>
          <p:cNvPr id="4" name="Content Placeholder 3">
            <a:extLst>
              <a:ext uri="{FF2B5EF4-FFF2-40B4-BE49-F238E27FC236}">
                <a16:creationId xmlns:a16="http://schemas.microsoft.com/office/drawing/2014/main" id="{753D2E20-D2A4-A758-61DC-78B84CDC6D9B}"/>
              </a:ext>
            </a:extLst>
          </p:cNvPr>
          <p:cNvGraphicFramePr>
            <a:graphicFrameLocks noGrp="1"/>
          </p:cNvGraphicFramePr>
          <p:nvPr>
            <p:ph idx="1"/>
            <p:extLst>
              <p:ext uri="{D42A27DB-BD31-4B8C-83A1-F6EECF244321}">
                <p14:modId xmlns:p14="http://schemas.microsoft.com/office/powerpoint/2010/main" val="2322175152"/>
              </p:ext>
            </p:extLst>
          </p:nvPr>
        </p:nvGraphicFramePr>
        <p:xfrm>
          <a:off x="457200" y="205739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09740BB-A120-CFC4-EA5A-6EF20B890756}"/>
              </a:ext>
            </a:extLst>
          </p:cNvPr>
          <p:cNvSpPr txBox="1"/>
          <p:nvPr/>
        </p:nvSpPr>
        <p:spPr>
          <a:xfrm>
            <a:off x="682388" y="1595734"/>
            <a:ext cx="7779224" cy="954107"/>
          </a:xfrm>
          <a:prstGeom prst="rect">
            <a:avLst/>
          </a:prstGeom>
          <a:noFill/>
        </p:spPr>
        <p:txBody>
          <a:bodyPr wrap="square" rtlCol="0">
            <a:spAutoFit/>
          </a:bodyPr>
          <a:lstStyle/>
          <a:p>
            <a:pPr marL="342900" indent="-342900">
              <a:buFont typeface="+mj-lt"/>
              <a:buAutoNum type="arabicPeriod" startAt="2"/>
            </a:pPr>
            <a:r>
              <a:rPr lang="en-US" sz="1900" dirty="0">
                <a:solidFill>
                  <a:srgbClr val="941100"/>
                </a:solidFill>
                <a:latin typeface="Times New Roman" panose="02020603050405020304" pitchFamily="18" charset="0"/>
                <a:cs typeface="Times New Roman" panose="02020603050405020304" pitchFamily="18" charset="0"/>
              </a:rPr>
              <a:t>Preclinical studies (preliminary evidence)  in animal models have demonstrated that GLP-1 receptor activation: </a:t>
            </a:r>
          </a:p>
          <a:p>
            <a:endParaRPr lang="en-US" dirty="0"/>
          </a:p>
        </p:txBody>
      </p:sp>
    </p:spTree>
    <p:extLst>
      <p:ext uri="{BB962C8B-B14F-4D97-AF65-F5344CB8AC3E}">
        <p14:creationId xmlns:p14="http://schemas.microsoft.com/office/powerpoint/2010/main" val="117787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DC142-FD00-FA6C-A7A7-5592C9270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A26F5-4E1B-384B-E34A-6B9E8994B08B}"/>
              </a:ext>
            </a:extLst>
          </p:cNvPr>
          <p:cNvSpPr>
            <a:spLocks noGrp="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p:spPr>
        <p:txBody>
          <a:bodyPr>
            <a:normAutofit/>
          </a:bodyPr>
          <a:lstStyle/>
          <a:p>
            <a:r>
              <a:rPr lang="en-US" sz="3600" dirty="0">
                <a:solidFill>
                  <a:srgbClr val="7030A0"/>
                </a:solidFill>
                <a:latin typeface="Arial" panose="020B0604020202020204" pitchFamily="34" charset="0"/>
                <a:cs typeface="Arial" panose="020B0604020202020204" pitchFamily="34" charset="0"/>
              </a:rPr>
              <a:t>GLP-1s in Psychiatric Disorders</a:t>
            </a:r>
          </a:p>
        </p:txBody>
      </p:sp>
      <p:graphicFrame>
        <p:nvGraphicFramePr>
          <p:cNvPr id="4" name="Content Placeholder 3">
            <a:extLst>
              <a:ext uri="{FF2B5EF4-FFF2-40B4-BE49-F238E27FC236}">
                <a16:creationId xmlns:a16="http://schemas.microsoft.com/office/drawing/2014/main" id="{48D97AF9-757D-5A46-FAD8-E4F09B36F32E}"/>
              </a:ext>
            </a:extLst>
          </p:cNvPr>
          <p:cNvGraphicFramePr>
            <a:graphicFrameLocks noGrp="1"/>
          </p:cNvGraphicFramePr>
          <p:nvPr>
            <p:ph idx="1"/>
            <p:extLst>
              <p:ext uri="{D42A27DB-BD31-4B8C-83A1-F6EECF244321}">
                <p14:modId xmlns:p14="http://schemas.microsoft.com/office/powerpoint/2010/main" val="3837213406"/>
              </p:ext>
            </p:extLst>
          </p:nvPr>
        </p:nvGraphicFramePr>
        <p:xfrm>
          <a:off x="457200" y="182964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40A343A-86F2-22E1-2431-48C140FFB624}"/>
              </a:ext>
            </a:extLst>
          </p:cNvPr>
          <p:cNvSpPr txBox="1"/>
          <p:nvPr/>
        </p:nvSpPr>
        <p:spPr>
          <a:xfrm>
            <a:off x="777922" y="1733266"/>
            <a:ext cx="3794078" cy="384721"/>
          </a:xfrm>
          <a:prstGeom prst="rect">
            <a:avLst/>
          </a:prstGeom>
          <a:noFill/>
        </p:spPr>
        <p:txBody>
          <a:bodyPr wrap="square" rtlCol="0">
            <a:spAutoFit/>
          </a:bodyPr>
          <a:lstStyle/>
          <a:p>
            <a:pPr marL="342900" indent="-342900">
              <a:buFont typeface="+mj-lt"/>
              <a:buAutoNum type="arabicPeriod" startAt="3"/>
            </a:pPr>
            <a:r>
              <a:rPr lang="en-US" sz="1900" dirty="0">
                <a:solidFill>
                  <a:srgbClr val="C00000"/>
                </a:solidFill>
                <a:latin typeface="Times New Roman" panose="02020603050405020304" pitchFamily="18" charset="0"/>
                <a:cs typeface="Times New Roman" panose="02020603050405020304" pitchFamily="18" charset="0"/>
              </a:rPr>
              <a:t>Clinical data (human studies)</a:t>
            </a:r>
          </a:p>
        </p:txBody>
      </p:sp>
    </p:spTree>
    <p:extLst>
      <p:ext uri="{BB962C8B-B14F-4D97-AF65-F5344CB8AC3E}">
        <p14:creationId xmlns:p14="http://schemas.microsoft.com/office/powerpoint/2010/main" val="188857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A139-2702-EAF9-F0EE-6893C2E48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9C78D-1D7C-D55D-4B20-BA4CAC65A2A2}"/>
              </a:ext>
            </a:extLst>
          </p:cNvPr>
          <p:cNvSpPr>
            <a:spLocks noGrp="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p:spPr>
        <p:txBody>
          <a:bodyPr>
            <a:normAutofit/>
          </a:bodyPr>
          <a:lstStyle/>
          <a:p>
            <a:r>
              <a:rPr lang="en-US" sz="3600" dirty="0">
                <a:solidFill>
                  <a:srgbClr val="7030A0"/>
                </a:solidFill>
                <a:latin typeface="Arial" panose="020B0604020202020204" pitchFamily="34" charset="0"/>
                <a:cs typeface="Arial" panose="020B0604020202020204" pitchFamily="34" charset="0"/>
              </a:rPr>
              <a:t>GLP-1s in Psychiatric Disorders</a:t>
            </a:r>
          </a:p>
        </p:txBody>
      </p:sp>
      <p:sp>
        <p:nvSpPr>
          <p:cNvPr id="3" name="Content Placeholder 2">
            <a:extLst>
              <a:ext uri="{FF2B5EF4-FFF2-40B4-BE49-F238E27FC236}">
                <a16:creationId xmlns:a16="http://schemas.microsoft.com/office/drawing/2014/main" id="{55C58C3B-77C1-8961-8816-95E51D534570}"/>
              </a:ext>
            </a:extLst>
          </p:cNvPr>
          <p:cNvSpPr>
            <a:spLocks noGrp="1"/>
          </p:cNvSpPr>
          <p:nvPr>
            <p:ph idx="1"/>
          </p:nvPr>
        </p:nvSpPr>
        <p:spPr>
          <a:ln>
            <a:solidFill>
              <a:schemeClr val="accent2">
                <a:lumMod val="50000"/>
              </a:schemeClr>
            </a:solidFill>
          </a:ln>
        </p:spPr>
        <p:txBody>
          <a:bodyPr>
            <a:normAutofit/>
          </a:bodyPr>
          <a:lstStyle/>
          <a:p>
            <a:pPr>
              <a:lnSpc>
                <a:spcPct val="200000"/>
              </a:lnSpc>
              <a:buFont typeface="+mj-lt"/>
              <a:buAutoNum type="arabicPeriod" startAt="4"/>
            </a:pPr>
            <a:r>
              <a:rPr lang="en-US" sz="1900" dirty="0">
                <a:solidFill>
                  <a:srgbClr val="941100"/>
                </a:solidFill>
                <a:latin typeface="Times New Roman" panose="02020603050405020304" pitchFamily="18" charset="0"/>
                <a:cs typeface="Times New Roman" panose="02020603050405020304" pitchFamily="18" charset="0"/>
              </a:rPr>
              <a:t>Neurodegenerative application: </a:t>
            </a:r>
            <a:r>
              <a:rPr lang="en-US" sz="1900" dirty="0">
                <a:latin typeface="Times New Roman" panose="02020603050405020304" pitchFamily="18" charset="0"/>
                <a:cs typeface="Times New Roman" panose="02020603050405020304" pitchFamily="18" charset="0"/>
              </a:rPr>
              <a:t>GLP-1RA  exhibit neuroprotective effects by crossing blood brain barrier:</a:t>
            </a:r>
          </a:p>
        </p:txBody>
      </p:sp>
      <p:graphicFrame>
        <p:nvGraphicFramePr>
          <p:cNvPr id="5" name="Diagram 4">
            <a:extLst>
              <a:ext uri="{FF2B5EF4-FFF2-40B4-BE49-F238E27FC236}">
                <a16:creationId xmlns:a16="http://schemas.microsoft.com/office/drawing/2014/main" id="{BB30CF2A-B285-E6D4-B2C6-181AE45DBDF1}"/>
              </a:ext>
            </a:extLst>
          </p:cNvPr>
          <p:cNvGraphicFramePr/>
          <p:nvPr>
            <p:extLst>
              <p:ext uri="{D42A27DB-BD31-4B8C-83A1-F6EECF244321}">
                <p14:modId xmlns:p14="http://schemas.microsoft.com/office/powerpoint/2010/main" val="403060032"/>
              </p:ext>
            </p:extLst>
          </p:nvPr>
        </p:nvGraphicFramePr>
        <p:xfrm>
          <a:off x="1235676" y="3302758"/>
          <a:ext cx="6384324" cy="2158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95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21FF4-FAC4-79C7-88AC-E439EA68C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8BD27-C62D-F604-2A0F-707A9DBC5624}"/>
              </a:ext>
            </a:extLst>
          </p:cNvPr>
          <p:cNvSpPr>
            <a:spLocks noGrp="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t="100000" r="100000"/>
            </a:path>
            <a:tileRect l="-100000" b="-100000"/>
          </a:gradFill>
        </p:spPr>
        <p:txBody>
          <a:bodyPr>
            <a:normAutofit/>
          </a:bodyPr>
          <a:lstStyle/>
          <a:p>
            <a:r>
              <a:rPr lang="en-US" sz="3600" dirty="0">
                <a:solidFill>
                  <a:srgbClr val="7030A0"/>
                </a:solidFill>
                <a:latin typeface="Arial" panose="020B0604020202020204" pitchFamily="34" charset="0"/>
                <a:cs typeface="Arial" panose="020B0604020202020204" pitchFamily="34" charset="0"/>
              </a:rPr>
              <a:t>GLP-1s in Psychiatric Disorders</a:t>
            </a:r>
          </a:p>
        </p:txBody>
      </p:sp>
      <p:graphicFrame>
        <p:nvGraphicFramePr>
          <p:cNvPr id="5" name="Content Placeholder 4">
            <a:extLst>
              <a:ext uri="{FF2B5EF4-FFF2-40B4-BE49-F238E27FC236}">
                <a16:creationId xmlns:a16="http://schemas.microsoft.com/office/drawing/2014/main" id="{27D154BA-87BD-2499-FC2D-70732FEF30BA}"/>
              </a:ext>
            </a:extLst>
          </p:cNvPr>
          <p:cNvGraphicFramePr>
            <a:graphicFrameLocks noGrp="1"/>
          </p:cNvGraphicFramePr>
          <p:nvPr>
            <p:ph idx="1"/>
            <p:extLst>
              <p:ext uri="{D42A27DB-BD31-4B8C-83A1-F6EECF244321}">
                <p14:modId xmlns:p14="http://schemas.microsoft.com/office/powerpoint/2010/main" val="2198681556"/>
              </p:ext>
            </p:extLst>
          </p:nvPr>
        </p:nvGraphicFramePr>
        <p:xfrm>
          <a:off x="457200" y="170597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EE2D95F-D42F-1362-6137-835632CFE9E1}"/>
              </a:ext>
            </a:extLst>
          </p:cNvPr>
          <p:cNvSpPr txBox="1"/>
          <p:nvPr/>
        </p:nvSpPr>
        <p:spPr>
          <a:xfrm>
            <a:off x="573206" y="1705970"/>
            <a:ext cx="3630304" cy="384721"/>
          </a:xfrm>
          <a:prstGeom prst="rect">
            <a:avLst/>
          </a:prstGeom>
          <a:noFill/>
        </p:spPr>
        <p:txBody>
          <a:bodyPr wrap="square" rtlCol="0">
            <a:spAutoFit/>
          </a:bodyPr>
          <a:lstStyle/>
          <a:p>
            <a:pPr marL="342900" indent="-342900">
              <a:buFont typeface="+mj-lt"/>
              <a:buAutoNum type="arabicPeriod" startAt="4"/>
            </a:pPr>
            <a:r>
              <a:rPr lang="en-US" sz="1900" dirty="0">
                <a:solidFill>
                  <a:srgbClr val="941100"/>
                </a:solidFill>
                <a:latin typeface="Times New Roman" panose="02020603050405020304" pitchFamily="18" charset="0"/>
                <a:cs typeface="Times New Roman" panose="02020603050405020304" pitchFamily="18" charset="0"/>
              </a:rPr>
              <a:t>Neurodegenerative application:</a:t>
            </a:r>
            <a:endParaRPr lang="en-US" sz="1900" dirty="0"/>
          </a:p>
        </p:txBody>
      </p:sp>
    </p:spTree>
    <p:extLst>
      <p:ext uri="{BB962C8B-B14F-4D97-AF65-F5344CB8AC3E}">
        <p14:creationId xmlns:p14="http://schemas.microsoft.com/office/powerpoint/2010/main" val="385832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5E8A-FF22-462A-02BB-53A16D67B550}"/>
              </a:ext>
            </a:extLst>
          </p:cNvPr>
          <p:cNvSpPr>
            <a:spLocks noGrp="1"/>
          </p:cNvSpPr>
          <p:nvPr>
            <p:ph type="title"/>
          </p:nvPr>
        </p:nvSpPr>
        <p: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p:spPr>
        <p:txBody>
          <a:bodyPr>
            <a:normAutofit/>
          </a:bodyPr>
          <a:lstStyle/>
          <a:p>
            <a:r>
              <a:rPr lang="en-US" sz="3600" dirty="0">
                <a:solidFill>
                  <a:srgbClr val="7030A0"/>
                </a:solidFill>
                <a:latin typeface="Times New Roman" panose="02020603050405020304" pitchFamily="18" charset="0"/>
                <a:cs typeface="Times New Roman" panose="02020603050405020304" pitchFamily="18" charset="0"/>
              </a:rPr>
              <a:t>GLP-1s in Psychiatric Disorders</a:t>
            </a:r>
          </a:p>
        </p:txBody>
      </p:sp>
      <p:graphicFrame>
        <p:nvGraphicFramePr>
          <p:cNvPr id="5" name="Content Placeholder 4">
            <a:extLst>
              <a:ext uri="{FF2B5EF4-FFF2-40B4-BE49-F238E27FC236}">
                <a16:creationId xmlns:a16="http://schemas.microsoft.com/office/drawing/2014/main" id="{99A4823D-962F-55F4-7D95-3A71A1A5422D}"/>
              </a:ext>
            </a:extLst>
          </p:cNvPr>
          <p:cNvGraphicFramePr>
            <a:graphicFrameLocks noGrp="1"/>
          </p:cNvGraphicFramePr>
          <p:nvPr>
            <p:ph idx="1"/>
            <p:extLst>
              <p:ext uri="{D42A27DB-BD31-4B8C-83A1-F6EECF244321}">
                <p14:modId xmlns:p14="http://schemas.microsoft.com/office/powerpoint/2010/main" val="1000178526"/>
              </p:ext>
            </p:extLst>
          </p:nvPr>
        </p:nvGraphicFramePr>
        <p:xfrm>
          <a:off x="457200" y="2006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3919E67-3682-BF8F-528D-494A8650DA69}"/>
              </a:ext>
            </a:extLst>
          </p:cNvPr>
          <p:cNvPicPr>
            <a:picLocks noChangeAspect="1"/>
          </p:cNvPicPr>
          <p:nvPr/>
        </p:nvPicPr>
        <p:blipFill>
          <a:blip r:embed="rId8"/>
          <a:stretch>
            <a:fillRect/>
          </a:stretch>
        </p:blipFill>
        <p:spPr>
          <a:xfrm>
            <a:off x="1337481" y="2006600"/>
            <a:ext cx="1640764" cy="1640764"/>
          </a:xfrm>
          <a:prstGeom prst="rect">
            <a:avLst/>
          </a:prstGeom>
        </p:spPr>
      </p:pic>
      <p:pic>
        <p:nvPicPr>
          <p:cNvPr id="8" name="Picture 7">
            <a:extLst>
              <a:ext uri="{FF2B5EF4-FFF2-40B4-BE49-F238E27FC236}">
                <a16:creationId xmlns:a16="http://schemas.microsoft.com/office/drawing/2014/main" id="{54145FB1-F8E5-2C2F-BC17-2CF5279E1B3E}"/>
              </a:ext>
            </a:extLst>
          </p:cNvPr>
          <p:cNvPicPr>
            <a:picLocks noChangeAspect="1"/>
          </p:cNvPicPr>
          <p:nvPr/>
        </p:nvPicPr>
        <p:blipFill>
          <a:blip r:embed="rId9"/>
          <a:stretch>
            <a:fillRect/>
          </a:stretch>
        </p:blipFill>
        <p:spPr>
          <a:xfrm>
            <a:off x="6127845" y="4425286"/>
            <a:ext cx="1668060" cy="1668060"/>
          </a:xfrm>
          <a:prstGeom prst="rect">
            <a:avLst/>
          </a:prstGeom>
        </p:spPr>
      </p:pic>
      <p:sp>
        <p:nvSpPr>
          <p:cNvPr id="9" name="TextBox 8">
            <a:extLst>
              <a:ext uri="{FF2B5EF4-FFF2-40B4-BE49-F238E27FC236}">
                <a16:creationId xmlns:a16="http://schemas.microsoft.com/office/drawing/2014/main" id="{409412E8-589C-1AA9-1B9C-C6130CBA4D07}"/>
              </a:ext>
            </a:extLst>
          </p:cNvPr>
          <p:cNvSpPr txBox="1"/>
          <p:nvPr/>
        </p:nvSpPr>
        <p:spPr>
          <a:xfrm>
            <a:off x="805217" y="1527453"/>
            <a:ext cx="5607939" cy="384721"/>
          </a:xfrm>
          <a:prstGeom prst="rect">
            <a:avLst/>
          </a:prstGeom>
          <a:noFill/>
        </p:spPr>
        <p:txBody>
          <a:bodyPr wrap="square" rtlCol="0">
            <a:spAutoFit/>
          </a:bodyPr>
          <a:lstStyle/>
          <a:p>
            <a:pPr marL="342900" indent="-342900">
              <a:buFont typeface="+mj-lt"/>
              <a:buAutoNum type="arabicPeriod" startAt="5"/>
            </a:pPr>
            <a:r>
              <a:rPr lang="en-US" sz="1900" dirty="0">
                <a:solidFill>
                  <a:srgbClr val="941100"/>
                </a:solidFill>
                <a:latin typeface="Times New Roman" panose="02020603050405020304" pitchFamily="18" charset="0"/>
                <a:cs typeface="Times New Roman" panose="02020603050405020304" pitchFamily="18" charset="0"/>
              </a:rPr>
              <a:t>Antipsychotic induced metabolic complication</a:t>
            </a:r>
          </a:p>
        </p:txBody>
      </p:sp>
    </p:spTree>
    <p:extLst>
      <p:ext uri="{BB962C8B-B14F-4D97-AF65-F5344CB8AC3E}">
        <p14:creationId xmlns:p14="http://schemas.microsoft.com/office/powerpoint/2010/main" val="375335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01930-33BC-7EC9-D8FE-132DDB672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A3C69-C813-332E-AC8F-F1437F9D6B9C}"/>
              </a:ext>
            </a:extLst>
          </p:cNvPr>
          <p:cNvSpPr>
            <a:spLocks noGrp="1"/>
          </p:cNvSpPr>
          <p:nvPr>
            <p:ph type="title"/>
          </p:nvPr>
        </p:nvSpPr>
        <p:spPr>
          <a:xfrm>
            <a:off x="532262" y="2040296"/>
            <a:ext cx="8270543" cy="1376740"/>
          </a:xfrm>
          <a:blipFill>
            <a:blip r:embed="rId2"/>
            <a:tile tx="0" ty="0" sx="100000" sy="100000" flip="none" algn="tl"/>
          </a:blipFill>
        </p:spPr>
        <p:txBody>
          <a:bodyPr anchor="t">
            <a:normAutofit fontScale="90000"/>
          </a:bodyPr>
          <a:lstStyle/>
          <a:p>
            <a:br>
              <a:rPr lang="en-US" sz="2650" dirty="0">
                <a:latin typeface="Arial" panose="020B0604020202020204" pitchFamily="34" charset="0"/>
                <a:cs typeface="Arial" panose="020B0604020202020204" pitchFamily="34" charset="0"/>
              </a:rPr>
            </a:br>
            <a:r>
              <a:rPr lang="en-US" sz="3600" dirty="0">
                <a:solidFill>
                  <a:srgbClr val="009193"/>
                </a:solidFill>
                <a:latin typeface="Arial" panose="020B0604020202020204" pitchFamily="34" charset="0"/>
                <a:cs typeface="Arial" panose="020B0604020202020204" pitchFamily="34" charset="0"/>
              </a:rPr>
              <a:t>GLP-1 Receptor Agonist &amp; Addiction</a:t>
            </a:r>
            <a:br>
              <a:rPr lang="en-US" sz="3600" dirty="0">
                <a:solidFill>
                  <a:srgbClr val="942093"/>
                </a:solidFill>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42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95D5-0091-B32E-3D51-AF20BFEA9736}"/>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009193"/>
                </a:solidFill>
                <a:latin typeface="Arial" panose="020B0604020202020204" pitchFamily="34" charset="0"/>
                <a:cs typeface="Arial" panose="020B0604020202020204" pitchFamily="34" charset="0"/>
              </a:rPr>
              <a:t>Neurobiological Rationale</a:t>
            </a:r>
          </a:p>
        </p:txBody>
      </p:sp>
      <p:graphicFrame>
        <p:nvGraphicFramePr>
          <p:cNvPr id="4" name="Content Placeholder 3">
            <a:extLst>
              <a:ext uri="{FF2B5EF4-FFF2-40B4-BE49-F238E27FC236}">
                <a16:creationId xmlns:a16="http://schemas.microsoft.com/office/drawing/2014/main" id="{793F7722-4200-518F-DB92-A3315793C2C2}"/>
              </a:ext>
            </a:extLst>
          </p:cNvPr>
          <p:cNvGraphicFramePr>
            <a:graphicFrameLocks noGrp="1"/>
          </p:cNvGraphicFramePr>
          <p:nvPr>
            <p:ph idx="1"/>
            <p:extLst>
              <p:ext uri="{D42A27DB-BD31-4B8C-83A1-F6EECF244321}">
                <p14:modId xmlns:p14="http://schemas.microsoft.com/office/powerpoint/2010/main" val="968717310"/>
              </p:ext>
            </p:extLst>
          </p:nvPr>
        </p:nvGraphicFramePr>
        <p:xfrm>
          <a:off x="457200" y="1417638"/>
          <a:ext cx="8229600" cy="4846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72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20F8-5AC9-6DA4-61FB-95F378FB23D4}"/>
              </a:ext>
            </a:extLst>
          </p:cNvPr>
          <p:cNvSpPr>
            <a:spLocks noGrp="1"/>
          </p:cNvSpPr>
          <p:nvPr>
            <p:ph type="title"/>
          </p:nvPr>
        </p:nvSpPr>
        <p:spPr>
          <a:xfrm>
            <a:off x="457200" y="2286000"/>
            <a:ext cx="8229600" cy="1143000"/>
          </a:xfrm>
        </p:spPr>
        <p:txBody>
          <a:bodyPr>
            <a:normAutofit/>
          </a:bodyPr>
          <a:lstStyle/>
          <a:p>
            <a:r>
              <a:rPr lang="en-US" sz="3600" dirty="0">
                <a:solidFill>
                  <a:srgbClr val="005493"/>
                </a:solidFill>
                <a:latin typeface="Arial" panose="020B0604020202020204" pitchFamily="34" charset="0"/>
                <a:cs typeface="Arial" panose="020B0604020202020204" pitchFamily="34" charset="0"/>
              </a:rPr>
              <a:t>No Financial Disclosures </a:t>
            </a:r>
          </a:p>
        </p:txBody>
      </p:sp>
    </p:spTree>
    <p:extLst>
      <p:ext uri="{BB962C8B-B14F-4D97-AF65-F5344CB8AC3E}">
        <p14:creationId xmlns:p14="http://schemas.microsoft.com/office/powerpoint/2010/main" val="359019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B86E1E-9E3A-6ADD-0353-1BD8A99B7E1A}"/>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009193"/>
                </a:solidFill>
                <a:latin typeface="Arial" panose="020B0604020202020204" pitchFamily="34" charset="0"/>
                <a:cs typeface="Arial" panose="020B0604020202020204" pitchFamily="34" charset="0"/>
              </a:rPr>
              <a:t>GLP-1s &amp; Alcohol Use Disorder</a:t>
            </a:r>
          </a:p>
        </p:txBody>
      </p:sp>
      <p:sp>
        <p:nvSpPr>
          <p:cNvPr id="5" name="Content Placeholder 4">
            <a:extLst>
              <a:ext uri="{FF2B5EF4-FFF2-40B4-BE49-F238E27FC236}">
                <a16:creationId xmlns:a16="http://schemas.microsoft.com/office/drawing/2014/main" id="{14CF105B-24BA-1D52-DF9A-95EC998E2800}"/>
              </a:ext>
            </a:extLst>
          </p:cNvPr>
          <p:cNvSpPr>
            <a:spLocks noGrp="1"/>
          </p:cNvSpPr>
          <p:nvPr>
            <p:ph idx="1"/>
          </p:nvPr>
        </p:nvSpPr>
        <p:spPr>
          <a:xfrm>
            <a:off x="457200" y="1417638"/>
            <a:ext cx="8229600" cy="4664123"/>
          </a:xfrm>
          <a:solidFill>
            <a:schemeClr val="accent2">
              <a:lumMod val="20000"/>
              <a:lumOff val="80000"/>
            </a:schemeClr>
          </a:solidFill>
        </p:spPr>
        <p:txBody>
          <a:bodyPr>
            <a:normAutofit fontScale="25000" lnSpcReduction="20000"/>
          </a:bodyPr>
          <a:lstStyle/>
          <a:p>
            <a:pPr>
              <a:lnSpc>
                <a:spcPct val="170000"/>
              </a:lnSpc>
              <a:buFont typeface="Wingdings" pitchFamily="2" charset="2"/>
              <a:buChar char="§"/>
            </a:pPr>
            <a:endParaRPr lang="en-US" sz="6400" dirty="0">
              <a:latin typeface="Times New Roman" panose="02020603050405020304" pitchFamily="18" charset="0"/>
              <a:cs typeface="Times New Roman" panose="02020603050405020304" pitchFamily="18" charset="0"/>
            </a:endParaRPr>
          </a:p>
          <a:p>
            <a:pPr>
              <a:lnSpc>
                <a:spcPct val="170000"/>
              </a:lnSpc>
              <a:buFont typeface="Wingdings" pitchFamily="2" charset="2"/>
              <a:buChar char="§"/>
            </a:pPr>
            <a:r>
              <a:rPr lang="en-US" sz="6400" dirty="0">
                <a:latin typeface="Times New Roman" panose="02020603050405020304" pitchFamily="18" charset="0"/>
                <a:cs typeface="Times New Roman" panose="02020603050405020304" pitchFamily="18" charset="0"/>
              </a:rPr>
              <a:t>Effect direction: Consistent with rodent work, human trials suggest GLP-1RAs dampen alcohol cue reactivity and may reduce consumption. </a:t>
            </a:r>
            <a:r>
              <a:rPr lang="en-US" sz="6400" dirty="0" err="1">
                <a:latin typeface="Times New Roman" panose="02020603050405020304" pitchFamily="18" charset="0"/>
                <a:cs typeface="Times New Roman" panose="02020603050405020304" pitchFamily="18" charset="0"/>
              </a:rPr>
              <a:t>Semaglutide</a:t>
            </a:r>
            <a:r>
              <a:rPr lang="en-US" sz="6400" dirty="0">
                <a:latin typeface="Times New Roman" panose="02020603050405020304" pitchFamily="18" charset="0"/>
                <a:cs typeface="Times New Roman" panose="02020603050405020304" pitchFamily="18" charset="0"/>
              </a:rPr>
              <a:t> shows early reduction in drinking and craving, while exenatide shows mixed results (no overall effect, but benefit in obese subgroup).</a:t>
            </a:r>
          </a:p>
          <a:p>
            <a:pPr>
              <a:lnSpc>
                <a:spcPct val="170000"/>
              </a:lnSpc>
              <a:buFont typeface="Wingdings" pitchFamily="2" charset="2"/>
              <a:buChar char="§"/>
            </a:pPr>
            <a:r>
              <a:rPr lang="en-US" sz="7600" dirty="0">
                <a:solidFill>
                  <a:srgbClr val="7030A0"/>
                </a:solidFill>
                <a:latin typeface="Times New Roman" panose="02020603050405020304" pitchFamily="18" charset="0"/>
                <a:cs typeface="Times New Roman" panose="02020603050405020304" pitchFamily="18" charset="0"/>
              </a:rPr>
              <a:t>Evidence</a:t>
            </a:r>
            <a:r>
              <a:rPr lang="en-US" sz="7600" dirty="0">
                <a:latin typeface="Times New Roman" panose="02020603050405020304" pitchFamily="18" charset="0"/>
                <a:cs typeface="Times New Roman" panose="02020603050405020304" pitchFamily="18" charset="0"/>
              </a:rPr>
              <a:t>: </a:t>
            </a:r>
            <a:r>
              <a:rPr lang="en-US" sz="7600" dirty="0">
                <a:solidFill>
                  <a:srgbClr val="0432FF"/>
                </a:solidFill>
                <a:latin typeface="Times New Roman" panose="02020603050405020304" pitchFamily="18" charset="0"/>
                <a:cs typeface="Times New Roman" panose="02020603050405020304" pitchFamily="18" charset="0"/>
              </a:rPr>
              <a:t>Emerging</a:t>
            </a:r>
            <a:r>
              <a:rPr lang="en-US" sz="7600" dirty="0">
                <a:latin typeface="Times New Roman" panose="02020603050405020304" pitchFamily="18" charset="0"/>
                <a:cs typeface="Times New Roman" panose="02020603050405020304" pitchFamily="18" charset="0"/>
              </a:rPr>
              <a:t> clinical signal — two Phase II RCTs, one completed trial with mixed outcomes, and mechanistic neuroimaging support. Phase III data not yet available.</a:t>
            </a:r>
          </a:p>
          <a:p>
            <a:pPr>
              <a:lnSpc>
                <a:spcPct val="170000"/>
              </a:lnSpc>
              <a:buFont typeface="Wingdings" pitchFamily="2" charset="2"/>
              <a:buChar char="§"/>
            </a:pPr>
            <a:r>
              <a:rPr lang="en-US" sz="7600" dirty="0">
                <a:solidFill>
                  <a:srgbClr val="7030A0"/>
                </a:solidFill>
                <a:latin typeface="Times New Roman" panose="02020603050405020304" pitchFamily="18" charset="0"/>
                <a:cs typeface="Times New Roman" panose="02020603050405020304" pitchFamily="18" charset="0"/>
              </a:rPr>
              <a:t>Clinical use </a:t>
            </a:r>
            <a:r>
              <a:rPr lang="en-US" sz="7600" dirty="0">
                <a:latin typeface="Times New Roman" panose="02020603050405020304" pitchFamily="18" charset="0"/>
                <a:cs typeface="Times New Roman" panose="02020603050405020304" pitchFamily="18" charset="0"/>
              </a:rPr>
              <a:t>(off-label): </a:t>
            </a:r>
            <a:r>
              <a:rPr lang="en-US" sz="7600" dirty="0">
                <a:solidFill>
                  <a:srgbClr val="0432FF"/>
                </a:solidFill>
                <a:latin typeface="Times New Roman" panose="02020603050405020304" pitchFamily="18" charset="0"/>
                <a:cs typeface="Times New Roman" panose="02020603050405020304" pitchFamily="18" charset="0"/>
              </a:rPr>
              <a:t>Potentially useful in AUD with obesity or metabolic disease; not yet standard of care.</a:t>
            </a:r>
          </a:p>
          <a:p>
            <a:pPr marL="0" indent="0">
              <a:buNone/>
            </a:pPr>
            <a:endParaRPr lang="en-US" dirty="0"/>
          </a:p>
        </p:txBody>
      </p:sp>
    </p:spTree>
    <p:extLst>
      <p:ext uri="{BB962C8B-B14F-4D97-AF65-F5344CB8AC3E}">
        <p14:creationId xmlns:p14="http://schemas.microsoft.com/office/powerpoint/2010/main" val="1191168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7793-EB8D-748D-2170-7A93167451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A98124-4EE3-F14E-CA74-889EDCDCA555}"/>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009193"/>
                </a:solidFill>
                <a:latin typeface="Arial" panose="020B0604020202020204" pitchFamily="34" charset="0"/>
                <a:cs typeface="Arial" panose="020B0604020202020204" pitchFamily="34" charset="0"/>
              </a:rPr>
              <a:t>GLP-1s &amp; Opioid Use Disorder</a:t>
            </a:r>
          </a:p>
        </p:txBody>
      </p:sp>
      <p:sp>
        <p:nvSpPr>
          <p:cNvPr id="5" name="Content Placeholder 4">
            <a:extLst>
              <a:ext uri="{FF2B5EF4-FFF2-40B4-BE49-F238E27FC236}">
                <a16:creationId xmlns:a16="http://schemas.microsoft.com/office/drawing/2014/main" id="{FDD21B18-7C46-D959-CB83-F77D8F08ACA5}"/>
              </a:ext>
            </a:extLst>
          </p:cNvPr>
          <p:cNvSpPr>
            <a:spLocks noGrp="1"/>
          </p:cNvSpPr>
          <p:nvPr>
            <p:ph idx="1"/>
          </p:nvPr>
        </p:nvSpPr>
        <p:spPr>
          <a:xfrm>
            <a:off x="457200" y="1698673"/>
            <a:ext cx="8229600" cy="4525963"/>
          </a:xfrm>
          <a:solidFill>
            <a:schemeClr val="accent2">
              <a:lumMod val="20000"/>
              <a:lumOff val="80000"/>
            </a:schemeClr>
          </a:solidFill>
        </p:spPr>
        <p:txBody>
          <a:bodyPr>
            <a:normAutofit/>
          </a:bodyPr>
          <a:lstStyle/>
          <a:p>
            <a:pPr marL="0" indent="0">
              <a:buNone/>
            </a:pPr>
            <a:r>
              <a:rPr lang="en-US" sz="100" dirty="0">
                <a:latin typeface="Times New Roman" panose="02020603050405020304" pitchFamily="18" charset="0"/>
                <a:cs typeface="Times New Roman" panose="02020603050405020304" pitchFamily="18" charset="0"/>
              </a:rPr>
              <a:t>Opioid Use Disorder </a:t>
            </a:r>
          </a:p>
          <a:p>
            <a:r>
              <a:rPr lang="en-US" sz="100" dirty="0">
                <a:latin typeface="Times New Roman" panose="02020603050405020304" pitchFamily="18" charset="0"/>
                <a:cs typeface="Times New Roman" panose="02020603050405020304" pitchFamily="18" charset="0"/>
              </a:rPr>
              <a:t>Effect direction: Strong preclinical evidence and pilot signals that GLP-1RAs reduce opioid craving, cue reactivity, and possibly overdose risk.</a:t>
            </a:r>
          </a:p>
          <a:p>
            <a:r>
              <a:rPr lang="en-US" sz="100" dirty="0">
                <a:latin typeface="Times New Roman" panose="02020603050405020304" pitchFamily="18" charset="0"/>
                <a:cs typeface="Times New Roman" panose="02020603050405020304" pitchFamily="18" charset="0"/>
              </a:rPr>
              <a:t>Evidence grade: Very early human evidence — pilot trials and real-world pharmacoepidemiology suggest possible benefit, but confirmatory RCTs are pending.</a:t>
            </a:r>
          </a:p>
          <a:p>
            <a:r>
              <a:rPr lang="en-US" sz="100" dirty="0">
                <a:latin typeface="Times New Roman" panose="02020603050405020304" pitchFamily="18" charset="0"/>
                <a:cs typeface="Times New Roman" panose="02020603050405020304" pitchFamily="18" charset="0"/>
              </a:rPr>
              <a:t>Clinical use (off-label): Not ready for frontline use; may hold promise as an adjunct to MOUD (buprenorphine, methadone).</a:t>
            </a:r>
          </a:p>
          <a:p>
            <a:pPr>
              <a:lnSpc>
                <a:spcPct val="150000"/>
              </a:lnSpc>
            </a:pPr>
            <a:r>
              <a:rPr lang="en-US" sz="100" dirty="0">
                <a:latin typeface="Times New Roman" panose="02020603050405020304" pitchFamily="18" charset="0"/>
                <a:cs typeface="Times New Roman" panose="02020603050405020304" pitchFamily="18" charset="0"/>
              </a:rPr>
              <a:t>Key gaps: Ongoing RCTs must establish safety, tolerability, and efficacy in treatment-seeking patients, as well as impact on relapse and retention.</a:t>
            </a:r>
          </a:p>
          <a:p>
            <a:pPr>
              <a:lnSpc>
                <a:spcPct val="150000"/>
              </a:lnSpc>
              <a:buFont typeface="Wingdings" pitchFamily="2" charset="2"/>
              <a:buChar char="§"/>
            </a:pPr>
            <a:r>
              <a:rPr lang="en-US" sz="1600" dirty="0">
                <a:latin typeface="Times New Roman" panose="02020603050405020304" pitchFamily="18" charset="0"/>
                <a:cs typeface="Times New Roman" panose="02020603050405020304" pitchFamily="18" charset="0"/>
              </a:rPr>
              <a:t>Effect direction: Strong preclinical evidence and pilot signals that GLP-1RAs reduce opioid craving, cue reactivity, and possibly overdose risk.</a:t>
            </a:r>
          </a:p>
          <a:p>
            <a:pPr>
              <a:lnSpc>
                <a:spcPct val="150000"/>
              </a:lnSpc>
              <a:buFont typeface="Wingdings" pitchFamily="2" charset="2"/>
              <a:buChar char="§"/>
            </a:pPr>
            <a:r>
              <a:rPr lang="en-US" sz="1900" dirty="0">
                <a:solidFill>
                  <a:srgbClr val="7030A0"/>
                </a:solidFill>
                <a:latin typeface="Times New Roman" panose="02020603050405020304" pitchFamily="18" charset="0"/>
                <a:cs typeface="Times New Roman" panose="02020603050405020304" pitchFamily="18" charset="0"/>
              </a:rPr>
              <a:t>Evidence grade</a:t>
            </a:r>
            <a:r>
              <a:rPr lang="en-US" sz="1900" dirty="0">
                <a:latin typeface="Times New Roman" panose="02020603050405020304" pitchFamily="18" charset="0"/>
                <a:cs typeface="Times New Roman" panose="02020603050405020304" pitchFamily="18" charset="0"/>
              </a:rPr>
              <a:t>: </a:t>
            </a:r>
            <a:r>
              <a:rPr lang="en-US" sz="1900" dirty="0">
                <a:solidFill>
                  <a:srgbClr val="0432FF"/>
                </a:solidFill>
                <a:latin typeface="Times New Roman" panose="02020603050405020304" pitchFamily="18" charset="0"/>
                <a:cs typeface="Times New Roman" panose="02020603050405020304" pitchFamily="18" charset="0"/>
              </a:rPr>
              <a:t>Very early human evidence </a:t>
            </a:r>
            <a:r>
              <a:rPr lang="en-US" sz="1900" dirty="0">
                <a:latin typeface="Times New Roman" panose="02020603050405020304" pitchFamily="18" charset="0"/>
                <a:cs typeface="Times New Roman" panose="02020603050405020304" pitchFamily="18" charset="0"/>
              </a:rPr>
              <a:t>— pilot trials and real-world pharmacoepidemiology suggest possible benefit, but confirmatory RCTs are pending.</a:t>
            </a:r>
          </a:p>
          <a:p>
            <a:pPr>
              <a:lnSpc>
                <a:spcPct val="150000"/>
              </a:lnSpc>
              <a:buFont typeface="Wingdings" pitchFamily="2" charset="2"/>
              <a:buChar char="§"/>
            </a:pPr>
            <a:r>
              <a:rPr lang="en-US" sz="1900" dirty="0">
                <a:solidFill>
                  <a:srgbClr val="7030A0"/>
                </a:solidFill>
                <a:latin typeface="Times New Roman" panose="02020603050405020304" pitchFamily="18" charset="0"/>
                <a:cs typeface="Times New Roman" panose="02020603050405020304" pitchFamily="18" charset="0"/>
              </a:rPr>
              <a:t>Clinical use </a:t>
            </a:r>
            <a:r>
              <a:rPr lang="en-US" sz="1900" dirty="0">
                <a:latin typeface="Times New Roman" panose="02020603050405020304" pitchFamily="18" charset="0"/>
                <a:cs typeface="Times New Roman" panose="02020603050405020304" pitchFamily="18" charset="0"/>
              </a:rPr>
              <a:t>(off-label): </a:t>
            </a:r>
            <a:r>
              <a:rPr lang="en-US" sz="1900" dirty="0">
                <a:solidFill>
                  <a:srgbClr val="0432FF"/>
                </a:solidFill>
                <a:latin typeface="Times New Roman" panose="02020603050405020304" pitchFamily="18" charset="0"/>
                <a:cs typeface="Times New Roman" panose="02020603050405020304" pitchFamily="18" charset="0"/>
              </a:rPr>
              <a:t>Not ready </a:t>
            </a:r>
            <a:r>
              <a:rPr lang="en-US" sz="1900" dirty="0">
                <a:latin typeface="Times New Roman" panose="02020603050405020304" pitchFamily="18" charset="0"/>
                <a:cs typeface="Times New Roman" panose="02020603050405020304" pitchFamily="18" charset="0"/>
              </a:rPr>
              <a:t>for frontline use; may hold </a:t>
            </a:r>
            <a:r>
              <a:rPr lang="en-US" sz="1900" dirty="0">
                <a:solidFill>
                  <a:srgbClr val="0432FF"/>
                </a:solidFill>
                <a:latin typeface="Times New Roman" panose="02020603050405020304" pitchFamily="18" charset="0"/>
                <a:cs typeface="Times New Roman" panose="02020603050405020304" pitchFamily="18" charset="0"/>
              </a:rPr>
              <a:t>promise as an adjunct </a:t>
            </a:r>
            <a:r>
              <a:rPr lang="en-US" sz="1900" dirty="0">
                <a:latin typeface="Times New Roman" panose="02020603050405020304" pitchFamily="18" charset="0"/>
                <a:cs typeface="Times New Roman" panose="02020603050405020304" pitchFamily="18" charset="0"/>
              </a:rPr>
              <a:t>to MOUD (buprenorphine, methadone).</a:t>
            </a:r>
          </a:p>
          <a:p>
            <a:pPr marL="0" indent="0">
              <a:buNone/>
            </a:pPr>
            <a:endParaRPr lang="en-US" dirty="0"/>
          </a:p>
        </p:txBody>
      </p:sp>
    </p:spTree>
    <p:extLst>
      <p:ext uri="{BB962C8B-B14F-4D97-AF65-F5344CB8AC3E}">
        <p14:creationId xmlns:p14="http://schemas.microsoft.com/office/powerpoint/2010/main" val="179657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451A-51D4-9305-6417-7C1E61877F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AE514D-F8AF-844A-6BB2-ECA518224125}"/>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009193"/>
                </a:solidFill>
                <a:latin typeface="Arial" panose="020B0604020202020204" pitchFamily="34" charset="0"/>
                <a:cs typeface="Arial" panose="020B0604020202020204" pitchFamily="34" charset="0"/>
              </a:rPr>
              <a:t>GLP-1s &amp; Stimulant Use Disorder</a:t>
            </a:r>
          </a:p>
        </p:txBody>
      </p:sp>
      <p:sp>
        <p:nvSpPr>
          <p:cNvPr id="2" name="Content Placeholder 1">
            <a:extLst>
              <a:ext uri="{FF2B5EF4-FFF2-40B4-BE49-F238E27FC236}">
                <a16:creationId xmlns:a16="http://schemas.microsoft.com/office/drawing/2014/main" id="{265107D3-ED48-1CB4-F18E-4C9CEC8D45DE}"/>
              </a:ext>
            </a:extLst>
          </p:cNvPr>
          <p:cNvSpPr>
            <a:spLocks noGrp="1"/>
          </p:cNvSpPr>
          <p:nvPr>
            <p:ph idx="1"/>
          </p:nvPr>
        </p:nvSpPr>
        <p:spPr>
          <a:solidFill>
            <a:schemeClr val="accent2">
              <a:lumMod val="20000"/>
              <a:lumOff val="80000"/>
            </a:schemeClr>
          </a:solidFill>
        </p:spPr>
        <p:txBody>
          <a:bodyPr>
            <a:normAutofit/>
          </a:bodyPr>
          <a:lstStyle/>
          <a:p>
            <a:pPr>
              <a:lnSpc>
                <a:spcPct val="150000"/>
              </a:lnSpc>
              <a:buFont typeface="Wingdings" pitchFamily="2" charset="2"/>
              <a:buChar char="§"/>
            </a:pPr>
            <a:r>
              <a:rPr lang="en-US" sz="1600" dirty="0">
                <a:latin typeface="Times New Roman" panose="02020603050405020304" pitchFamily="18" charset="0"/>
                <a:cs typeface="Times New Roman" panose="02020603050405020304" pitchFamily="18" charset="0"/>
              </a:rPr>
              <a:t>Effect direction: Animal models consistently show GLP-1RAs reduce stimulant intake and relapse; first human lab study found no effect on acute cocaine self-administration or euphoria.</a:t>
            </a:r>
          </a:p>
          <a:p>
            <a:pPr>
              <a:lnSpc>
                <a:spcPct val="150000"/>
              </a:lnSpc>
              <a:buFont typeface="Wingdings" pitchFamily="2" charset="2"/>
              <a:buChar char="§"/>
            </a:pPr>
            <a:r>
              <a:rPr lang="en-US" sz="1900" dirty="0">
                <a:solidFill>
                  <a:srgbClr val="7030A0"/>
                </a:solidFill>
                <a:latin typeface="Times New Roman" panose="02020603050405020304" pitchFamily="18" charset="0"/>
                <a:cs typeface="Times New Roman" panose="02020603050405020304" pitchFamily="18" charset="0"/>
              </a:rPr>
              <a:t>Evidence grade</a:t>
            </a:r>
            <a:r>
              <a:rPr lang="en-US" sz="1900" dirty="0">
                <a:latin typeface="Times New Roman" panose="02020603050405020304" pitchFamily="18" charset="0"/>
                <a:cs typeface="Times New Roman" panose="02020603050405020304" pitchFamily="18" charset="0"/>
              </a:rPr>
              <a:t>: </a:t>
            </a:r>
            <a:r>
              <a:rPr lang="en-US" sz="1900" dirty="0">
                <a:solidFill>
                  <a:srgbClr val="0432FF"/>
                </a:solidFill>
                <a:latin typeface="Times New Roman" panose="02020603050405020304" pitchFamily="18" charset="0"/>
                <a:cs typeface="Times New Roman" panose="02020603050405020304" pitchFamily="18" charset="0"/>
              </a:rPr>
              <a:t>Preclinical-heavy</a:t>
            </a:r>
            <a:r>
              <a:rPr lang="en-US" sz="1900" dirty="0">
                <a:latin typeface="Times New Roman" panose="02020603050405020304" pitchFamily="18" charset="0"/>
                <a:cs typeface="Times New Roman" panose="02020603050405020304" pitchFamily="18" charset="0"/>
              </a:rPr>
              <a:t>, human-light — mostly rodent work, one small crossover trial, ongoing human RCTs.</a:t>
            </a:r>
          </a:p>
          <a:p>
            <a:pPr>
              <a:lnSpc>
                <a:spcPct val="150000"/>
              </a:lnSpc>
              <a:buFont typeface="Wingdings" pitchFamily="2" charset="2"/>
              <a:buChar char="§"/>
            </a:pPr>
            <a:r>
              <a:rPr lang="en-US" sz="1900" dirty="0">
                <a:solidFill>
                  <a:srgbClr val="7030A0"/>
                </a:solidFill>
                <a:latin typeface="Times New Roman" panose="02020603050405020304" pitchFamily="18" charset="0"/>
                <a:cs typeface="Times New Roman" panose="02020603050405020304" pitchFamily="18" charset="0"/>
              </a:rPr>
              <a:t>Clinical use </a:t>
            </a:r>
            <a:r>
              <a:rPr lang="en-US" sz="1900" dirty="0">
                <a:latin typeface="Times New Roman" panose="02020603050405020304" pitchFamily="18" charset="0"/>
                <a:cs typeface="Times New Roman" panose="02020603050405020304" pitchFamily="18" charset="0"/>
              </a:rPr>
              <a:t>(off-label): </a:t>
            </a:r>
            <a:r>
              <a:rPr lang="en-US" sz="1900" dirty="0">
                <a:solidFill>
                  <a:srgbClr val="0432FF"/>
                </a:solidFill>
                <a:latin typeface="Times New Roman" panose="02020603050405020304" pitchFamily="18" charset="0"/>
                <a:cs typeface="Times New Roman" panose="02020603050405020304" pitchFamily="18" charset="0"/>
              </a:rPr>
              <a:t>Not currently supported </a:t>
            </a:r>
            <a:r>
              <a:rPr lang="en-US" sz="1900" dirty="0">
                <a:latin typeface="Times New Roman" panose="02020603050405020304" pitchFamily="18" charset="0"/>
                <a:cs typeface="Times New Roman" panose="02020603050405020304" pitchFamily="18" charset="0"/>
              </a:rPr>
              <a:t>for stimulant use disorder.</a:t>
            </a:r>
          </a:p>
        </p:txBody>
      </p:sp>
    </p:spTree>
    <p:extLst>
      <p:ext uri="{BB962C8B-B14F-4D97-AF65-F5344CB8AC3E}">
        <p14:creationId xmlns:p14="http://schemas.microsoft.com/office/powerpoint/2010/main" val="351473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8EAE-5CA3-1B36-32F0-9D6317F85B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172E42-D6D7-7BBB-7F3C-836723D8C57E}"/>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009193"/>
                </a:solidFill>
                <a:latin typeface="Arial" panose="020B0604020202020204" pitchFamily="34" charset="0"/>
                <a:cs typeface="Arial" panose="020B0604020202020204" pitchFamily="34" charset="0"/>
              </a:rPr>
              <a:t>GLP-1s &amp; Tobacco Use Disorder</a:t>
            </a:r>
          </a:p>
        </p:txBody>
      </p:sp>
      <p:sp>
        <p:nvSpPr>
          <p:cNvPr id="5" name="Content Placeholder 4">
            <a:extLst>
              <a:ext uri="{FF2B5EF4-FFF2-40B4-BE49-F238E27FC236}">
                <a16:creationId xmlns:a16="http://schemas.microsoft.com/office/drawing/2014/main" id="{6D89B5E8-2106-4FE5-8276-151F5C3DDBA2}"/>
              </a:ext>
            </a:extLst>
          </p:cNvPr>
          <p:cNvSpPr>
            <a:spLocks noGrp="1"/>
          </p:cNvSpPr>
          <p:nvPr>
            <p:ph idx="1"/>
          </p:nvPr>
        </p:nvSpPr>
        <p:spPr>
          <a:solidFill>
            <a:schemeClr val="accent2">
              <a:lumMod val="20000"/>
              <a:lumOff val="80000"/>
            </a:schemeClr>
          </a:solidFill>
        </p:spPr>
        <p:txBody>
          <a:bodyPr>
            <a:normAutofit/>
          </a:bodyPr>
          <a:lstStyle/>
          <a:p>
            <a:pPr marL="0" indent="0">
              <a:buNone/>
            </a:pPr>
            <a:r>
              <a:rPr lang="en-US" sz="100" dirty="0">
                <a:latin typeface="Times New Roman" panose="02020603050405020304" pitchFamily="18" charset="0"/>
                <a:cs typeface="Times New Roman" panose="02020603050405020304" pitchFamily="18" charset="0"/>
              </a:rPr>
              <a:t>Tobacco Use Disorder</a:t>
            </a:r>
          </a:p>
          <a:p>
            <a:r>
              <a:rPr lang="en-US" sz="100" dirty="0">
                <a:latin typeface="Times New Roman" panose="02020603050405020304" pitchFamily="18" charset="0"/>
                <a:cs typeface="Times New Roman" panose="02020603050405020304" pitchFamily="18" charset="0"/>
              </a:rPr>
              <a:t>Effect direction: Pilot data show higher quit rates and less craving/withdrawal when GLP-1RAs are added to NRT/counseling; dulaglutide mitigates weight gain and improves metabolic outcomes but without abstinence benefit.</a:t>
            </a:r>
          </a:p>
          <a:p>
            <a:r>
              <a:rPr lang="en-US" sz="100" dirty="0">
                <a:latin typeface="Times New Roman" panose="02020603050405020304" pitchFamily="18" charset="0"/>
                <a:cs typeface="Times New Roman" panose="02020603050405020304" pitchFamily="18" charset="0"/>
              </a:rPr>
              <a:t>Evidence grade: Moderate early evidence — one promising pilot RCT, a null Phase II, and ongoing trials.</a:t>
            </a:r>
          </a:p>
          <a:p>
            <a:r>
              <a:rPr lang="en-US" sz="100" dirty="0">
                <a:latin typeface="Times New Roman" panose="02020603050405020304" pitchFamily="18" charset="0"/>
                <a:cs typeface="Times New Roman" panose="02020603050405020304" pitchFamily="18" charset="0"/>
              </a:rPr>
              <a:t>Clinical use (off-label): May be considered in overweight/prediabetic smokers where weight control is a priority; not yet supported as a first-line cessation aid.</a:t>
            </a:r>
          </a:p>
          <a:p>
            <a:pPr>
              <a:lnSpc>
                <a:spcPct val="150000"/>
              </a:lnSpc>
              <a:buFont typeface="Wingdings" pitchFamily="2" charset="2"/>
              <a:buChar char="§"/>
            </a:pPr>
            <a:r>
              <a:rPr lang="en-US" sz="1600" dirty="0">
                <a:latin typeface="Times New Roman" panose="02020603050405020304" pitchFamily="18" charset="0"/>
                <a:cs typeface="Times New Roman" panose="02020603050405020304" pitchFamily="18" charset="0"/>
              </a:rPr>
              <a:t>Effect direction: Pilot data show higher quit rates and less craving/withdrawal when GLP-1RAs are added to NRT/counseling; dulaglutide mitigates weight gain and improves metabolic outcomes but without abstinence benefit.</a:t>
            </a:r>
          </a:p>
          <a:p>
            <a:pPr>
              <a:lnSpc>
                <a:spcPct val="150000"/>
              </a:lnSpc>
              <a:buFont typeface="Wingdings" pitchFamily="2" charset="2"/>
              <a:buChar char="§"/>
            </a:pPr>
            <a:r>
              <a:rPr lang="en-US" sz="1900" dirty="0">
                <a:solidFill>
                  <a:srgbClr val="7030A0"/>
                </a:solidFill>
                <a:latin typeface="Times New Roman" panose="02020603050405020304" pitchFamily="18" charset="0"/>
                <a:cs typeface="Times New Roman" panose="02020603050405020304" pitchFamily="18" charset="0"/>
              </a:rPr>
              <a:t>Evidence grade</a:t>
            </a:r>
            <a:r>
              <a:rPr lang="en-US" sz="1900" dirty="0">
                <a:latin typeface="Times New Roman" panose="02020603050405020304" pitchFamily="18" charset="0"/>
                <a:cs typeface="Times New Roman" panose="02020603050405020304" pitchFamily="18" charset="0"/>
              </a:rPr>
              <a:t>: </a:t>
            </a:r>
            <a:r>
              <a:rPr lang="en-US" sz="1900" dirty="0">
                <a:solidFill>
                  <a:srgbClr val="0432FF"/>
                </a:solidFill>
                <a:latin typeface="Times New Roman" panose="02020603050405020304" pitchFamily="18" charset="0"/>
                <a:cs typeface="Times New Roman" panose="02020603050405020304" pitchFamily="18" charset="0"/>
              </a:rPr>
              <a:t>Moderate early evidence </a:t>
            </a:r>
            <a:r>
              <a:rPr lang="en-US" sz="1900" dirty="0">
                <a:latin typeface="Times New Roman" panose="02020603050405020304" pitchFamily="18" charset="0"/>
                <a:cs typeface="Times New Roman" panose="02020603050405020304" pitchFamily="18" charset="0"/>
              </a:rPr>
              <a:t>— one promising pilot RCT, a null Phase II, and ongoing trials.</a:t>
            </a:r>
          </a:p>
          <a:p>
            <a:pPr>
              <a:lnSpc>
                <a:spcPct val="150000"/>
              </a:lnSpc>
              <a:buFont typeface="Wingdings" pitchFamily="2" charset="2"/>
              <a:buChar char="§"/>
            </a:pPr>
            <a:r>
              <a:rPr lang="en-US" sz="1900" dirty="0">
                <a:solidFill>
                  <a:srgbClr val="7030A0"/>
                </a:solidFill>
                <a:latin typeface="Times New Roman" panose="02020603050405020304" pitchFamily="18" charset="0"/>
                <a:cs typeface="Times New Roman" panose="02020603050405020304" pitchFamily="18" charset="0"/>
              </a:rPr>
              <a:t>Clinical use </a:t>
            </a:r>
            <a:r>
              <a:rPr lang="en-US" sz="1900" dirty="0">
                <a:latin typeface="Times New Roman" panose="02020603050405020304" pitchFamily="18" charset="0"/>
                <a:cs typeface="Times New Roman" panose="02020603050405020304" pitchFamily="18" charset="0"/>
              </a:rPr>
              <a:t>(off-label): May be considered in </a:t>
            </a:r>
            <a:r>
              <a:rPr lang="en-US" sz="1900" dirty="0">
                <a:solidFill>
                  <a:srgbClr val="0432FF"/>
                </a:solidFill>
                <a:latin typeface="Times New Roman" panose="02020603050405020304" pitchFamily="18" charset="0"/>
                <a:cs typeface="Times New Roman" panose="02020603050405020304" pitchFamily="18" charset="0"/>
              </a:rPr>
              <a:t>overweight/prediabetic smokers where weight control is a priority</a:t>
            </a:r>
            <a:r>
              <a:rPr lang="en-US" sz="1900" dirty="0">
                <a:latin typeface="Times New Roman" panose="02020603050405020304" pitchFamily="18" charset="0"/>
                <a:cs typeface="Times New Roman" panose="02020603050405020304" pitchFamily="18" charset="0"/>
              </a:rPr>
              <a:t>; not yet supported as a first-line cessation aid.</a:t>
            </a:r>
          </a:p>
          <a:p>
            <a:pPr marL="0" indent="0">
              <a:buNone/>
            </a:pPr>
            <a:endParaRPr lang="en-US" dirty="0"/>
          </a:p>
        </p:txBody>
      </p:sp>
    </p:spTree>
    <p:extLst>
      <p:ext uri="{BB962C8B-B14F-4D97-AF65-F5344CB8AC3E}">
        <p14:creationId xmlns:p14="http://schemas.microsoft.com/office/powerpoint/2010/main" val="199813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4FE1-D3EE-D4BE-BE02-0E9BD137BF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144732-0E3E-7733-668B-572175D65EA3}"/>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009193"/>
                </a:solidFill>
                <a:latin typeface="Arial" panose="020B0604020202020204" pitchFamily="34" charset="0"/>
                <a:cs typeface="Arial" panose="020B0604020202020204" pitchFamily="34" charset="0"/>
              </a:rPr>
              <a:t>GLP-1s &amp; Food Addiction</a:t>
            </a:r>
          </a:p>
        </p:txBody>
      </p:sp>
      <p:sp>
        <p:nvSpPr>
          <p:cNvPr id="2" name="Content Placeholder 1">
            <a:extLst>
              <a:ext uri="{FF2B5EF4-FFF2-40B4-BE49-F238E27FC236}">
                <a16:creationId xmlns:a16="http://schemas.microsoft.com/office/drawing/2014/main" id="{C13F2088-EDF7-8E64-F710-5DD32CEE1771}"/>
              </a:ext>
            </a:extLst>
          </p:cNvPr>
          <p:cNvSpPr>
            <a:spLocks noGrp="1"/>
          </p:cNvSpPr>
          <p:nvPr>
            <p:ph idx="1"/>
          </p:nvPr>
        </p:nvSpPr>
        <p:spPr>
          <a:solidFill>
            <a:schemeClr val="accent2">
              <a:lumMod val="20000"/>
              <a:lumOff val="80000"/>
            </a:schemeClr>
          </a:solidFill>
        </p:spPr>
        <p:txBody>
          <a:bodyPr>
            <a:normAutofit/>
          </a:bodyPr>
          <a:lstStyle/>
          <a:p>
            <a:pPr>
              <a:lnSpc>
                <a:spcPct val="150000"/>
              </a:lnSpc>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a:lnSpc>
                <a:spcPct val="150000"/>
              </a:lnSpc>
              <a:buFont typeface="Wingdings" pitchFamily="2" charset="2"/>
              <a:buChar char="§"/>
            </a:pPr>
            <a:r>
              <a:rPr lang="en-US" sz="1600" dirty="0">
                <a:latin typeface="Times New Roman" panose="02020603050405020304" pitchFamily="18" charset="0"/>
                <a:cs typeface="Times New Roman" panose="02020603050405020304" pitchFamily="18" charset="0"/>
              </a:rPr>
              <a:t>Effect direction: GLP-1RAs consistently show ↓ binge severity, cravings, overeating tendencies, cue-reactivity, and weight.</a:t>
            </a:r>
          </a:p>
          <a:p>
            <a:pPr>
              <a:lnSpc>
                <a:spcPct val="150000"/>
              </a:lnSpc>
              <a:buFont typeface="Wingdings" pitchFamily="2" charset="2"/>
              <a:buChar char="§"/>
            </a:pPr>
            <a:r>
              <a:rPr lang="en-US" sz="1900" dirty="0">
                <a:latin typeface="Times New Roman" panose="02020603050405020304" pitchFamily="18" charset="0"/>
                <a:cs typeface="Times New Roman" panose="02020603050405020304" pitchFamily="18" charset="0"/>
              </a:rPr>
              <a:t>Evidence grade: </a:t>
            </a:r>
            <a:r>
              <a:rPr lang="en-US" sz="1900" dirty="0">
                <a:solidFill>
                  <a:srgbClr val="0432FF"/>
                </a:solidFill>
                <a:latin typeface="Times New Roman" panose="02020603050405020304" pitchFamily="18" charset="0"/>
                <a:cs typeface="Times New Roman" panose="02020603050405020304" pitchFamily="18" charset="0"/>
              </a:rPr>
              <a:t>Emerging</a:t>
            </a:r>
            <a:r>
              <a:rPr lang="en-US" sz="1900" dirty="0">
                <a:latin typeface="Times New Roman" panose="02020603050405020304" pitchFamily="18" charset="0"/>
                <a:cs typeface="Times New Roman" panose="02020603050405020304" pitchFamily="18" charset="0"/>
              </a:rPr>
              <a:t> — pilot RCTs + mechanistic + case/observational; no large phase III BED-specific RCTs.</a:t>
            </a:r>
          </a:p>
          <a:p>
            <a:pPr>
              <a:lnSpc>
                <a:spcPct val="150000"/>
              </a:lnSpc>
              <a:buFont typeface="Wingdings" pitchFamily="2" charset="2"/>
              <a:buChar char="§"/>
            </a:pPr>
            <a:r>
              <a:rPr lang="en-US" sz="1900" dirty="0">
                <a:latin typeface="Times New Roman" panose="02020603050405020304" pitchFamily="18" charset="0"/>
                <a:cs typeface="Times New Roman" panose="02020603050405020304" pitchFamily="18" charset="0"/>
              </a:rPr>
              <a:t>Clinical use (off-label): </a:t>
            </a:r>
            <a:r>
              <a:rPr lang="en-US" sz="1900" dirty="0">
                <a:solidFill>
                  <a:srgbClr val="0432FF"/>
                </a:solidFill>
                <a:latin typeface="Times New Roman" panose="02020603050405020304" pitchFamily="18" charset="0"/>
                <a:cs typeface="Times New Roman" panose="02020603050405020304" pitchFamily="18" charset="0"/>
              </a:rPr>
              <a:t>Consider in BED with obesity/metabolic disease </a:t>
            </a:r>
            <a:r>
              <a:rPr lang="en-US" sz="1900" u="sng" dirty="0">
                <a:latin typeface="Times New Roman" panose="02020603050405020304" pitchFamily="18" charset="0"/>
                <a:cs typeface="Times New Roman" panose="02020603050405020304" pitchFamily="18" charset="0"/>
              </a:rPr>
              <a:t>after standard therapies</a:t>
            </a:r>
            <a:r>
              <a:rPr lang="en-US" sz="1900" dirty="0">
                <a:latin typeface="Times New Roman" panose="02020603050405020304" pitchFamily="18" charset="0"/>
                <a:cs typeface="Times New Roman" panose="02020603050405020304" pitchFamily="18" charset="0"/>
              </a:rPr>
              <a:t>, with ED-informed monitoring.</a:t>
            </a:r>
          </a:p>
          <a:p>
            <a:pPr marL="0" indent="0">
              <a:buNone/>
            </a:pPr>
            <a:endParaRPr lang="en-US" dirty="0"/>
          </a:p>
        </p:txBody>
      </p:sp>
    </p:spTree>
    <p:extLst>
      <p:ext uri="{BB962C8B-B14F-4D97-AF65-F5344CB8AC3E}">
        <p14:creationId xmlns:p14="http://schemas.microsoft.com/office/powerpoint/2010/main" val="408941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D4E8-71D7-42AB-F71C-F0E113994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9C1B9-11F0-4024-4DB6-CFACCD5725EA}"/>
              </a:ext>
            </a:extLst>
          </p:cNvPr>
          <p:cNvSpPr>
            <a:spLocks noGrp="1"/>
          </p:cNvSpPr>
          <p:nvPr>
            <p:ph type="title"/>
          </p:nvPr>
        </p:nvSpPr>
        <p:spPr>
          <a:xfrm>
            <a:off x="532262" y="2040296"/>
            <a:ext cx="8270543" cy="1376740"/>
          </a:xfrm>
          <a:blipFill>
            <a:blip r:embed="rId2"/>
            <a:tile tx="0" ty="0" sx="100000" sy="100000" flip="none" algn="tl"/>
          </a:blipFill>
        </p:spPr>
        <p:txBody>
          <a:bodyPr anchor="t">
            <a:normAutofit fontScale="90000"/>
          </a:bodyPr>
          <a:lstStyle/>
          <a:p>
            <a:br>
              <a:rPr lang="en-US" sz="2650" dirty="0">
                <a:latin typeface="Arial" panose="020B0604020202020204" pitchFamily="34" charset="0"/>
                <a:cs typeface="Arial" panose="020B0604020202020204" pitchFamily="34" charset="0"/>
              </a:rPr>
            </a:br>
            <a:r>
              <a:rPr lang="en-US" sz="3600" dirty="0">
                <a:solidFill>
                  <a:srgbClr val="C00000"/>
                </a:solidFill>
                <a:latin typeface="Arial" panose="020B0604020202020204" pitchFamily="34" charset="0"/>
                <a:cs typeface="Arial" panose="020B0604020202020204" pitchFamily="34" charset="0"/>
              </a:rPr>
              <a:t>GLP-1s – Safety &amp; Tolerability </a:t>
            </a:r>
            <a:br>
              <a:rPr lang="en-US" sz="3600" dirty="0">
                <a:solidFill>
                  <a:srgbClr val="942093"/>
                </a:solidFill>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br>
              <a:rPr lang="en-US" sz="2900" dirty="0">
                <a:latin typeface="Arial" panose="020B0604020202020204" pitchFamily="34" charset="0"/>
                <a:cs typeface="Arial" panose="020B0604020202020204" pitchFamily="34" charset="0"/>
              </a:rPr>
            </a:br>
            <a:endParaRPr lang="en-US"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70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9153-9F66-4F9F-D4BD-2B1193F3504D}"/>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C00000"/>
                </a:solidFill>
                <a:latin typeface="Arial" panose="020B0604020202020204" pitchFamily="34" charset="0"/>
                <a:cs typeface="Arial" panose="020B0604020202020204" pitchFamily="34" charset="0"/>
              </a:rPr>
              <a:t>GLP-1 Side Effects</a:t>
            </a:r>
          </a:p>
        </p:txBody>
      </p:sp>
      <p:graphicFrame>
        <p:nvGraphicFramePr>
          <p:cNvPr id="4" name="Content Placeholder 3">
            <a:extLst>
              <a:ext uri="{FF2B5EF4-FFF2-40B4-BE49-F238E27FC236}">
                <a16:creationId xmlns:a16="http://schemas.microsoft.com/office/drawing/2014/main" id="{F471E8C8-C938-F2E7-F3D2-AE41FF2260ED}"/>
              </a:ext>
            </a:extLst>
          </p:cNvPr>
          <p:cNvGraphicFramePr>
            <a:graphicFrameLocks noGrp="1"/>
          </p:cNvGraphicFramePr>
          <p:nvPr>
            <p:ph idx="1"/>
            <p:extLst>
              <p:ext uri="{D42A27DB-BD31-4B8C-83A1-F6EECF244321}">
                <p14:modId xmlns:p14="http://schemas.microsoft.com/office/powerpoint/2010/main" val="12668387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96899FF2-F335-4211-D05E-8E0375591093}"/>
              </a:ext>
            </a:extLst>
          </p:cNvPr>
          <p:cNvPicPr>
            <a:picLocks noChangeAspect="1"/>
          </p:cNvPicPr>
          <p:nvPr/>
        </p:nvPicPr>
        <p:blipFill>
          <a:blip r:embed="rId9"/>
          <a:stretch>
            <a:fillRect/>
          </a:stretch>
        </p:blipFill>
        <p:spPr>
          <a:xfrm>
            <a:off x="1416992" y="1974549"/>
            <a:ext cx="615693" cy="661300"/>
          </a:xfrm>
          <a:prstGeom prst="rect">
            <a:avLst/>
          </a:prstGeom>
        </p:spPr>
      </p:pic>
      <p:pic>
        <p:nvPicPr>
          <p:cNvPr id="5" name="Picture 4">
            <a:extLst>
              <a:ext uri="{FF2B5EF4-FFF2-40B4-BE49-F238E27FC236}">
                <a16:creationId xmlns:a16="http://schemas.microsoft.com/office/drawing/2014/main" id="{EA194DAB-D9D0-344A-1F5A-DDEB8FDE7899}"/>
              </a:ext>
            </a:extLst>
          </p:cNvPr>
          <p:cNvPicPr>
            <a:picLocks noChangeAspect="1"/>
          </p:cNvPicPr>
          <p:nvPr/>
        </p:nvPicPr>
        <p:blipFill>
          <a:blip r:embed="rId10"/>
          <a:stretch>
            <a:fillRect/>
          </a:stretch>
        </p:blipFill>
        <p:spPr>
          <a:xfrm>
            <a:off x="1523741" y="3566986"/>
            <a:ext cx="615693" cy="600676"/>
          </a:xfrm>
          <a:prstGeom prst="rect">
            <a:avLst/>
          </a:prstGeom>
        </p:spPr>
      </p:pic>
      <p:pic>
        <p:nvPicPr>
          <p:cNvPr id="6" name="Picture 5">
            <a:extLst>
              <a:ext uri="{FF2B5EF4-FFF2-40B4-BE49-F238E27FC236}">
                <a16:creationId xmlns:a16="http://schemas.microsoft.com/office/drawing/2014/main" id="{08662950-36D8-874E-1047-AD47AC50ACCA}"/>
              </a:ext>
            </a:extLst>
          </p:cNvPr>
          <p:cNvPicPr>
            <a:picLocks noChangeAspect="1"/>
          </p:cNvPicPr>
          <p:nvPr/>
        </p:nvPicPr>
        <p:blipFill>
          <a:blip r:embed="rId11"/>
          <a:stretch>
            <a:fillRect/>
          </a:stretch>
        </p:blipFill>
        <p:spPr>
          <a:xfrm>
            <a:off x="1523740" y="5205547"/>
            <a:ext cx="604451" cy="604451"/>
          </a:xfrm>
          <a:prstGeom prst="rect">
            <a:avLst/>
          </a:prstGeom>
        </p:spPr>
      </p:pic>
    </p:spTree>
    <p:extLst>
      <p:ext uri="{BB962C8B-B14F-4D97-AF65-F5344CB8AC3E}">
        <p14:creationId xmlns:p14="http://schemas.microsoft.com/office/powerpoint/2010/main" val="217805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E7F46-3B2F-2651-D16F-225D01399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7048E-63F9-DCE5-17DC-5E0CCB45E8FA}"/>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C00000"/>
                </a:solidFill>
                <a:latin typeface="Arial" panose="020B0604020202020204" pitchFamily="34" charset="0"/>
                <a:cs typeface="Arial" panose="020B0604020202020204" pitchFamily="34" charset="0"/>
              </a:rPr>
              <a:t>GLP-1 Nutritional Concerns</a:t>
            </a:r>
          </a:p>
        </p:txBody>
      </p:sp>
      <p:graphicFrame>
        <p:nvGraphicFramePr>
          <p:cNvPr id="6" name="Content Placeholder 5">
            <a:extLst>
              <a:ext uri="{FF2B5EF4-FFF2-40B4-BE49-F238E27FC236}">
                <a16:creationId xmlns:a16="http://schemas.microsoft.com/office/drawing/2014/main" id="{4BF0BCD8-5880-D414-56D9-C5A4891F4595}"/>
              </a:ext>
            </a:extLst>
          </p:cNvPr>
          <p:cNvGraphicFramePr>
            <a:graphicFrameLocks noGrp="1"/>
          </p:cNvGraphicFramePr>
          <p:nvPr>
            <p:ph idx="1"/>
            <p:extLst>
              <p:ext uri="{D42A27DB-BD31-4B8C-83A1-F6EECF244321}">
                <p14:modId xmlns:p14="http://schemas.microsoft.com/office/powerpoint/2010/main" val="22213588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657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2CAE-26E5-9426-46BA-A3CB18254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C2FF4-830E-98F5-4FCE-B3F0240BF0EB}"/>
              </a:ext>
            </a:extLst>
          </p:cNvPr>
          <p:cNvSpPr>
            <a:spLocks noGrp="1"/>
          </p:cNvSpPr>
          <p:nvPr>
            <p:ph type="title"/>
          </p:nvPr>
        </p:nvSpPr>
        <p:spPr>
          <a:blipFill>
            <a:blip r:embed="rId3"/>
            <a:tile tx="0" ty="0" sx="100000" sy="100000" flip="none" algn="tl"/>
          </a:blipFill>
        </p:spPr>
        <p:txBody>
          <a:bodyPr>
            <a:normAutofit/>
          </a:bodyPr>
          <a:lstStyle/>
          <a:p>
            <a:r>
              <a:rPr lang="en-US" sz="3600" dirty="0">
                <a:solidFill>
                  <a:srgbClr val="C00000"/>
                </a:solidFill>
                <a:latin typeface="Arial" panose="020B0604020202020204" pitchFamily="34" charset="0"/>
                <a:cs typeface="Arial" panose="020B0604020202020204" pitchFamily="34" charset="0"/>
              </a:rPr>
              <a:t>GLP-1 &amp; Other Medications</a:t>
            </a:r>
          </a:p>
        </p:txBody>
      </p:sp>
      <p:graphicFrame>
        <p:nvGraphicFramePr>
          <p:cNvPr id="5" name="Content Placeholder 4">
            <a:extLst>
              <a:ext uri="{FF2B5EF4-FFF2-40B4-BE49-F238E27FC236}">
                <a16:creationId xmlns:a16="http://schemas.microsoft.com/office/drawing/2014/main" id="{E3AEB2D0-BE4F-AA47-DCCC-639C3C2B1984}"/>
              </a:ext>
            </a:extLst>
          </p:cNvPr>
          <p:cNvGraphicFramePr>
            <a:graphicFrameLocks noGrp="1"/>
          </p:cNvGraphicFramePr>
          <p:nvPr>
            <p:ph idx="1"/>
            <p:extLst>
              <p:ext uri="{D42A27DB-BD31-4B8C-83A1-F6EECF244321}">
                <p14:modId xmlns:p14="http://schemas.microsoft.com/office/powerpoint/2010/main" val="2980865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own Arrow 2">
            <a:extLst>
              <a:ext uri="{FF2B5EF4-FFF2-40B4-BE49-F238E27FC236}">
                <a16:creationId xmlns:a16="http://schemas.microsoft.com/office/drawing/2014/main" id="{43466ADF-8686-AFBF-63B2-FA4BA534CEC6}"/>
              </a:ext>
            </a:extLst>
          </p:cNvPr>
          <p:cNvSpPr/>
          <p:nvPr/>
        </p:nvSpPr>
        <p:spPr>
          <a:xfrm>
            <a:off x="675934" y="2125731"/>
            <a:ext cx="218364" cy="3957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own Arrow 3">
            <a:extLst>
              <a:ext uri="{FF2B5EF4-FFF2-40B4-BE49-F238E27FC236}">
                <a16:creationId xmlns:a16="http://schemas.microsoft.com/office/drawing/2014/main" id="{4512FE4A-5B6B-7B06-0F29-3E29EBB37F8C}"/>
              </a:ext>
            </a:extLst>
          </p:cNvPr>
          <p:cNvSpPr/>
          <p:nvPr/>
        </p:nvSpPr>
        <p:spPr>
          <a:xfrm>
            <a:off x="924237" y="4862015"/>
            <a:ext cx="218364" cy="3957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432FF"/>
              </a:solidFill>
            </a:endParaRPr>
          </a:p>
        </p:txBody>
      </p:sp>
      <p:sp>
        <p:nvSpPr>
          <p:cNvPr id="6" name="Down Arrow 5">
            <a:extLst>
              <a:ext uri="{FF2B5EF4-FFF2-40B4-BE49-F238E27FC236}">
                <a16:creationId xmlns:a16="http://schemas.microsoft.com/office/drawing/2014/main" id="{C9AC4B43-2691-F2A6-D18E-765D7D470C70}"/>
              </a:ext>
            </a:extLst>
          </p:cNvPr>
          <p:cNvSpPr/>
          <p:nvPr/>
        </p:nvSpPr>
        <p:spPr>
          <a:xfrm>
            <a:off x="1224487" y="3423501"/>
            <a:ext cx="218364" cy="3957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432FF"/>
              </a:solidFill>
            </a:endParaRPr>
          </a:p>
        </p:txBody>
      </p:sp>
    </p:spTree>
    <p:extLst>
      <p:ext uri="{BB962C8B-B14F-4D97-AF65-F5344CB8AC3E}">
        <p14:creationId xmlns:p14="http://schemas.microsoft.com/office/powerpoint/2010/main" val="1970810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C39-667A-160B-2BE1-C262B0D4B362}"/>
              </a:ext>
            </a:extLst>
          </p:cNvPr>
          <p:cNvSpPr>
            <a:spLocks noGrp="1"/>
          </p:cNvSpPr>
          <p:nvPr>
            <p:ph type="title"/>
          </p:nvPr>
        </p:nvSpPr>
        <p:spPr>
          <a:blipFill>
            <a:blip r:embed="rId3"/>
            <a:tile tx="0" ty="0" sx="100000" sy="100000" flip="none" algn="tl"/>
          </a:blipFill>
        </p:spPr>
        <p:txBody>
          <a:bodyPr>
            <a:normAutofit/>
          </a:bodyPr>
          <a:lstStyle/>
          <a:p>
            <a:r>
              <a:rPr lang="en-US" sz="3000" dirty="0">
                <a:solidFill>
                  <a:srgbClr val="C00000"/>
                </a:solidFill>
                <a:latin typeface="Arial" panose="020B0604020202020204" pitchFamily="34" charset="0"/>
                <a:cs typeface="Arial" panose="020B0604020202020204" pitchFamily="34" charset="0"/>
              </a:rPr>
              <a:t>Special Considerations for Geriatric Population</a:t>
            </a:r>
          </a:p>
        </p:txBody>
      </p:sp>
      <p:sp>
        <p:nvSpPr>
          <p:cNvPr id="3" name="Content Placeholder 2">
            <a:extLst>
              <a:ext uri="{FF2B5EF4-FFF2-40B4-BE49-F238E27FC236}">
                <a16:creationId xmlns:a16="http://schemas.microsoft.com/office/drawing/2014/main" id="{4ED32B80-CB99-CE2C-94ED-6D6345E8A28C}"/>
              </a:ext>
            </a:extLst>
          </p:cNvPr>
          <p:cNvSpPr>
            <a:spLocks noGrp="1"/>
          </p:cNvSpPr>
          <p:nvPr>
            <p:ph idx="1"/>
          </p:nvPr>
        </p:nvSpPr>
        <p:spPr>
          <a:solidFill>
            <a:schemeClr val="accent1">
              <a:lumMod val="20000"/>
              <a:lumOff val="80000"/>
            </a:schemeClr>
          </a:solidFill>
        </p:spPr>
        <p:txBody>
          <a:bodyPr/>
          <a:lstStyle/>
          <a:p>
            <a:pPr>
              <a:lnSpc>
                <a:spcPct val="150000"/>
              </a:lnSpc>
              <a:buFont typeface="Wingdings" pitchFamily="2" charset="2"/>
              <a:buChar char="§"/>
            </a:pPr>
            <a:r>
              <a:rPr lang="en-US" sz="1900" dirty="0">
                <a:latin typeface="Times New Roman" panose="02020603050405020304" pitchFamily="18" charset="0"/>
                <a:cs typeface="Times New Roman" panose="02020603050405020304" pitchFamily="18" charset="0"/>
              </a:rPr>
              <a:t>More prone to developing drug side effects. </a:t>
            </a:r>
          </a:p>
          <a:p>
            <a:pPr>
              <a:lnSpc>
                <a:spcPct val="150000"/>
              </a:lnSpc>
              <a:buFont typeface="Wingdings" pitchFamily="2" charset="2"/>
              <a:buChar char="§"/>
            </a:pPr>
            <a:r>
              <a:rPr lang="en-US" sz="1900" dirty="0">
                <a:latin typeface="Times New Roman" panose="02020603050405020304" pitchFamily="18" charset="0"/>
                <a:cs typeface="Times New Roman" panose="02020603050405020304" pitchFamily="18" charset="0"/>
              </a:rPr>
              <a:t>Greater risk for developing more severe effects, including dehydration and malnutrition.</a:t>
            </a:r>
          </a:p>
          <a:p>
            <a:pPr>
              <a:lnSpc>
                <a:spcPct val="150000"/>
              </a:lnSpc>
              <a:buFont typeface="Wingdings" pitchFamily="2" charset="2"/>
              <a:buChar char="§"/>
            </a:pPr>
            <a:r>
              <a:rPr lang="en-US" sz="1900" dirty="0">
                <a:latin typeface="Times New Roman" panose="02020603050405020304" pitchFamily="18" charset="0"/>
                <a:cs typeface="Times New Roman" panose="02020603050405020304" pitchFamily="18" charset="0"/>
              </a:rPr>
              <a:t>Individual assessment to balance medication benefits and risks.</a:t>
            </a:r>
          </a:p>
          <a:p>
            <a:pPr marL="0" indent="0">
              <a:buNone/>
            </a:pPr>
            <a:endParaRPr lang="en-US" dirty="0"/>
          </a:p>
        </p:txBody>
      </p:sp>
    </p:spTree>
    <p:extLst>
      <p:ext uri="{BB962C8B-B14F-4D97-AF65-F5344CB8AC3E}">
        <p14:creationId xmlns:p14="http://schemas.microsoft.com/office/powerpoint/2010/main" val="304929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5F138BA-47EE-A068-26FB-8D00E247E837}"/>
              </a:ext>
            </a:extLst>
          </p:cNvPr>
          <p:cNvSpPr>
            <a:spLocks noGrp="1" noChangeArrowheads="1"/>
          </p:cNvSpPr>
          <p:nvPr>
            <p:ph type="title"/>
          </p:nvPr>
        </p:nvSpPr>
        <p:spPr bwMode="auto">
          <a:xfrm>
            <a:off x="2083919" y="2236410"/>
            <a:ext cx="4976161" cy="7232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3600" b="0" i="0" u="none" strike="noStrike" cap="none" normalizeH="0" baseline="0" dirty="0">
                <a:ln>
                  <a:noFill/>
                </a:ln>
                <a:solidFill>
                  <a:srgbClr val="942093"/>
                </a:solidFill>
                <a:effectLst/>
                <a:latin typeface="Arial" panose="020B0604020202020204" pitchFamily="34" charset="0"/>
                <a:cs typeface="Arial" panose="020B0604020202020204" pitchFamily="34" charset="0"/>
              </a:rPr>
              <a:t>Clinical Vignettes</a:t>
            </a:r>
          </a:p>
        </p:txBody>
      </p:sp>
    </p:spTree>
    <p:extLst>
      <p:ext uri="{BB962C8B-B14F-4D97-AF65-F5344CB8AC3E}">
        <p14:creationId xmlns:p14="http://schemas.microsoft.com/office/powerpoint/2010/main" val="3347738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2DCA-A81F-36F1-58E8-5DC3ED1100E3}"/>
              </a:ext>
            </a:extLst>
          </p:cNvPr>
          <p:cNvSpPr>
            <a:spLocks noGrp="1"/>
          </p:cNvSpPr>
          <p:nvPr>
            <p:ph type="title"/>
          </p:nvPr>
        </p:nvSpPr>
        <p:spPr>
          <a:xfrm>
            <a:off x="457200" y="2158029"/>
            <a:ext cx="8229600" cy="1143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txBody>
          <a:bodyPr>
            <a:noAutofit/>
          </a:bodyPr>
          <a:lstStyle/>
          <a:p>
            <a:r>
              <a:rPr lang="en-US" sz="3200" dirty="0">
                <a:latin typeface="Arial" panose="020B0604020202020204" pitchFamily="34" charset="0"/>
                <a:cs typeface="Arial" panose="020B0604020202020204" pitchFamily="34" charset="0"/>
              </a:rPr>
              <a:t>The Other Side of GLP-1s: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Psychiatric and Ethical Watchpoints</a:t>
            </a:r>
          </a:p>
        </p:txBody>
      </p:sp>
    </p:spTree>
    <p:extLst>
      <p:ext uri="{BB962C8B-B14F-4D97-AF65-F5344CB8AC3E}">
        <p14:creationId xmlns:p14="http://schemas.microsoft.com/office/powerpoint/2010/main" val="4040186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A1825-4053-6D47-E4D1-7B03BF6A7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5836E-2073-D6BA-5C35-D7713ED8F1B5}"/>
              </a:ext>
            </a:extLst>
          </p:cNvPr>
          <p:cNvSpPr>
            <a:spLocks noGrp="1"/>
          </p:cNvSpPr>
          <p:nvPr>
            <p:ph type="title"/>
          </p:nvPr>
        </p:nvSpPr>
        <p:spPr>
          <a:xfrm>
            <a:off x="433317" y="356524"/>
            <a:ext cx="8229600" cy="1143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txBody>
          <a:bodyPr>
            <a:noAutofit/>
          </a:bodyPr>
          <a:lstStyle/>
          <a:p>
            <a:r>
              <a:rPr lang="en-US" sz="3200" dirty="0">
                <a:latin typeface="Arial" panose="020B0604020202020204" pitchFamily="34" charset="0"/>
                <a:cs typeface="Arial" panose="020B0604020202020204" pitchFamily="34" charset="0"/>
              </a:rPr>
              <a:t>GLP-1s and Psychiatric Risk</a:t>
            </a:r>
          </a:p>
        </p:txBody>
      </p:sp>
      <p:graphicFrame>
        <p:nvGraphicFramePr>
          <p:cNvPr id="4" name="Content Placeholder 3">
            <a:extLst>
              <a:ext uri="{FF2B5EF4-FFF2-40B4-BE49-F238E27FC236}">
                <a16:creationId xmlns:a16="http://schemas.microsoft.com/office/drawing/2014/main" id="{A168FFB5-AAF9-58BB-2938-8FB76017F238}"/>
              </a:ext>
            </a:extLst>
          </p:cNvPr>
          <p:cNvGraphicFramePr>
            <a:graphicFrameLocks noGrp="1"/>
          </p:cNvGraphicFramePr>
          <p:nvPr>
            <p:ph idx="1"/>
            <p:extLst>
              <p:ext uri="{D42A27DB-BD31-4B8C-83A1-F6EECF244321}">
                <p14:modId xmlns:p14="http://schemas.microsoft.com/office/powerpoint/2010/main" val="19205040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7C95ACD-99C5-54B5-0CEE-28EB31E762C8}"/>
              </a:ext>
            </a:extLst>
          </p:cNvPr>
          <p:cNvPicPr>
            <a:picLocks noChangeAspect="1"/>
          </p:cNvPicPr>
          <p:nvPr/>
        </p:nvPicPr>
        <p:blipFill>
          <a:blip r:embed="rId8"/>
          <a:stretch>
            <a:fillRect/>
          </a:stretch>
        </p:blipFill>
        <p:spPr>
          <a:xfrm>
            <a:off x="268783" y="2162433"/>
            <a:ext cx="2049456" cy="3558746"/>
          </a:xfrm>
          <a:prstGeom prst="rect">
            <a:avLst/>
          </a:prstGeom>
        </p:spPr>
      </p:pic>
    </p:spTree>
    <p:extLst>
      <p:ext uri="{BB962C8B-B14F-4D97-AF65-F5344CB8AC3E}">
        <p14:creationId xmlns:p14="http://schemas.microsoft.com/office/powerpoint/2010/main" val="223289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8716-3A90-93F9-5060-A065A1711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CA09F-9ED8-3432-8CA0-1B8F6E109252}"/>
              </a:ext>
            </a:extLst>
          </p:cNvPr>
          <p:cNvSpPr>
            <a:spLocks noGrp="1"/>
          </p:cNvSpPr>
          <p:nvPr>
            <p:ph type="title"/>
          </p:nvPr>
        </p:nvSpPr>
        <p: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txBody>
          <a:bodyPr>
            <a:noAutofit/>
          </a:bodyPr>
          <a:lstStyle/>
          <a:p>
            <a:r>
              <a:rPr lang="en-US" sz="3000" dirty="0">
                <a:latin typeface="Arial" panose="020B0604020202020204" pitchFamily="34" charset="0"/>
                <a:cs typeface="Arial" panose="020B0604020202020204" pitchFamily="34" charset="0"/>
              </a:rPr>
              <a:t>Clinical &amp; Ethical Relevance for Psychiatrists</a:t>
            </a:r>
          </a:p>
        </p:txBody>
      </p:sp>
      <p:graphicFrame>
        <p:nvGraphicFramePr>
          <p:cNvPr id="4" name="Content Placeholder 3">
            <a:extLst>
              <a:ext uri="{FF2B5EF4-FFF2-40B4-BE49-F238E27FC236}">
                <a16:creationId xmlns:a16="http://schemas.microsoft.com/office/drawing/2014/main" id="{EC363428-36EB-0B7A-A3CF-7E94227CC427}"/>
              </a:ext>
            </a:extLst>
          </p:cNvPr>
          <p:cNvGraphicFramePr>
            <a:graphicFrameLocks noGrp="1"/>
          </p:cNvGraphicFramePr>
          <p:nvPr>
            <p:ph idx="1"/>
            <p:extLst>
              <p:ext uri="{D42A27DB-BD31-4B8C-83A1-F6EECF244321}">
                <p14:modId xmlns:p14="http://schemas.microsoft.com/office/powerpoint/2010/main" val="965162473"/>
              </p:ext>
            </p:extLst>
          </p:nvPr>
        </p:nvGraphicFramePr>
        <p:xfrm>
          <a:off x="457200" y="1600200"/>
          <a:ext cx="8229600" cy="471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631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33A7-EE18-F5EC-1F45-ABF6198F4324}"/>
              </a:ext>
            </a:extLst>
          </p:cNvPr>
          <p:cNvSpPr>
            <a:spLocks noGrp="1"/>
          </p:cNvSpPr>
          <p:nvPr>
            <p:ph type="title"/>
          </p:nvPr>
        </p:nvSpPr>
        <p:spPr>
          <a:xfrm>
            <a:off x="457200" y="1871426"/>
            <a:ext cx="8229600" cy="11430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p:spPr>
        <p:txBody>
          <a:bodyPr>
            <a:normAutofit/>
          </a:bodyPr>
          <a:lstStyle/>
          <a:p>
            <a:r>
              <a:rPr lang="en-US" sz="3600" dirty="0">
                <a:solidFill>
                  <a:schemeClr val="tx2">
                    <a:lumMod val="75000"/>
                  </a:schemeClr>
                </a:solidFill>
                <a:latin typeface="Arial" panose="020B0604020202020204" pitchFamily="34" charset="0"/>
                <a:cs typeface="Arial" panose="020B0604020202020204" pitchFamily="34" charset="0"/>
              </a:rPr>
              <a:t>GLP-1s Safety Checklist</a:t>
            </a:r>
          </a:p>
        </p:txBody>
      </p:sp>
    </p:spTree>
    <p:extLst>
      <p:ext uri="{BB962C8B-B14F-4D97-AF65-F5344CB8AC3E}">
        <p14:creationId xmlns:p14="http://schemas.microsoft.com/office/powerpoint/2010/main" val="819429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71EA-E72E-CB5D-FFDD-1DE20B8355FF}"/>
              </a:ext>
            </a:extLst>
          </p:cNvPr>
          <p:cNvSpPr>
            <a:spLocks noGrp="1"/>
          </p:cNvSpPr>
          <p:nvPr>
            <p:ph type="title"/>
          </p:nvPr>
        </p:nvSpPr>
        <p: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p:spPr>
        <p:txBody>
          <a:bodyPr>
            <a:normAutofit/>
          </a:bodyPr>
          <a:lstStyle/>
          <a:p>
            <a:r>
              <a:rPr lang="en-US" sz="3000" dirty="0">
                <a:solidFill>
                  <a:srgbClr val="005493"/>
                </a:solidFill>
                <a:latin typeface="Arial" panose="020B0604020202020204" pitchFamily="34" charset="0"/>
                <a:cs typeface="Arial" panose="020B0604020202020204" pitchFamily="34" charset="0"/>
              </a:rPr>
              <a:t>Baseline &amp; Monitoring Recommendations for GLP-1 Therapy</a:t>
            </a:r>
          </a:p>
        </p:txBody>
      </p:sp>
      <p:sp>
        <p:nvSpPr>
          <p:cNvPr id="3" name="Content Placeholder 2">
            <a:extLst>
              <a:ext uri="{FF2B5EF4-FFF2-40B4-BE49-F238E27FC236}">
                <a16:creationId xmlns:a16="http://schemas.microsoft.com/office/drawing/2014/main" id="{DBE16D4D-E4CA-D32C-DC58-66EE6F8440CA}"/>
              </a:ext>
            </a:extLst>
          </p:cNvPr>
          <p:cNvSpPr>
            <a:spLocks noGrp="1"/>
          </p:cNvSpPr>
          <p:nvPr>
            <p:ph idx="1"/>
          </p:nvPr>
        </p:nvSpPr>
        <p:spPr>
          <a:solidFill>
            <a:schemeClr val="bg1">
              <a:lumMod val="95000"/>
            </a:schemeClr>
          </a:solidFill>
        </p:spPr>
        <p:txBody>
          <a:bodyPr>
            <a:normAutofit/>
          </a:bodyPr>
          <a:lstStyle/>
          <a:p>
            <a:pPr marL="0" indent="0">
              <a:lnSpc>
                <a:spcPct val="150000"/>
              </a:lnSpc>
              <a:buNone/>
            </a:pPr>
            <a:r>
              <a:rPr lang="en-US" sz="1800" dirty="0">
                <a:solidFill>
                  <a:srgbClr val="0432FF"/>
                </a:solidFill>
                <a:latin typeface="Times New Roman" panose="02020603050405020304" pitchFamily="18" charset="0"/>
                <a:cs typeface="Times New Roman" panose="02020603050405020304" pitchFamily="18" charset="0"/>
              </a:rPr>
              <a:t>Baseline Evaluation</a:t>
            </a:r>
          </a:p>
          <a:p>
            <a:pPr lvl="1">
              <a:lnSpc>
                <a:spcPct val="150000"/>
              </a:lnSpc>
              <a:buFont typeface="Wingdings" pitchFamily="2" charset="2"/>
              <a:buChar char="§"/>
            </a:pPr>
            <a:r>
              <a:rPr lang="en-US" sz="1800" dirty="0">
                <a:latin typeface="Times New Roman" panose="02020603050405020304" pitchFamily="18" charset="0"/>
                <a:cs typeface="Times New Roman" panose="02020603050405020304" pitchFamily="18" charset="0"/>
              </a:rPr>
              <a:t>A1c – assess glycemic status</a:t>
            </a:r>
          </a:p>
          <a:p>
            <a:pPr lvl="1">
              <a:lnSpc>
                <a:spcPct val="150000"/>
              </a:lnSpc>
              <a:buFont typeface="Wingdings" pitchFamily="2" charset="2"/>
              <a:buChar char="§"/>
            </a:pPr>
            <a:r>
              <a:rPr lang="en-US" sz="1800" dirty="0">
                <a:latin typeface="Times New Roman" panose="02020603050405020304" pitchFamily="18" charset="0"/>
                <a:cs typeface="Times New Roman" panose="02020603050405020304" pitchFamily="18" charset="0"/>
              </a:rPr>
              <a:t>Lipid panel – evaluate cardiovascular risk</a:t>
            </a:r>
          </a:p>
          <a:p>
            <a:pPr lvl="1">
              <a:lnSpc>
                <a:spcPct val="150000"/>
              </a:lnSpc>
              <a:buFont typeface="Wingdings" pitchFamily="2" charset="2"/>
              <a:buChar char="§"/>
            </a:pPr>
            <a:r>
              <a:rPr lang="en-US" sz="1800" dirty="0">
                <a:latin typeface="Times New Roman" panose="02020603050405020304" pitchFamily="18" charset="0"/>
                <a:cs typeface="Times New Roman" panose="02020603050405020304" pitchFamily="18" charset="0"/>
              </a:rPr>
              <a:t>Comprehensive Metabolic Panel (CMP) – check hepatic and renal function</a:t>
            </a:r>
          </a:p>
          <a:p>
            <a:pPr lvl="1">
              <a:lnSpc>
                <a:spcPct val="150000"/>
              </a:lnSpc>
              <a:buFont typeface="Wingdings" pitchFamily="2" charset="2"/>
              <a:buChar char="§"/>
            </a:pPr>
            <a:r>
              <a:rPr lang="en-US" sz="1800" dirty="0">
                <a:latin typeface="Times New Roman" panose="02020603050405020304" pitchFamily="18" charset="0"/>
                <a:cs typeface="Times New Roman" panose="02020603050405020304" pitchFamily="18" charset="0"/>
              </a:rPr>
              <a:t>Optional: TSH, CBC, pregnancy test (as clinically indicated)</a:t>
            </a:r>
          </a:p>
          <a:p>
            <a:pPr marL="0" indent="0">
              <a:lnSpc>
                <a:spcPct val="150000"/>
              </a:lnSpc>
              <a:buNone/>
            </a:pPr>
            <a:r>
              <a:rPr lang="en-US" sz="1800" dirty="0">
                <a:solidFill>
                  <a:srgbClr val="0432FF"/>
                </a:solidFill>
                <a:latin typeface="Times New Roman" panose="02020603050405020304" pitchFamily="18" charset="0"/>
                <a:cs typeface="Times New Roman" panose="02020603050405020304" pitchFamily="18" charset="0"/>
              </a:rPr>
              <a:t>Follow-Up Monitoring</a:t>
            </a:r>
          </a:p>
          <a:p>
            <a:pPr lvl="1">
              <a:lnSpc>
                <a:spcPct val="150000"/>
              </a:lnSpc>
              <a:buFont typeface="Wingdings" pitchFamily="2" charset="2"/>
              <a:buChar char="§"/>
            </a:pPr>
            <a:r>
              <a:rPr lang="en-US" sz="1800" dirty="0">
                <a:latin typeface="Times New Roman" panose="02020603050405020304" pitchFamily="18" charset="0"/>
                <a:cs typeface="Times New Roman" panose="02020603050405020304" pitchFamily="18" charset="0"/>
              </a:rPr>
              <a:t>Repeat A1c, lipids, CMP every 3–6 months during dose titration</a:t>
            </a:r>
          </a:p>
          <a:p>
            <a:pPr lvl="1">
              <a:lnSpc>
                <a:spcPct val="150000"/>
              </a:lnSpc>
              <a:buFont typeface="Wingdings" pitchFamily="2" charset="2"/>
              <a:buChar char="§"/>
            </a:pPr>
            <a:r>
              <a:rPr lang="en-US" sz="1800" dirty="0">
                <a:latin typeface="Times New Roman" panose="02020603050405020304" pitchFamily="18" charset="0"/>
                <a:cs typeface="Times New Roman" panose="02020603050405020304" pitchFamily="18" charset="0"/>
              </a:rPr>
              <a:t>Annual monitoring once stable</a:t>
            </a:r>
          </a:p>
          <a:p>
            <a:pPr lvl="1">
              <a:lnSpc>
                <a:spcPct val="150000"/>
              </a:lnSpc>
              <a:buFont typeface="Wingdings" pitchFamily="2" charset="2"/>
              <a:buChar char="§"/>
            </a:pPr>
            <a:r>
              <a:rPr lang="en-US" sz="1800" dirty="0">
                <a:solidFill>
                  <a:srgbClr val="942093"/>
                </a:solidFill>
                <a:latin typeface="Times New Roman" panose="02020603050405020304" pitchFamily="18" charset="0"/>
                <a:cs typeface="Times New Roman" panose="02020603050405020304" pitchFamily="18" charset="0"/>
              </a:rPr>
              <a:t>Assess weight, mood, and appetite changes at each visit</a:t>
            </a:r>
          </a:p>
          <a:p>
            <a:pPr marL="0" indent="0">
              <a:buNone/>
            </a:pPr>
            <a:endParaRPr lang="en-US" dirty="0"/>
          </a:p>
        </p:txBody>
      </p:sp>
      <p:sp>
        <p:nvSpPr>
          <p:cNvPr id="4" name="TextBox 3">
            <a:extLst>
              <a:ext uri="{FF2B5EF4-FFF2-40B4-BE49-F238E27FC236}">
                <a16:creationId xmlns:a16="http://schemas.microsoft.com/office/drawing/2014/main" id="{3B9FC270-164C-1011-5DA6-F98F8CDA26C9}"/>
              </a:ext>
            </a:extLst>
          </p:cNvPr>
          <p:cNvSpPr txBox="1"/>
          <p:nvPr/>
        </p:nvSpPr>
        <p:spPr>
          <a:xfrm>
            <a:off x="2210936" y="5787609"/>
            <a:ext cx="417621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Handelsman et al., 2020; Garvey et al., 2022</a:t>
            </a:r>
          </a:p>
        </p:txBody>
      </p:sp>
    </p:spTree>
    <p:extLst>
      <p:ext uri="{BB962C8B-B14F-4D97-AF65-F5344CB8AC3E}">
        <p14:creationId xmlns:p14="http://schemas.microsoft.com/office/powerpoint/2010/main" val="2708864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DB4A-6F72-F6D6-FE45-161D456D7024}"/>
              </a:ext>
            </a:extLst>
          </p:cNvPr>
          <p:cNvSpPr>
            <a:spLocks noGrp="1"/>
          </p:cNvSpPr>
          <p:nvPr>
            <p:ph type="title"/>
          </p:nvPr>
        </p:nvSpPr>
        <p:spPr>
          <a:xfrm>
            <a:off x="1237957" y="2047167"/>
            <a:ext cx="6668086"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r>
              <a:rPr lang="en-US" sz="3600" dirty="0">
                <a:solidFill>
                  <a:srgbClr val="7030A0"/>
                </a:solidFill>
                <a:latin typeface="Arial" panose="020B0604020202020204" pitchFamily="34" charset="0"/>
                <a:cs typeface="Arial" panose="020B0604020202020204" pitchFamily="34" charset="0"/>
              </a:rPr>
              <a:t>Clinical Cases Discussion</a:t>
            </a:r>
          </a:p>
        </p:txBody>
      </p:sp>
    </p:spTree>
    <p:extLst>
      <p:ext uri="{BB962C8B-B14F-4D97-AF65-F5344CB8AC3E}">
        <p14:creationId xmlns:p14="http://schemas.microsoft.com/office/powerpoint/2010/main" val="111007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BE61-497F-C179-3CD3-A0EDB8D93975}"/>
              </a:ext>
            </a:extLst>
          </p:cNvPr>
          <p:cNvSpPr>
            <a:spLocks noGrp="1"/>
          </p:cNvSpPr>
          <p:nvPr>
            <p:ph type="title"/>
          </p:nvPr>
        </p:nvSpPr>
        <p:spPr>
          <a:xfrm>
            <a:off x="1463040" y="374214"/>
            <a:ext cx="6302326" cy="854615"/>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normAutofit/>
          </a:bodyPr>
          <a:lstStyle/>
          <a:p>
            <a:r>
              <a:rPr lang="en-US" sz="3600" dirty="0">
                <a:solidFill>
                  <a:srgbClr val="008F00"/>
                </a:solidFill>
                <a:latin typeface="Arial" panose="020B0604020202020204" pitchFamily="34" charset="0"/>
                <a:cs typeface="Arial" panose="020B0604020202020204" pitchFamily="34" charset="0"/>
              </a:rPr>
              <a:t>Case 1 vs Case 2 </a:t>
            </a:r>
          </a:p>
        </p:txBody>
      </p:sp>
      <p:pic>
        <p:nvPicPr>
          <p:cNvPr id="5" name="Content Placeholder 4">
            <a:extLst>
              <a:ext uri="{FF2B5EF4-FFF2-40B4-BE49-F238E27FC236}">
                <a16:creationId xmlns:a16="http://schemas.microsoft.com/office/drawing/2014/main" id="{7A418009-8F2C-ED87-5789-B8B0D13BF334}"/>
              </a:ext>
            </a:extLst>
          </p:cNvPr>
          <p:cNvPicPr>
            <a:picLocks noGrp="1" noChangeAspect="1"/>
          </p:cNvPicPr>
          <p:nvPr>
            <p:ph idx="1"/>
          </p:nvPr>
        </p:nvPicPr>
        <p:blipFill>
          <a:blip r:embed="rId3"/>
          <a:stretch>
            <a:fillRect/>
          </a:stretch>
        </p:blipFill>
        <p:spPr>
          <a:xfrm>
            <a:off x="445751" y="1327303"/>
            <a:ext cx="8252498" cy="4939539"/>
          </a:xfrm>
        </p:spPr>
      </p:pic>
    </p:spTree>
    <p:extLst>
      <p:ext uri="{BB962C8B-B14F-4D97-AF65-F5344CB8AC3E}">
        <p14:creationId xmlns:p14="http://schemas.microsoft.com/office/powerpoint/2010/main" val="2181636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87AB-1512-E4C3-05F6-35A16DD5936F}"/>
              </a:ext>
            </a:extLst>
          </p:cNvPr>
          <p:cNvSpPr>
            <a:spLocks noGrp="1"/>
          </p:cNvSpPr>
          <p:nvPr>
            <p:ph type="title"/>
          </p:nvPr>
        </p:nvSpPr>
        <p:spPr>
          <a:xfrm>
            <a:off x="927100" y="2192338"/>
            <a:ext cx="72898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normAutofit/>
          </a:bodyPr>
          <a:lstStyle/>
          <a:p>
            <a:r>
              <a:rPr lang="en-US" sz="3600" dirty="0">
                <a:solidFill>
                  <a:srgbClr val="0096FF"/>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141052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DD2C-268C-A1B2-195A-8A54038B2FAD}"/>
              </a:ext>
            </a:extLst>
          </p:cNvPr>
          <p:cNvSpPr>
            <a:spLocks noGrp="1"/>
          </p:cNvSpPr>
          <p:nvPr>
            <p:ph type="title"/>
          </p:nvPr>
        </p:nvSpPr>
        <p:spPr>
          <a:xfrm>
            <a:off x="414997" y="1266092"/>
            <a:ext cx="8314006" cy="3601329"/>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a:noAutofit/>
          </a:bodyPr>
          <a:lstStyle/>
          <a:p>
            <a:pPr>
              <a:lnSpc>
                <a:spcPct val="150000"/>
              </a:lnSpc>
            </a:pPr>
            <a:r>
              <a:rPr lang="en-US" sz="2000" dirty="0">
                <a:solidFill>
                  <a:srgbClr val="FF2F92"/>
                </a:solidFill>
                <a:latin typeface="Times New Roman" panose="02020603050405020304" pitchFamily="18" charset="0"/>
                <a:cs typeface="Times New Roman" panose="02020603050405020304" pitchFamily="18" charset="0"/>
              </a:rPr>
              <a:t>Key Message</a:t>
            </a:r>
            <a:br>
              <a:rPr lang="en-US" sz="1700" dirty="0">
                <a:solidFill>
                  <a:srgbClr val="0432FF"/>
                </a:solidFill>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GLP-1 receptor agonists bridge metabolism and mood; but their bidirectional brain effects require psychiatric oversight, personalized dosing, and integrated care.</a:t>
            </a:r>
            <a:br>
              <a:rPr lang="en-US" sz="1900" dirty="0">
                <a:latin typeface="Times New Roman" panose="02020603050405020304" pitchFamily="18" charset="0"/>
                <a:cs typeface="Times New Roman" panose="02020603050405020304" pitchFamily="18" charset="0"/>
              </a:rPr>
            </a:b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8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1CD05-2A91-A16D-561B-AA3E5F764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0E1F7-5E1C-54CD-27E8-FE66E87057FB}"/>
              </a:ext>
            </a:extLst>
          </p:cNvPr>
          <p:cNvSpPr>
            <a:spLocks noGrp="1"/>
          </p:cNvSpPr>
          <p:nvPr>
            <p:ph type="title"/>
          </p:nvPr>
        </p:nvSpPr>
        <p: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a:noAutofit/>
          </a:bodyPr>
          <a:lstStyle/>
          <a:p>
            <a:pPr>
              <a:lnSpc>
                <a:spcPct val="150000"/>
              </a:lnSpc>
            </a:pPr>
            <a:br>
              <a:rPr lang="en-US" sz="3600" dirty="0">
                <a:solidFill>
                  <a:srgbClr val="0432FF"/>
                </a:solidFill>
                <a:latin typeface="Arial" panose="020B0604020202020204" pitchFamily="34" charset="0"/>
                <a:cs typeface="Arial" panose="020B0604020202020204" pitchFamily="34" charset="0"/>
              </a:rPr>
            </a:br>
            <a:r>
              <a:rPr lang="en-US" sz="3600" dirty="0">
                <a:solidFill>
                  <a:srgbClr val="0432FF"/>
                </a:solidFill>
                <a:latin typeface="Arial" panose="020B0604020202020204" pitchFamily="34" charset="0"/>
                <a:cs typeface="Arial" panose="020B0604020202020204" pitchFamily="34" charset="0"/>
              </a:rPr>
              <a:t>Takeaway </a:t>
            </a:r>
            <a:br>
              <a:rPr lang="en-US" sz="3600" dirty="0">
                <a:solidFill>
                  <a:srgbClr val="0432FF"/>
                </a:solidFill>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0B6B4D45-7991-B4C1-5138-439A4D932997}"/>
              </a:ext>
            </a:extLst>
          </p:cNvPr>
          <p:cNvGraphicFramePr>
            <a:graphicFrameLocks noGrp="1"/>
          </p:cNvGraphicFramePr>
          <p:nvPr>
            <p:ph idx="1"/>
            <p:extLst>
              <p:ext uri="{D42A27DB-BD31-4B8C-83A1-F6EECF244321}">
                <p14:modId xmlns:p14="http://schemas.microsoft.com/office/powerpoint/2010/main" val="13651090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76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097E-B60A-16D0-6807-352361D3A79E}"/>
              </a:ext>
            </a:extLst>
          </p:cNvPr>
          <p:cNvSpPr>
            <a:spLocks noGrp="1"/>
          </p:cNvSpPr>
          <p:nvPr>
            <p:ph type="title"/>
          </p:nvPr>
        </p:nvSpPr>
        <p:spPr>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8100000" scaled="1"/>
            <a:tileRect/>
          </a:gradFill>
        </p:spPr>
        <p:txBody>
          <a:bodyPr>
            <a:normAutofit/>
          </a:bodyPr>
          <a:lstStyle/>
          <a:p>
            <a:r>
              <a:rPr lang="en-US" sz="3600" dirty="0">
                <a:latin typeface="Arial" panose="020B0604020202020204" pitchFamily="34" charset="0"/>
                <a:cs typeface="Arial" panose="020B0604020202020204" pitchFamily="34" charset="0"/>
              </a:rPr>
              <a:t>Case 1 </a:t>
            </a:r>
          </a:p>
        </p:txBody>
      </p:sp>
      <p:graphicFrame>
        <p:nvGraphicFramePr>
          <p:cNvPr id="3" name="Content Placeholder 2">
            <a:extLst>
              <a:ext uri="{FF2B5EF4-FFF2-40B4-BE49-F238E27FC236}">
                <a16:creationId xmlns:a16="http://schemas.microsoft.com/office/drawing/2014/main" id="{E52E3294-432F-5612-2996-443EF919A619}"/>
              </a:ext>
            </a:extLst>
          </p:cNvPr>
          <p:cNvGraphicFramePr>
            <a:graphicFrameLocks noGrp="1"/>
          </p:cNvGraphicFramePr>
          <p:nvPr>
            <p:ph idx="1"/>
            <p:extLst>
              <p:ext uri="{D42A27DB-BD31-4B8C-83A1-F6EECF244321}">
                <p14:modId xmlns:p14="http://schemas.microsoft.com/office/powerpoint/2010/main" val="2411513922"/>
              </p:ext>
            </p:extLst>
          </p:nvPr>
        </p:nvGraphicFramePr>
        <p:xfrm>
          <a:off x="457201" y="1527491"/>
          <a:ext cx="8229599" cy="5101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563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1681-0A27-C0B7-0F96-BDE4DC88FD53}"/>
              </a:ext>
            </a:extLst>
          </p:cNvPr>
          <p:cNvSpPr>
            <a:spLocks noGrp="1"/>
          </p:cNvSpPr>
          <p:nvPr>
            <p:ph type="title"/>
          </p:nvPr>
        </p:nvSpPr>
        <p:spPr>
          <a:xfrm>
            <a:off x="1219200" y="2286000"/>
            <a:ext cx="6451600" cy="1143000"/>
          </a:xfrm>
          <a:solidFill>
            <a:schemeClr val="bg1">
              <a:lumMod val="85000"/>
            </a:schemeClr>
          </a:solidFill>
        </p:spPr>
        <p:txBody>
          <a:bodyPr>
            <a:normAutofit/>
          </a:bodyPr>
          <a:lstStyle/>
          <a:p>
            <a:r>
              <a:rPr lang="en-US" sz="4000" dirty="0">
                <a:solidFill>
                  <a:srgbClr val="FF2F92"/>
                </a:solidFill>
                <a:latin typeface="Arial" panose="020B0604020202020204" pitchFamily="34" charset="0"/>
                <a:cs typeface="Arial" panose="020B0604020202020204" pitchFamily="34" charset="0"/>
              </a:rPr>
              <a:t>References </a:t>
            </a:r>
          </a:p>
        </p:txBody>
      </p:sp>
    </p:spTree>
    <p:extLst>
      <p:ext uri="{BB962C8B-B14F-4D97-AF65-F5344CB8AC3E}">
        <p14:creationId xmlns:p14="http://schemas.microsoft.com/office/powerpoint/2010/main" val="1740341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DF7-067B-1EF2-7845-5D9F1980DA61}"/>
              </a:ext>
            </a:extLst>
          </p:cNvPr>
          <p:cNvSpPr>
            <a:spLocks noGrp="1"/>
          </p:cNvSpPr>
          <p:nvPr>
            <p:ph type="title"/>
          </p:nvPr>
        </p:nvSpPr>
        <p:spPr>
          <a:solidFill>
            <a:schemeClr val="bg1">
              <a:lumMod val="85000"/>
            </a:schemeClr>
          </a:solidFill>
        </p:spPr>
        <p:txBody>
          <a:bodyPr>
            <a:normAutofit/>
          </a:bodyPr>
          <a:lstStyle/>
          <a:p>
            <a:r>
              <a:rPr lang="en-US" sz="3600" dirty="0">
                <a:solidFill>
                  <a:srgbClr val="FF2F92"/>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362316B4-A56F-5EDD-9B10-C2EEF8700C76}"/>
              </a:ext>
            </a:extLst>
          </p:cNvPr>
          <p:cNvSpPr>
            <a:spLocks noGrp="1"/>
          </p:cNvSpPr>
          <p:nvPr>
            <p:ph idx="1"/>
          </p:nvPr>
        </p:nvSpPr>
        <p:spPr/>
        <p:txBody>
          <a:bodyPr>
            <a:normAutofit/>
          </a:bodyPr>
          <a:lstStyle/>
          <a:p>
            <a:pPr marL="0" indent="0">
              <a:buNone/>
            </a:pPr>
            <a:r>
              <a:rPr lang="en-US" sz="1500" dirty="0">
                <a:latin typeface="Times New Roman" panose="02020603050405020304" pitchFamily="18" charset="0"/>
                <a:cs typeface="Times New Roman" panose="02020603050405020304" pitchFamily="18" charset="0"/>
              </a:rPr>
              <a:t>Baron DA, </a:t>
            </a:r>
            <a:r>
              <a:rPr lang="en-US" sz="1500" dirty="0" err="1">
                <a:latin typeface="Times New Roman" panose="02020603050405020304" pitchFamily="18" charset="0"/>
                <a:cs typeface="Times New Roman" panose="02020603050405020304" pitchFamily="18" charset="0"/>
              </a:rPr>
              <a:t>Mishrekar</a:t>
            </a:r>
            <a:r>
              <a:rPr lang="en-US" sz="1500" dirty="0">
                <a:latin typeface="Times New Roman" panose="02020603050405020304" pitchFamily="18" charset="0"/>
                <a:cs typeface="Times New Roman" panose="02020603050405020304" pitchFamily="18" charset="0"/>
              </a:rPr>
              <a:t> A, Kazmi S. Effects of exercise on mortality rates of individuals with severe mental illness. Front Psychiatry. 2022 Oct 4;13:907624. </a:t>
            </a:r>
            <a:r>
              <a:rPr lang="en-US" sz="1500" dirty="0" err="1">
                <a:latin typeface="Times New Roman" panose="02020603050405020304" pitchFamily="18" charset="0"/>
                <a:cs typeface="Times New Roman" panose="02020603050405020304" pitchFamily="18" charset="0"/>
              </a:rPr>
              <a:t>doi</a:t>
            </a:r>
            <a:r>
              <a:rPr lang="en-US" sz="1500" dirty="0">
                <a:latin typeface="Times New Roman" panose="02020603050405020304" pitchFamily="18" charset="0"/>
                <a:cs typeface="Times New Roman" panose="02020603050405020304" pitchFamily="18" charset="0"/>
              </a:rPr>
              <a:t>: 10.3389/fpsyt.2022.907624. PMID: 36267854; PMCID: PMC9577093.</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Severe Mental Illness and Cardiovascular Disease: </a:t>
            </a:r>
            <a:r>
              <a:rPr lang="en-US" sz="1500" i="1" dirty="0">
                <a:latin typeface="Times New Roman" panose="02020603050405020304" pitchFamily="18" charset="0"/>
                <a:cs typeface="Times New Roman" panose="02020603050405020304" pitchFamily="18" charset="0"/>
              </a:rPr>
              <a:t>JACC</a:t>
            </a:r>
            <a:r>
              <a:rPr lang="en-US" sz="1500" dirty="0">
                <a:latin typeface="Times New Roman" panose="02020603050405020304" pitchFamily="18" charset="0"/>
                <a:cs typeface="Times New Roman" panose="02020603050405020304" pitchFamily="18" charset="0"/>
              </a:rPr>
              <a:t> State-of-the-Art Review</a:t>
            </a:r>
          </a:p>
          <a:p>
            <a:pPr marL="0" indent="0">
              <a:buNone/>
            </a:pPr>
            <a:r>
              <a:rPr lang="en-US" sz="1500" dirty="0">
                <a:latin typeface="Times New Roman" panose="02020603050405020304" pitchFamily="18" charset="0"/>
                <a:cs typeface="Times New Roman" panose="02020603050405020304" pitchFamily="18" charset="0"/>
              </a:rPr>
              <a:t>Authors: </a:t>
            </a:r>
            <a:r>
              <a:rPr lang="en-US" sz="1500" dirty="0">
                <a:latin typeface="Times New Roman" panose="02020603050405020304" pitchFamily="18" charset="0"/>
                <a:cs typeface="Times New Roman" panose="02020603050405020304" pitchFamily="18" charset="0"/>
                <a:hlinkClick r:id="rId2"/>
              </a:rPr>
              <a:t>Michael Goldfarb</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3"/>
              </a:rPr>
              <a:t>michael.j.goldfarb@mcgill.ca</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4"/>
              </a:rPr>
              <a:t>Marc De Hert</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5"/>
              </a:rPr>
              <a:t>Johan Detraux</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6"/>
              </a:rPr>
              <a:t>Katherine Di Palo</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7"/>
              </a:rPr>
              <a:t>Haroon Munir</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8"/>
              </a:rPr>
              <a:t>Sanela Music</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9"/>
              </a:rPr>
              <a:t>Ileana Piña</a:t>
            </a:r>
            <a:r>
              <a:rPr lang="en-US" sz="1500" dirty="0">
                <a:latin typeface="Times New Roman" panose="02020603050405020304" pitchFamily="18" charset="0"/>
                <a:cs typeface="Times New Roman" panose="02020603050405020304" pitchFamily="18" charset="0"/>
              </a:rPr>
              <a:t>, and </a:t>
            </a:r>
            <a:r>
              <a:rPr lang="en-US" sz="1500" dirty="0">
                <a:latin typeface="Times New Roman" panose="02020603050405020304" pitchFamily="18" charset="0"/>
                <a:cs typeface="Times New Roman" panose="02020603050405020304" pitchFamily="18" charset="0"/>
                <a:hlinkClick r:id="rId10"/>
              </a:rPr>
              <a:t>Petter Andreas </a:t>
            </a:r>
            <a:r>
              <a:rPr lang="en-US" sz="1500" dirty="0" err="1">
                <a:latin typeface="Times New Roman" panose="02020603050405020304" pitchFamily="18" charset="0"/>
                <a:cs typeface="Times New Roman" panose="02020603050405020304" pitchFamily="18" charset="0"/>
                <a:hlinkClick r:id="rId10"/>
              </a:rPr>
              <a:t>Ringen</a:t>
            </a:r>
            <a:r>
              <a:rPr lang="en-US" sz="1500" u="sng" cap="all" dirty="0" err="1">
                <a:latin typeface="Times New Roman" panose="02020603050405020304" pitchFamily="18" charset="0"/>
                <a:cs typeface="Times New Roman" panose="02020603050405020304" pitchFamily="18" charset="0"/>
                <a:hlinkClick r:id="rId11"/>
              </a:rPr>
              <a:t>Authors</a:t>
            </a:r>
            <a:r>
              <a:rPr lang="en-US" sz="1500" u="sng" cap="all" dirty="0">
                <a:latin typeface="Times New Roman" panose="02020603050405020304" pitchFamily="18" charset="0"/>
                <a:cs typeface="Times New Roman" panose="02020603050405020304" pitchFamily="18" charset="0"/>
                <a:hlinkClick r:id="rId11"/>
              </a:rPr>
              <a:t> Info &amp; Affiliations</a:t>
            </a:r>
            <a:r>
              <a:rPr lang="en-US" sz="1500" u="sng" cap="all"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Publication: JACC. Volume 80, Number 9</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err="1">
                <a:latin typeface="Times New Roman" panose="02020603050405020304" pitchFamily="18" charset="0"/>
                <a:cs typeface="Times New Roman" panose="02020603050405020304" pitchFamily="18" charset="0"/>
              </a:rPr>
              <a:t>Alhabeeb</a:t>
            </a:r>
            <a:r>
              <a:rPr lang="en-US" sz="1500" dirty="0">
                <a:latin typeface="Times New Roman" panose="02020603050405020304" pitchFamily="18" charset="0"/>
                <a:cs typeface="Times New Roman" panose="02020603050405020304" pitchFamily="18" charset="0"/>
              </a:rPr>
              <a:t>, H., </a:t>
            </a:r>
            <a:r>
              <a:rPr lang="en-US" sz="1500" dirty="0" err="1">
                <a:latin typeface="Times New Roman" panose="02020603050405020304" pitchFamily="18" charset="0"/>
                <a:cs typeface="Times New Roman" panose="02020603050405020304" pitchFamily="18" charset="0"/>
              </a:rPr>
              <a:t>AlFaiz</a:t>
            </a:r>
            <a:r>
              <a:rPr lang="en-US" sz="1500" dirty="0">
                <a:latin typeface="Times New Roman" panose="02020603050405020304" pitchFamily="18" charset="0"/>
                <a:cs typeface="Times New Roman" panose="02020603050405020304" pitchFamily="18" charset="0"/>
              </a:rPr>
              <a:t>, A., </a:t>
            </a:r>
            <a:r>
              <a:rPr lang="en-US" sz="1500" dirty="0" err="1">
                <a:latin typeface="Times New Roman" panose="02020603050405020304" pitchFamily="18" charset="0"/>
                <a:cs typeface="Times New Roman" panose="02020603050405020304" pitchFamily="18" charset="0"/>
              </a:rPr>
              <a:t>Kutbi</a:t>
            </a:r>
            <a:r>
              <a:rPr lang="en-US" sz="1500" dirty="0">
                <a:latin typeface="Times New Roman" panose="02020603050405020304" pitchFamily="18" charset="0"/>
                <a:cs typeface="Times New Roman" panose="02020603050405020304" pitchFamily="18" charset="0"/>
              </a:rPr>
              <a:t>, E., AlShahrani, D., </a:t>
            </a:r>
            <a:r>
              <a:rPr lang="en-US" sz="1500" dirty="0" err="1">
                <a:latin typeface="Times New Roman" panose="02020603050405020304" pitchFamily="18" charset="0"/>
                <a:cs typeface="Times New Roman" panose="02020603050405020304" pitchFamily="18" charset="0"/>
              </a:rPr>
              <a:t>Alsuhail</a:t>
            </a:r>
            <a:r>
              <a:rPr lang="en-US" sz="1500" dirty="0">
                <a:latin typeface="Times New Roman" panose="02020603050405020304" pitchFamily="18" charset="0"/>
                <a:cs typeface="Times New Roman" panose="02020603050405020304" pitchFamily="18" charset="0"/>
              </a:rPr>
              <a:t>, A., </a:t>
            </a:r>
            <a:r>
              <a:rPr lang="en-US" sz="1500" dirty="0" err="1">
                <a:latin typeface="Times New Roman" panose="02020603050405020304" pitchFamily="18" charset="0"/>
                <a:cs typeface="Times New Roman" panose="02020603050405020304" pitchFamily="18" charset="0"/>
              </a:rPr>
              <a:t>AlRajhi</a:t>
            </a:r>
            <a:r>
              <a:rPr lang="en-US" sz="1500" dirty="0">
                <a:latin typeface="Times New Roman" panose="02020603050405020304" pitchFamily="18" charset="0"/>
                <a:cs typeface="Times New Roman" panose="02020603050405020304" pitchFamily="18" charset="0"/>
              </a:rPr>
              <a:t>, S., Alotaibi, N., Alotaibi, K., AlAmri, S., Alghamdi, S., &amp; </a:t>
            </a:r>
            <a:r>
              <a:rPr lang="en-US" sz="1500" dirty="0" err="1">
                <a:latin typeface="Times New Roman" panose="02020603050405020304" pitchFamily="18" charset="0"/>
                <a:cs typeface="Times New Roman" panose="02020603050405020304" pitchFamily="18" charset="0"/>
              </a:rPr>
              <a:t>AlJohani</a:t>
            </a:r>
            <a:r>
              <a:rPr lang="en-US" sz="1500" dirty="0">
                <a:latin typeface="Times New Roman" panose="02020603050405020304" pitchFamily="18" charset="0"/>
                <a:cs typeface="Times New Roman" panose="02020603050405020304" pitchFamily="18" charset="0"/>
              </a:rPr>
              <a:t>, N. (2021). Gut Hormones in Health and Obesity: The Upcoming Role of Short Chain Fatty Acids. Nutrients, 13(2), 481. https://</a:t>
            </a:r>
            <a:r>
              <a:rPr lang="en-US" sz="1500" dirty="0" err="1">
                <a:latin typeface="Times New Roman" panose="02020603050405020304" pitchFamily="18" charset="0"/>
                <a:cs typeface="Times New Roman" panose="02020603050405020304" pitchFamily="18" charset="0"/>
              </a:rPr>
              <a:t>doi.org</a:t>
            </a:r>
            <a:r>
              <a:rPr lang="en-US" sz="1500" dirty="0">
                <a:latin typeface="Times New Roman" panose="02020603050405020304" pitchFamily="18" charset="0"/>
                <a:cs typeface="Times New Roman" panose="02020603050405020304" pitchFamily="18" charset="0"/>
              </a:rPr>
              <a:t>/10.3390/nu13020481</a:t>
            </a:r>
          </a:p>
          <a:p>
            <a:pPr marL="0" indent="0">
              <a:buNone/>
            </a:pPr>
            <a:endParaRPr 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1600" dirty="0">
                <a:latin typeface="Times New Roman" panose="02020603050405020304" pitchFamily="18" charset="0"/>
                <a:cs typeface="Times New Roman" panose="02020603050405020304" pitchFamily="18" charset="0"/>
              </a:rPr>
              <a:t>Adapted from Endocrine Society &amp; AACE Guidelines (Handelsman et al., 2020; Garvey et al., 2022);</a:t>
            </a: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08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A190-4767-E5EA-33AA-9C96B9AD4798}"/>
              </a:ext>
            </a:extLst>
          </p:cNvPr>
          <p:cNvSpPr>
            <a:spLocks noGrp="1"/>
          </p:cNvSpPr>
          <p:nvPr>
            <p:ph type="title"/>
          </p:nvPr>
        </p:nvSpPr>
        <p:spPr>
          <a:solidFill>
            <a:schemeClr val="bg1">
              <a:lumMod val="85000"/>
            </a:schemeClr>
          </a:solidFill>
        </p:spPr>
        <p:txBody>
          <a:bodyPr>
            <a:normAutofit/>
          </a:bodyPr>
          <a:lstStyle/>
          <a:p>
            <a:r>
              <a:rPr lang="en-US" sz="3600" dirty="0">
                <a:solidFill>
                  <a:srgbClr val="FF2F92"/>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14A89D66-C8A7-42B2-346F-9470A2B17732}"/>
              </a:ext>
            </a:extLst>
          </p:cNvPr>
          <p:cNvSpPr>
            <a:spLocks noGrp="1"/>
          </p:cNvSpPr>
          <p:nvPr>
            <p:ph idx="1"/>
          </p:nvPr>
        </p:nvSpPr>
        <p:spPr/>
        <p:txBody>
          <a:bodyPr>
            <a:normAutofit/>
          </a:bodyPr>
          <a:lstStyle/>
          <a:p>
            <a:pPr marL="0" indent="0">
              <a:buNone/>
            </a:pPr>
            <a:r>
              <a:rPr lang="en-US" sz="1500" dirty="0">
                <a:latin typeface="Times New Roman" panose="02020603050405020304" pitchFamily="18" charset="0"/>
                <a:cs typeface="Times New Roman" panose="02020603050405020304" pitchFamily="18" charset="0"/>
              </a:rPr>
              <a:t>Gunturu S. The Potential Role of GLP-1 Agonists in Psychiatric Disorders: A Paradigm Shift in Mental Health Treatment. Indian J Psychol Med. 2024 May;46(3):193-195. </a:t>
            </a:r>
            <a:r>
              <a:rPr lang="en-US" sz="1500" dirty="0" err="1">
                <a:latin typeface="Times New Roman" panose="02020603050405020304" pitchFamily="18" charset="0"/>
                <a:cs typeface="Times New Roman" panose="02020603050405020304" pitchFamily="18" charset="0"/>
              </a:rPr>
              <a:t>doi</a:t>
            </a:r>
            <a:r>
              <a:rPr lang="en-US" sz="1500" dirty="0">
                <a:latin typeface="Times New Roman" panose="02020603050405020304" pitchFamily="18" charset="0"/>
                <a:cs typeface="Times New Roman" panose="02020603050405020304" pitchFamily="18" charset="0"/>
              </a:rPr>
              <a:t>: 10.1177/02537176241246744. </a:t>
            </a:r>
            <a:r>
              <a:rPr lang="en-US" sz="1500" dirty="0" err="1">
                <a:latin typeface="Times New Roman" panose="02020603050405020304" pitchFamily="18" charset="0"/>
                <a:cs typeface="Times New Roman" panose="02020603050405020304" pitchFamily="18" charset="0"/>
              </a:rPr>
              <a:t>Epub</a:t>
            </a:r>
            <a:r>
              <a:rPr lang="en-US" sz="1500" dirty="0">
                <a:latin typeface="Times New Roman" panose="02020603050405020304" pitchFamily="18" charset="0"/>
                <a:cs typeface="Times New Roman" panose="02020603050405020304" pitchFamily="18" charset="0"/>
              </a:rPr>
              <a:t> 2024 Apr 12. PMID: 38699771; PMCID: PMC11062310.</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hlinkClick r:id="rId3"/>
              </a:rPr>
              <a:t>https://www.jlgh.org/Past-Issues/Volume-20-Issue-2/YanWray_glp1_safety.aspx</a:t>
            </a: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Amorim Moreira Alves G, Teranishi M, Teixeira de Castro Gonçalves Ortega AC, James F, Perera Molligoda Arachchige AS. Mechanisms of GLP-1 in Modulating Craving and Addiction: Neurobiological and Translational Insights. Med Sci (Basel). 2025 Aug 15;13(3):136. </a:t>
            </a:r>
            <a:r>
              <a:rPr lang="en-US" sz="1500" dirty="0" err="1">
                <a:latin typeface="Times New Roman" panose="02020603050405020304" pitchFamily="18" charset="0"/>
                <a:cs typeface="Times New Roman" panose="02020603050405020304" pitchFamily="18" charset="0"/>
              </a:rPr>
              <a:t>doi</a:t>
            </a:r>
            <a:r>
              <a:rPr lang="en-US" sz="1500" dirty="0">
                <a:latin typeface="Times New Roman" panose="02020603050405020304" pitchFamily="18" charset="0"/>
                <a:cs typeface="Times New Roman" panose="02020603050405020304" pitchFamily="18" charset="0"/>
              </a:rPr>
              <a:t>: 10.3390/medsci13030136. PMID: 40843757; PMCID: PMC12372146.</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Kornelius, E., Huang, JY., Lo, SC. et al. The risk of depression, anxiety, and suicidal behavior in patients with obesity on glucagon like peptide-1 receptor agonist therapy. Sci Rep 14, 24433 (2024). https://</a:t>
            </a:r>
            <a:r>
              <a:rPr lang="en-US" sz="1500" dirty="0" err="1">
                <a:latin typeface="Times New Roman" panose="02020603050405020304" pitchFamily="18" charset="0"/>
                <a:cs typeface="Times New Roman" panose="02020603050405020304" pitchFamily="18" charset="0"/>
              </a:rPr>
              <a:t>doi.org</a:t>
            </a:r>
            <a:r>
              <a:rPr lang="en-US" sz="1500" dirty="0">
                <a:latin typeface="Times New Roman" panose="02020603050405020304" pitchFamily="18" charset="0"/>
                <a:cs typeface="Times New Roman" panose="02020603050405020304" pitchFamily="18" charset="0"/>
              </a:rPr>
              <a:t>/10.1038/s41598-024-75965-2</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772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FCDDE-79E3-0E0E-5997-BBEEFC91E823}"/>
              </a:ext>
            </a:extLst>
          </p:cNvPr>
          <p:cNvPicPr>
            <a:picLocks noChangeAspect="1"/>
          </p:cNvPicPr>
          <p:nvPr/>
        </p:nvPicPr>
        <p:blipFill>
          <a:blip r:embed="rId2"/>
          <a:stretch>
            <a:fillRect/>
          </a:stretch>
        </p:blipFill>
        <p:spPr>
          <a:xfrm>
            <a:off x="1131477" y="1187021"/>
            <a:ext cx="6881046" cy="3978104"/>
          </a:xfrm>
          <a:prstGeom prst="rect">
            <a:avLst/>
          </a:prstGeom>
        </p:spPr>
      </p:pic>
    </p:spTree>
    <p:extLst>
      <p:ext uri="{BB962C8B-B14F-4D97-AF65-F5344CB8AC3E}">
        <p14:creationId xmlns:p14="http://schemas.microsoft.com/office/powerpoint/2010/main" val="432926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8526-8E54-1078-E6E9-A7FA3DFAE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D9C36-5626-3F8B-FDD3-BDDA91A17C85}"/>
              </a:ext>
            </a:extLst>
          </p:cNvPr>
          <p:cNvSpPr>
            <a:spLocks noGrp="1"/>
          </p:cNvSpPr>
          <p:nvPr>
            <p:ph type="title"/>
          </p:nvPr>
        </p:nvSpPr>
        <p:spPr>
          <a:xfrm>
            <a:off x="457200" y="356525"/>
            <a:ext cx="8229600" cy="1143000"/>
          </a:xfrm>
          <a:solidFill>
            <a:schemeClr val="accent6">
              <a:lumMod val="40000"/>
              <a:lumOff val="60000"/>
            </a:schemeClr>
          </a:solidFill>
        </p:spPr>
        <p:txBody>
          <a:bodyPr>
            <a:normAutofit/>
          </a:bodyPr>
          <a:lstStyle/>
          <a:p>
            <a:r>
              <a:rPr lang="en-US" sz="3000" dirty="0">
                <a:solidFill>
                  <a:srgbClr val="0432FF"/>
                </a:solidFill>
                <a:latin typeface="Arial" panose="020B0604020202020204" pitchFamily="34" charset="0"/>
                <a:cs typeface="Arial" panose="020B0604020202020204" pitchFamily="34" charset="0"/>
              </a:rPr>
              <a:t>Clinical Dosing &amp; Indications</a:t>
            </a:r>
          </a:p>
        </p:txBody>
      </p:sp>
      <p:sp>
        <p:nvSpPr>
          <p:cNvPr id="3" name="Content Placeholder 2">
            <a:extLst>
              <a:ext uri="{FF2B5EF4-FFF2-40B4-BE49-F238E27FC236}">
                <a16:creationId xmlns:a16="http://schemas.microsoft.com/office/drawing/2014/main" id="{5A7ED6F3-1CEC-6332-1F7B-E290F1451E27}"/>
              </a:ext>
            </a:extLst>
          </p:cNvPr>
          <p:cNvSpPr>
            <a:spLocks noGrp="1"/>
          </p:cNvSpPr>
          <p:nvPr>
            <p:ph idx="1"/>
          </p:nvPr>
        </p:nvSpPr>
        <p:spPr>
          <a:xfrm>
            <a:off x="457200" y="1777621"/>
            <a:ext cx="8229600" cy="4525963"/>
          </a:xfrm>
          <a:solidFill>
            <a:schemeClr val="bg1">
              <a:lumMod val="95000"/>
            </a:schemeClr>
          </a:solidFill>
        </p:spPr>
        <p:txBody>
          <a:bodyPr>
            <a:normAutofit/>
          </a:bodyPr>
          <a:lstStyle/>
          <a:p>
            <a:pPr marL="114300" indent="0">
              <a:lnSpc>
                <a:spcPct val="200000"/>
              </a:lnSpc>
              <a:buNone/>
            </a:pPr>
            <a:endParaRPr lang="en-US" sz="1600" dirty="0">
              <a:latin typeface="Times New Roman" panose="02020603050405020304" pitchFamily="18" charset="0"/>
              <a:cs typeface="Times New Roman" panose="02020603050405020304" pitchFamily="18" charset="0"/>
              <a:sym typeface="Wingdings" pitchFamily="2" charset="2"/>
            </a:endParaRPr>
          </a:p>
          <a:p>
            <a:pPr lvl="2">
              <a:lnSpc>
                <a:spcPct val="200000"/>
              </a:lnSpc>
              <a:buFont typeface="Wingdings" pitchFamily="2" charset="2"/>
              <a:buChar char="ü"/>
            </a:pPr>
            <a:endParaRPr lang="en-US" sz="1500" dirty="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A1F323-09AA-9FC3-B963-8848DFBC9EEA}"/>
              </a:ext>
            </a:extLst>
          </p:cNvPr>
          <p:cNvPicPr>
            <a:picLocks noChangeAspect="1"/>
          </p:cNvPicPr>
          <p:nvPr/>
        </p:nvPicPr>
        <p:blipFill>
          <a:blip r:embed="rId3"/>
          <a:stretch>
            <a:fillRect/>
          </a:stretch>
        </p:blipFill>
        <p:spPr>
          <a:xfrm>
            <a:off x="841341" y="1777621"/>
            <a:ext cx="7461317" cy="4380585"/>
          </a:xfrm>
          <a:prstGeom prst="rect">
            <a:avLst/>
          </a:prstGeom>
        </p:spPr>
      </p:pic>
    </p:spTree>
    <p:extLst>
      <p:ext uri="{BB962C8B-B14F-4D97-AF65-F5344CB8AC3E}">
        <p14:creationId xmlns:p14="http://schemas.microsoft.com/office/powerpoint/2010/main" val="4076050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2C95-6CF0-960A-C599-A16059EFF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F980A-308A-C038-8489-6A27698E7669}"/>
              </a:ext>
            </a:extLst>
          </p:cNvPr>
          <p:cNvSpPr>
            <a:spLocks noGrp="1"/>
          </p:cNvSpPr>
          <p:nvPr>
            <p:ph type="title"/>
          </p:nvPr>
        </p:nvSpPr>
        <p:spPr>
          <a:xfrm>
            <a:off x="457200" y="356525"/>
            <a:ext cx="8229600" cy="1143000"/>
          </a:xfrm>
          <a:solidFill>
            <a:schemeClr val="accent6">
              <a:lumMod val="40000"/>
              <a:lumOff val="60000"/>
            </a:schemeClr>
          </a:solidFill>
        </p:spPr>
        <p:txBody>
          <a:bodyPr>
            <a:normAutofit/>
          </a:bodyPr>
          <a:lstStyle/>
          <a:p>
            <a:r>
              <a:rPr lang="en-US" sz="3000" dirty="0">
                <a:solidFill>
                  <a:srgbClr val="0432FF"/>
                </a:solidFill>
                <a:latin typeface="Arial" panose="020B0604020202020204" pitchFamily="34" charset="0"/>
                <a:cs typeface="Arial" panose="020B0604020202020204" pitchFamily="34" charset="0"/>
              </a:rPr>
              <a:t>Clinical Dosing &amp; Indications</a:t>
            </a:r>
          </a:p>
        </p:txBody>
      </p:sp>
      <p:sp>
        <p:nvSpPr>
          <p:cNvPr id="3" name="Content Placeholder 2">
            <a:extLst>
              <a:ext uri="{FF2B5EF4-FFF2-40B4-BE49-F238E27FC236}">
                <a16:creationId xmlns:a16="http://schemas.microsoft.com/office/drawing/2014/main" id="{2A2580BC-22A9-AF23-800E-36F83BD7B880}"/>
              </a:ext>
            </a:extLst>
          </p:cNvPr>
          <p:cNvSpPr>
            <a:spLocks noGrp="1"/>
          </p:cNvSpPr>
          <p:nvPr>
            <p:ph idx="1"/>
          </p:nvPr>
        </p:nvSpPr>
        <p:spPr>
          <a:xfrm>
            <a:off x="457200" y="1777621"/>
            <a:ext cx="8229600" cy="4525963"/>
          </a:xfrm>
          <a:solidFill>
            <a:schemeClr val="bg1">
              <a:lumMod val="95000"/>
            </a:schemeClr>
          </a:solidFill>
        </p:spPr>
        <p:txBody>
          <a:bodyPr>
            <a:normAutofit/>
          </a:bodyPr>
          <a:lstStyle/>
          <a:p>
            <a:pPr marL="114300" indent="0">
              <a:lnSpc>
                <a:spcPct val="200000"/>
              </a:lnSpc>
              <a:buNone/>
            </a:pPr>
            <a:endParaRPr lang="en-US" sz="1600" dirty="0">
              <a:latin typeface="Times New Roman" panose="02020603050405020304" pitchFamily="18" charset="0"/>
              <a:cs typeface="Times New Roman" panose="02020603050405020304" pitchFamily="18" charset="0"/>
              <a:sym typeface="Wingdings" pitchFamily="2" charset="2"/>
            </a:endParaRPr>
          </a:p>
          <a:p>
            <a:pPr lvl="2">
              <a:lnSpc>
                <a:spcPct val="200000"/>
              </a:lnSpc>
              <a:buFont typeface="Wingdings" pitchFamily="2" charset="2"/>
              <a:buChar char="ü"/>
            </a:pPr>
            <a:endParaRPr lang="en-US" sz="1500" dirty="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endParaRPr lang="en-US"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281FBBF-E8D0-05C8-A81F-BE5FB851140B}"/>
              </a:ext>
            </a:extLst>
          </p:cNvPr>
          <p:cNvPicPr>
            <a:picLocks noChangeAspect="1"/>
          </p:cNvPicPr>
          <p:nvPr/>
        </p:nvPicPr>
        <p:blipFill>
          <a:blip r:embed="rId3"/>
          <a:stretch>
            <a:fillRect/>
          </a:stretch>
        </p:blipFill>
        <p:spPr>
          <a:xfrm>
            <a:off x="592946" y="2147276"/>
            <a:ext cx="7715785" cy="3310988"/>
          </a:xfrm>
          <a:prstGeom prst="rect">
            <a:avLst/>
          </a:prstGeom>
        </p:spPr>
      </p:pic>
    </p:spTree>
    <p:extLst>
      <p:ext uri="{BB962C8B-B14F-4D97-AF65-F5344CB8AC3E}">
        <p14:creationId xmlns:p14="http://schemas.microsoft.com/office/powerpoint/2010/main" val="1165319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74AE2-429A-6A8F-4B20-31681C4DE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DA623-D0D5-10E0-96C0-F1061F39123A}"/>
              </a:ext>
            </a:extLst>
          </p:cNvPr>
          <p:cNvSpPr>
            <a:spLocks noGrp="1"/>
          </p:cNvSpPr>
          <p:nvPr>
            <p:ph type="title"/>
          </p:nvPr>
        </p:nvSpPr>
        <p:spPr>
          <a:xfrm>
            <a:off x="457200" y="356525"/>
            <a:ext cx="8229600" cy="1143000"/>
          </a:xfrm>
          <a:solidFill>
            <a:schemeClr val="accent6">
              <a:lumMod val="40000"/>
              <a:lumOff val="60000"/>
            </a:schemeClr>
          </a:solidFill>
        </p:spPr>
        <p:txBody>
          <a:bodyPr>
            <a:normAutofit/>
          </a:bodyPr>
          <a:lstStyle/>
          <a:p>
            <a:r>
              <a:rPr lang="en-US" sz="3000" dirty="0">
                <a:solidFill>
                  <a:srgbClr val="0432FF"/>
                </a:solidFill>
                <a:latin typeface="Arial" panose="020B0604020202020204" pitchFamily="34" charset="0"/>
                <a:cs typeface="Arial" panose="020B0604020202020204" pitchFamily="34" charset="0"/>
              </a:rPr>
              <a:t>Clinical Dosing &amp; Indications</a:t>
            </a:r>
          </a:p>
        </p:txBody>
      </p:sp>
      <p:sp>
        <p:nvSpPr>
          <p:cNvPr id="3" name="Content Placeholder 2">
            <a:extLst>
              <a:ext uri="{FF2B5EF4-FFF2-40B4-BE49-F238E27FC236}">
                <a16:creationId xmlns:a16="http://schemas.microsoft.com/office/drawing/2014/main" id="{87720523-4324-CAC8-9951-D3B600C788CE}"/>
              </a:ext>
            </a:extLst>
          </p:cNvPr>
          <p:cNvSpPr>
            <a:spLocks noGrp="1"/>
          </p:cNvSpPr>
          <p:nvPr>
            <p:ph idx="1"/>
          </p:nvPr>
        </p:nvSpPr>
        <p:spPr>
          <a:xfrm>
            <a:off x="457200" y="1777621"/>
            <a:ext cx="8229600" cy="4525963"/>
          </a:xfrm>
          <a:solidFill>
            <a:schemeClr val="bg1">
              <a:lumMod val="95000"/>
            </a:schemeClr>
          </a:solidFill>
        </p:spPr>
        <p:txBody>
          <a:bodyPr>
            <a:normAutofit/>
          </a:bodyPr>
          <a:lstStyle/>
          <a:p>
            <a:pPr marL="114300" indent="0">
              <a:lnSpc>
                <a:spcPct val="200000"/>
              </a:lnSpc>
              <a:buNone/>
            </a:pPr>
            <a:endParaRPr lang="en-US" sz="1600" dirty="0">
              <a:latin typeface="Times New Roman" panose="02020603050405020304" pitchFamily="18" charset="0"/>
              <a:cs typeface="Times New Roman" panose="02020603050405020304" pitchFamily="18" charset="0"/>
              <a:sym typeface="Wingdings" pitchFamily="2" charset="2"/>
            </a:endParaRPr>
          </a:p>
          <a:p>
            <a:pPr lvl="2">
              <a:lnSpc>
                <a:spcPct val="200000"/>
              </a:lnSpc>
              <a:buFont typeface="Wingdings" pitchFamily="2" charset="2"/>
              <a:buChar char="ü"/>
            </a:pPr>
            <a:endParaRPr lang="en-US" sz="1500" dirty="0">
              <a:latin typeface="Times New Roman" panose="02020603050405020304" pitchFamily="18" charset="0"/>
              <a:cs typeface="Times New Roman" panose="02020603050405020304" pitchFamily="18" charset="0"/>
            </a:endParaRPr>
          </a:p>
          <a:p>
            <a:pPr>
              <a:lnSpc>
                <a:spcPct val="200000"/>
              </a:lnSpc>
              <a:buFont typeface="Wingdings" pitchFamily="2" charset="2"/>
              <a:buChar char="§"/>
            </a:pP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FED21C2-CBB2-1CE5-A7DB-089E539E946F}"/>
              </a:ext>
            </a:extLst>
          </p:cNvPr>
          <p:cNvPicPr>
            <a:picLocks noChangeAspect="1"/>
          </p:cNvPicPr>
          <p:nvPr/>
        </p:nvPicPr>
        <p:blipFill>
          <a:blip r:embed="rId3"/>
          <a:stretch>
            <a:fillRect/>
          </a:stretch>
        </p:blipFill>
        <p:spPr>
          <a:xfrm>
            <a:off x="685800" y="2439554"/>
            <a:ext cx="7772400" cy="2718377"/>
          </a:xfrm>
          <a:prstGeom prst="rect">
            <a:avLst/>
          </a:prstGeom>
        </p:spPr>
      </p:pic>
    </p:spTree>
    <p:extLst>
      <p:ext uri="{BB962C8B-B14F-4D97-AF65-F5344CB8AC3E}">
        <p14:creationId xmlns:p14="http://schemas.microsoft.com/office/powerpoint/2010/main" val="104679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43FA-1586-EA77-3A6C-070E4D70A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C96D0-347C-5234-7F3C-E60DE19EE4F4}"/>
              </a:ext>
            </a:extLst>
          </p:cNvPr>
          <p:cNvSpPr>
            <a:spLocks noGrp="1"/>
          </p:cNvSpPr>
          <p:nvPr>
            <p:ph type="title"/>
          </p:nvPr>
        </p:nvSpPr>
        <p:spPr>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txBody>
          <a:bodyPr>
            <a:normAutofit/>
          </a:bodyPr>
          <a:lstStyle/>
          <a:p>
            <a:r>
              <a:rPr lang="en-US" sz="3600" dirty="0">
                <a:latin typeface="Arial" panose="020B0604020202020204" pitchFamily="34" charset="0"/>
                <a:cs typeface="Arial" panose="020B0604020202020204" pitchFamily="34" charset="0"/>
              </a:rPr>
              <a:t>Case 2</a:t>
            </a:r>
          </a:p>
        </p:txBody>
      </p:sp>
      <p:graphicFrame>
        <p:nvGraphicFramePr>
          <p:cNvPr id="4" name="Content Placeholder 3">
            <a:extLst>
              <a:ext uri="{FF2B5EF4-FFF2-40B4-BE49-F238E27FC236}">
                <a16:creationId xmlns:a16="http://schemas.microsoft.com/office/drawing/2014/main" id="{87D8FC92-EFCE-E6FC-4746-AF4BF88DC9C2}"/>
              </a:ext>
            </a:extLst>
          </p:cNvPr>
          <p:cNvGraphicFramePr>
            <a:graphicFrameLocks noGrp="1"/>
          </p:cNvGraphicFramePr>
          <p:nvPr>
            <p:ph idx="1"/>
            <p:extLst>
              <p:ext uri="{D42A27DB-BD31-4B8C-83A1-F6EECF244321}">
                <p14:modId xmlns:p14="http://schemas.microsoft.com/office/powerpoint/2010/main" val="1239342599"/>
              </p:ext>
            </p:extLst>
          </p:nvPr>
        </p:nvGraphicFramePr>
        <p:xfrm>
          <a:off x="457200" y="1781824"/>
          <a:ext cx="8229600" cy="436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76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76D17-5B75-A239-9A95-2175201EC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46F9D-01D7-6B92-3CA8-6AFD54331169}"/>
              </a:ext>
            </a:extLst>
          </p:cNvPr>
          <p:cNvSpPr>
            <a:spLocks noGrp="1"/>
          </p:cNvSpPr>
          <p:nvPr>
            <p:ph type="title"/>
          </p:nvPr>
        </p:nvSpPr>
        <p:spPr>
          <a:xfrm>
            <a:off x="729049" y="274638"/>
            <a:ext cx="7556822"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a:normAutofit/>
          </a:bodyPr>
          <a:lstStyle/>
          <a:p>
            <a:r>
              <a:rPr lang="en-US" sz="3600" dirty="0">
                <a:latin typeface="Arial" panose="020B0604020202020204" pitchFamily="34" charset="0"/>
                <a:cs typeface="Arial" panose="020B0604020202020204" pitchFamily="34" charset="0"/>
              </a:rPr>
              <a:t>This is What We Have!</a:t>
            </a:r>
          </a:p>
        </p:txBody>
      </p:sp>
      <p:pic>
        <p:nvPicPr>
          <p:cNvPr id="10" name="Picture 9">
            <a:extLst>
              <a:ext uri="{FF2B5EF4-FFF2-40B4-BE49-F238E27FC236}">
                <a16:creationId xmlns:a16="http://schemas.microsoft.com/office/drawing/2014/main" id="{9E2D2B59-80E0-5202-F0DD-AA5B36654397}"/>
              </a:ext>
            </a:extLst>
          </p:cNvPr>
          <p:cNvPicPr>
            <a:picLocks noChangeAspect="1"/>
          </p:cNvPicPr>
          <p:nvPr/>
        </p:nvPicPr>
        <p:blipFill>
          <a:blip r:embed="rId3">
            <a:duotone>
              <a:schemeClr val="accent1">
                <a:shade val="45000"/>
                <a:satMod val="135000"/>
              </a:schemeClr>
              <a:prstClr val="white"/>
            </a:duotone>
          </a:blip>
          <a:stretch>
            <a:fillRect/>
          </a:stretch>
        </p:blipFill>
        <p:spPr>
          <a:xfrm>
            <a:off x="2081236" y="1601836"/>
            <a:ext cx="5163625" cy="498152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38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026D-9C3A-EF5D-AA8D-69A778AB3052}"/>
              </a:ext>
            </a:extLst>
          </p:cNvPr>
          <p:cNvSpPr>
            <a:spLocks noGrp="1"/>
          </p:cNvSpPr>
          <p:nvPr>
            <p:ph type="title"/>
          </p:nvPr>
        </p:nvSpPr>
        <p:spPr>
          <a:xfrm>
            <a:off x="1186249" y="2286000"/>
            <a:ext cx="7191632" cy="11430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txBody>
          <a:bodyPr>
            <a:normAutofit/>
          </a:bodyPr>
          <a:lstStyle/>
          <a:p>
            <a:r>
              <a:rPr lang="en-US" sz="3600" b="1" dirty="0">
                <a:solidFill>
                  <a:srgbClr val="0432FF"/>
                </a:solidFill>
                <a:latin typeface="Arial" panose="020B0604020202020204" pitchFamily="34" charset="0"/>
                <a:cs typeface="Arial" panose="020B0604020202020204" pitchFamily="34" charset="0"/>
              </a:rPr>
              <a:t>Unpacking The Paradox </a:t>
            </a:r>
          </a:p>
        </p:txBody>
      </p:sp>
    </p:spTree>
    <p:extLst>
      <p:ext uri="{BB962C8B-B14F-4D97-AF65-F5344CB8AC3E}">
        <p14:creationId xmlns:p14="http://schemas.microsoft.com/office/powerpoint/2010/main" val="199845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A67C-5F94-DA9F-476E-C5396E53EF71}"/>
              </a:ext>
            </a:extLst>
          </p:cNvPr>
          <p:cNvSpPr>
            <a:spLocks noGrp="1"/>
          </p:cNvSpPr>
          <p:nvPr>
            <p:ph type="title"/>
          </p:nvPr>
        </p:nvSpPr>
        <p:spPr>
          <a:xfrm>
            <a:off x="438665" y="2125363"/>
            <a:ext cx="8266670" cy="1834978"/>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normAutofit/>
          </a:bodyPr>
          <a:lstStyle/>
          <a:p>
            <a:r>
              <a:rPr lang="en-US" sz="3600" dirty="0">
                <a:solidFill>
                  <a:srgbClr val="00B050"/>
                </a:solidFill>
                <a:latin typeface="Arial" panose="020B0604020202020204" pitchFamily="34" charset="0"/>
                <a:cs typeface="Arial" panose="020B0604020202020204" pitchFamily="34" charset="0"/>
              </a:rPr>
              <a:t>How many of you routinely check an A1c or lipid panel for your patients?</a:t>
            </a:r>
          </a:p>
        </p:txBody>
      </p:sp>
      <p:pic>
        <p:nvPicPr>
          <p:cNvPr id="3" name="Picture 2">
            <a:extLst>
              <a:ext uri="{FF2B5EF4-FFF2-40B4-BE49-F238E27FC236}">
                <a16:creationId xmlns:a16="http://schemas.microsoft.com/office/drawing/2014/main" id="{1BE46DB8-D9F8-DB25-8503-D9F699715F8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512182" y="898955"/>
            <a:ext cx="1358900" cy="1485900"/>
          </a:xfrm>
          <a:prstGeom prst="rect">
            <a:avLst/>
          </a:prstGeom>
        </p:spPr>
      </p:pic>
    </p:spTree>
    <p:extLst>
      <p:ext uri="{BB962C8B-B14F-4D97-AF65-F5344CB8AC3E}">
        <p14:creationId xmlns:p14="http://schemas.microsoft.com/office/powerpoint/2010/main" val="3239698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13384</TotalTime>
  <Words>4800</Words>
  <Application>Microsoft Macintosh PowerPoint</Application>
  <PresentationFormat>On-screen Show (4:3)</PresentationFormat>
  <Paragraphs>360</Paragraphs>
  <Slides>56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Office Theme</vt:lpstr>
      <vt:lpstr>BEYOND WEIGHT LOSS   NEW PATHWAYS IN PSYCHIATRY                                       </vt:lpstr>
      <vt:lpstr>Learning Objectives</vt:lpstr>
      <vt:lpstr>No Financial Disclosures </vt:lpstr>
      <vt:lpstr>🧠 Clinical Vignettes</vt:lpstr>
      <vt:lpstr>Case 1 </vt:lpstr>
      <vt:lpstr>Case 2</vt:lpstr>
      <vt:lpstr>This is What We Have!</vt:lpstr>
      <vt:lpstr>Unpacking The Paradox </vt:lpstr>
      <vt:lpstr>How many of you routinely check an A1c or lipid panel for your patients?</vt:lpstr>
      <vt:lpstr>The Overlooked Crisis:  Cardiometabolic Mortality in Severe Mental Illness</vt:lpstr>
      <vt:lpstr>Physiology of Brain &amp; Gut</vt:lpstr>
      <vt:lpstr>Pathophysiology of Eating </vt:lpstr>
      <vt:lpstr> </vt:lpstr>
      <vt:lpstr>   Energy balance is regulated by the brain with complex inputs from: 2. Gut hormones </vt:lpstr>
      <vt:lpstr>Glucagon-Like Peptide-1 (GLP-1)</vt:lpstr>
      <vt:lpstr>Glucagon-Like Peptide-1 (GLP-1)</vt:lpstr>
      <vt:lpstr>Glucose‐dependent Insulinotropic Polypeptide (GIP)</vt:lpstr>
      <vt:lpstr>Pancreatic and exo-pancreatic function of glucose‐dependent insulinotropic polypeptide (GIP) and glucagon‐like peptide (GLP)‐1. GIP acts directly on the endocrine pancreas, bone, fat, gastrointestinal (GI) tract and brain. GLP‐1 acts directly on the endocrine pancreas, gastrointestinal tract, heart and brain.</vt:lpstr>
      <vt:lpstr> GLP-1 Receptor Agonist in Psychiatric Disorder     </vt:lpstr>
      <vt:lpstr>If you had to guess  Can GLP-1 cross the blood–brain barrier?</vt:lpstr>
      <vt:lpstr>GLP-1 Neurobiological Mechanisms</vt:lpstr>
      <vt:lpstr>GLP-1s in Psychiatric Disorders</vt:lpstr>
      <vt:lpstr>GLP-1s in Psychiatric Disorders</vt:lpstr>
      <vt:lpstr>GLP-1s in Psychiatric Disorders</vt:lpstr>
      <vt:lpstr>GLP-1s in Psychiatric Disorders</vt:lpstr>
      <vt:lpstr>GLP-1s in Psychiatric Disorders</vt:lpstr>
      <vt:lpstr>GLP-1s in Psychiatric Disorders</vt:lpstr>
      <vt:lpstr> GLP-1 Receptor Agonist &amp; Addiction     </vt:lpstr>
      <vt:lpstr>Neurobiological Rationale</vt:lpstr>
      <vt:lpstr>GLP-1s &amp; Alcohol Use Disorder</vt:lpstr>
      <vt:lpstr>GLP-1s &amp; Opioid Use Disorder</vt:lpstr>
      <vt:lpstr>GLP-1s &amp; Stimulant Use Disorder</vt:lpstr>
      <vt:lpstr>GLP-1s &amp; Tobacco Use Disorder</vt:lpstr>
      <vt:lpstr>GLP-1s &amp; Food Addiction</vt:lpstr>
      <vt:lpstr> GLP-1s – Safety &amp; Tolerability      </vt:lpstr>
      <vt:lpstr>GLP-1 Side Effects</vt:lpstr>
      <vt:lpstr>GLP-1 Nutritional Concerns</vt:lpstr>
      <vt:lpstr>GLP-1 &amp; Other Medications</vt:lpstr>
      <vt:lpstr>Special Considerations for Geriatric Population</vt:lpstr>
      <vt:lpstr>The Other Side of GLP-1s:  Psychiatric and Ethical Watchpoints</vt:lpstr>
      <vt:lpstr>GLP-1s and Psychiatric Risk</vt:lpstr>
      <vt:lpstr>Clinical &amp; Ethical Relevance for Psychiatrists</vt:lpstr>
      <vt:lpstr>GLP-1s Safety Checklist</vt:lpstr>
      <vt:lpstr>Baseline &amp; Monitoring Recommendations for GLP-1 Therapy</vt:lpstr>
      <vt:lpstr>Clinical Cases Discussion</vt:lpstr>
      <vt:lpstr>Case 1 vs Case 2 </vt:lpstr>
      <vt:lpstr>Summary</vt:lpstr>
      <vt:lpstr>Key Message GLP-1 receptor agonists bridge metabolism and mood; but their bidirectional brain effects require psychiatric oversight, personalized dosing, and integrated care. </vt:lpstr>
      <vt:lpstr> Takeaway  </vt:lpstr>
      <vt:lpstr>References </vt:lpstr>
      <vt:lpstr>References</vt:lpstr>
      <vt:lpstr>References</vt:lpstr>
      <vt:lpstr>PowerPoint Presentation</vt:lpstr>
      <vt:lpstr>Clinical Dosing &amp; Indications</vt:lpstr>
      <vt:lpstr>Clinical Dosing &amp; Indications</vt:lpstr>
      <vt:lpstr>Clinical Dosing &amp; Indications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poorvi alag</cp:lastModifiedBy>
  <cp:revision>49</cp:revision>
  <dcterms:created xsi:type="dcterms:W3CDTF">2013-01-27T09:14:16Z</dcterms:created>
  <dcterms:modified xsi:type="dcterms:W3CDTF">2025-10-28T01:14:05Z</dcterms:modified>
  <cp:category/>
</cp:coreProperties>
</file>